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58" r:id="rId4"/>
    <p:sldId id="299" r:id="rId5"/>
    <p:sldId id="300" r:id="rId6"/>
    <p:sldId id="257" r:id="rId7"/>
    <p:sldId id="263" r:id="rId8"/>
    <p:sldId id="260" r:id="rId9"/>
    <p:sldId id="264" r:id="rId10"/>
    <p:sldId id="261" r:id="rId11"/>
    <p:sldId id="301" r:id="rId12"/>
    <p:sldId id="303" r:id="rId13"/>
    <p:sldId id="262" r:id="rId14"/>
    <p:sldId id="267" r:id="rId15"/>
    <p:sldId id="277" r:id="rId16"/>
    <p:sldId id="278" r:id="rId17"/>
    <p:sldId id="279" r:id="rId18"/>
    <p:sldId id="280" r:id="rId19"/>
    <p:sldId id="281" r:id="rId20"/>
    <p:sldId id="282" r:id="rId21"/>
    <p:sldId id="270" r:id="rId22"/>
    <p:sldId id="284" r:id="rId23"/>
    <p:sldId id="285" r:id="rId24"/>
    <p:sldId id="286" r:id="rId25"/>
    <p:sldId id="283" r:id="rId26"/>
    <p:sldId id="271" r:id="rId27"/>
    <p:sldId id="305" r:id="rId28"/>
    <p:sldId id="306" r:id="rId29"/>
    <p:sldId id="287" r:id="rId30"/>
    <p:sldId id="265" r:id="rId31"/>
    <p:sldId id="289" r:id="rId32"/>
    <p:sldId id="272" r:id="rId33"/>
    <p:sldId id="288" r:id="rId34"/>
    <p:sldId id="273" r:id="rId35"/>
    <p:sldId id="290" r:id="rId36"/>
    <p:sldId id="274" r:id="rId37"/>
    <p:sldId id="296" r:id="rId38"/>
    <p:sldId id="293" r:id="rId39"/>
    <p:sldId id="294" r:id="rId40"/>
    <p:sldId id="292" r:id="rId41"/>
    <p:sldId id="295" r:id="rId42"/>
    <p:sldId id="291" r:id="rId43"/>
    <p:sldId id="307" r:id="rId44"/>
    <p:sldId id="308" r:id="rId45"/>
    <p:sldId id="309" r:id="rId46"/>
    <p:sldId id="297" r:id="rId47"/>
    <p:sldId id="310" r:id="rId48"/>
    <p:sldId id="266" r:id="rId49"/>
    <p:sldId id="298" r:id="rId5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mes W. Gilson" initials="JWG" lastIdx="1" clrIdx="0">
    <p:extLst>
      <p:ext uri="{19B8F6BF-5375-455C-9EA6-DF929625EA0E}">
        <p15:presenceInfo xmlns:p15="http://schemas.microsoft.com/office/powerpoint/2012/main" userId="S::JGilson@comdcpa.com::6f155eb4-0e3a-4bc5-aa83-153ac687520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6" d="100"/>
          <a:sy n="66" d="100"/>
        </p:scale>
        <p:origin x="668"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commentAuthors" Target="commentAuthors.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5A55C5C-A480-47E0-9DDB-11F8C73989EF}" type="datetimeFigureOut">
              <a:rPr lang="en-US" smtClean="0"/>
              <a:t>10/25/2019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9857FBE-0CFA-4730-9623-F8E388673CAB}" type="slidenum">
              <a:rPr lang="en-US" smtClean="0"/>
              <a:t>‹#›</a:t>
            </a:fld>
            <a:endParaRPr lang="en-US" dirty="0"/>
          </a:p>
        </p:txBody>
      </p:sp>
    </p:spTree>
    <p:extLst>
      <p:ext uri="{BB962C8B-B14F-4D97-AF65-F5344CB8AC3E}">
        <p14:creationId xmlns:p14="http://schemas.microsoft.com/office/powerpoint/2010/main" val="24031547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5A55C5C-A480-47E0-9DDB-11F8C73989EF}" type="datetimeFigureOut">
              <a:rPr lang="en-US" smtClean="0"/>
              <a:t>10/25/2019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9857FBE-0CFA-4730-9623-F8E388673CAB}" type="slidenum">
              <a:rPr lang="en-US" smtClean="0"/>
              <a:t>‹#›</a:t>
            </a:fld>
            <a:endParaRPr lang="en-US" dirty="0"/>
          </a:p>
        </p:txBody>
      </p:sp>
    </p:spTree>
    <p:extLst>
      <p:ext uri="{BB962C8B-B14F-4D97-AF65-F5344CB8AC3E}">
        <p14:creationId xmlns:p14="http://schemas.microsoft.com/office/powerpoint/2010/main" val="17592508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95A55C5C-A480-47E0-9DDB-11F8C73989EF}" type="datetimeFigureOut">
              <a:rPr lang="en-US" smtClean="0"/>
              <a:t>10/25/2019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9857FBE-0CFA-4730-9623-F8E388673CAB}" type="slidenum">
              <a:rPr lang="en-US" smtClean="0"/>
              <a:t>‹#›</a:t>
            </a:fld>
            <a:endParaRPr lang="en-US" dirty="0"/>
          </a:p>
        </p:txBody>
      </p:sp>
    </p:spTree>
    <p:extLst>
      <p:ext uri="{BB962C8B-B14F-4D97-AF65-F5344CB8AC3E}">
        <p14:creationId xmlns:p14="http://schemas.microsoft.com/office/powerpoint/2010/main" val="11898597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95A55C5C-A480-47E0-9DDB-11F8C73989EF}" type="datetimeFigureOut">
              <a:rPr lang="en-US" smtClean="0"/>
              <a:t>10/25/2019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9857FBE-0CFA-4730-9623-F8E388673CAB}" type="slidenum">
              <a:rPr lang="en-US" smtClean="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5579446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5A55C5C-A480-47E0-9DDB-11F8C73989EF}" type="datetimeFigureOut">
              <a:rPr lang="en-US" smtClean="0"/>
              <a:t>10/25/2019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9857FBE-0CFA-4730-9623-F8E388673CAB}" type="slidenum">
              <a:rPr lang="en-US" smtClean="0"/>
              <a:t>‹#›</a:t>
            </a:fld>
            <a:endParaRPr lang="en-US" dirty="0"/>
          </a:p>
        </p:txBody>
      </p:sp>
    </p:spTree>
    <p:extLst>
      <p:ext uri="{BB962C8B-B14F-4D97-AF65-F5344CB8AC3E}">
        <p14:creationId xmlns:p14="http://schemas.microsoft.com/office/powerpoint/2010/main" val="15428202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95A55C5C-A480-47E0-9DDB-11F8C73989EF}" type="datetimeFigureOut">
              <a:rPr lang="en-US" smtClean="0"/>
              <a:t>10/25/2019</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9857FBE-0CFA-4730-9623-F8E388673CAB}" type="slidenum">
              <a:rPr lang="en-US" smtClean="0"/>
              <a:t>‹#›</a:t>
            </a:fld>
            <a:endParaRPr lang="en-US" dirty="0"/>
          </a:p>
        </p:txBody>
      </p:sp>
    </p:spTree>
    <p:extLst>
      <p:ext uri="{BB962C8B-B14F-4D97-AF65-F5344CB8AC3E}">
        <p14:creationId xmlns:p14="http://schemas.microsoft.com/office/powerpoint/2010/main" val="4639029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95A55C5C-A480-47E0-9DDB-11F8C73989EF}" type="datetimeFigureOut">
              <a:rPr lang="en-US" smtClean="0"/>
              <a:t>10/25/2019</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9857FBE-0CFA-4730-9623-F8E388673CAB}" type="slidenum">
              <a:rPr lang="en-US" smtClean="0"/>
              <a:t>‹#›</a:t>
            </a:fld>
            <a:endParaRPr lang="en-US" dirty="0"/>
          </a:p>
        </p:txBody>
      </p:sp>
    </p:spTree>
    <p:extLst>
      <p:ext uri="{BB962C8B-B14F-4D97-AF65-F5344CB8AC3E}">
        <p14:creationId xmlns:p14="http://schemas.microsoft.com/office/powerpoint/2010/main" val="4680855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5A55C5C-A480-47E0-9DDB-11F8C73989EF}" type="datetimeFigureOut">
              <a:rPr lang="en-US" smtClean="0"/>
              <a:t>10/25/2019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9857FBE-0CFA-4730-9623-F8E388673CAB}" type="slidenum">
              <a:rPr lang="en-US" smtClean="0"/>
              <a:t>‹#›</a:t>
            </a:fld>
            <a:endParaRPr lang="en-US" dirty="0"/>
          </a:p>
        </p:txBody>
      </p:sp>
    </p:spTree>
    <p:extLst>
      <p:ext uri="{BB962C8B-B14F-4D97-AF65-F5344CB8AC3E}">
        <p14:creationId xmlns:p14="http://schemas.microsoft.com/office/powerpoint/2010/main" val="34884573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5A55C5C-A480-47E0-9DDB-11F8C73989EF}" type="datetimeFigureOut">
              <a:rPr lang="en-US" smtClean="0"/>
              <a:t>10/25/2019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9857FBE-0CFA-4730-9623-F8E388673CAB}" type="slidenum">
              <a:rPr lang="en-US" smtClean="0"/>
              <a:t>‹#›</a:t>
            </a:fld>
            <a:endParaRPr lang="en-US" dirty="0"/>
          </a:p>
        </p:txBody>
      </p:sp>
    </p:spTree>
    <p:extLst>
      <p:ext uri="{BB962C8B-B14F-4D97-AF65-F5344CB8AC3E}">
        <p14:creationId xmlns:p14="http://schemas.microsoft.com/office/powerpoint/2010/main" val="19434438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95A55C5C-A480-47E0-9DDB-11F8C73989EF}" type="datetimeFigureOut">
              <a:rPr lang="en-US" smtClean="0"/>
              <a:t>10/25/2019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9857FBE-0CFA-4730-9623-F8E388673CAB}" type="slidenum">
              <a:rPr lang="en-US" smtClean="0"/>
              <a:t>‹#›</a:t>
            </a:fld>
            <a:endParaRPr lang="en-US" dirty="0"/>
          </a:p>
        </p:txBody>
      </p:sp>
    </p:spTree>
    <p:extLst>
      <p:ext uri="{BB962C8B-B14F-4D97-AF65-F5344CB8AC3E}">
        <p14:creationId xmlns:p14="http://schemas.microsoft.com/office/powerpoint/2010/main" val="27152246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5A55C5C-A480-47E0-9DDB-11F8C73989EF}" type="datetimeFigureOut">
              <a:rPr lang="en-US" smtClean="0"/>
              <a:t>10/25/2019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9857FBE-0CFA-4730-9623-F8E388673CAB}" type="slidenum">
              <a:rPr lang="en-US" smtClean="0"/>
              <a:t>‹#›</a:t>
            </a:fld>
            <a:endParaRPr lang="en-US" dirty="0"/>
          </a:p>
        </p:txBody>
      </p:sp>
    </p:spTree>
    <p:extLst>
      <p:ext uri="{BB962C8B-B14F-4D97-AF65-F5344CB8AC3E}">
        <p14:creationId xmlns:p14="http://schemas.microsoft.com/office/powerpoint/2010/main" val="42362357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5A55C5C-A480-47E0-9DDB-11F8C73989EF}" type="datetimeFigureOut">
              <a:rPr lang="en-US" smtClean="0"/>
              <a:t>10/25/2019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9857FBE-0CFA-4730-9623-F8E388673CAB}" type="slidenum">
              <a:rPr lang="en-US" smtClean="0"/>
              <a:t>‹#›</a:t>
            </a:fld>
            <a:endParaRPr lang="en-US" dirty="0"/>
          </a:p>
        </p:txBody>
      </p:sp>
    </p:spTree>
    <p:extLst>
      <p:ext uri="{BB962C8B-B14F-4D97-AF65-F5344CB8AC3E}">
        <p14:creationId xmlns:p14="http://schemas.microsoft.com/office/powerpoint/2010/main" val="11081792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5A55C5C-A480-47E0-9DDB-11F8C73989EF}" type="datetimeFigureOut">
              <a:rPr lang="en-US" smtClean="0"/>
              <a:t>10/25/2019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9857FBE-0CFA-4730-9623-F8E388673CAB}" type="slidenum">
              <a:rPr lang="en-US" smtClean="0"/>
              <a:t>‹#›</a:t>
            </a:fld>
            <a:endParaRPr lang="en-US" dirty="0"/>
          </a:p>
        </p:txBody>
      </p:sp>
    </p:spTree>
    <p:extLst>
      <p:ext uri="{BB962C8B-B14F-4D97-AF65-F5344CB8AC3E}">
        <p14:creationId xmlns:p14="http://schemas.microsoft.com/office/powerpoint/2010/main" val="4375410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95A55C5C-A480-47E0-9DDB-11F8C73989EF}" type="datetimeFigureOut">
              <a:rPr lang="en-US" smtClean="0"/>
              <a:t>10/25/2019</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19857FBE-0CFA-4730-9623-F8E388673CAB}" type="slidenum">
              <a:rPr lang="en-US" smtClean="0"/>
              <a:t>‹#›</a:t>
            </a:fld>
            <a:endParaRPr lang="en-US" dirty="0"/>
          </a:p>
        </p:txBody>
      </p:sp>
    </p:spTree>
    <p:extLst>
      <p:ext uri="{BB962C8B-B14F-4D97-AF65-F5344CB8AC3E}">
        <p14:creationId xmlns:p14="http://schemas.microsoft.com/office/powerpoint/2010/main" val="39701149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95A55C5C-A480-47E0-9DDB-11F8C73989EF}" type="datetimeFigureOut">
              <a:rPr lang="en-US" smtClean="0"/>
              <a:t>10/25/2019</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19857FBE-0CFA-4730-9623-F8E388673CAB}" type="slidenum">
              <a:rPr lang="en-US" smtClean="0"/>
              <a:t>‹#›</a:t>
            </a:fld>
            <a:endParaRPr lang="en-US" dirty="0"/>
          </a:p>
        </p:txBody>
      </p:sp>
    </p:spTree>
    <p:extLst>
      <p:ext uri="{BB962C8B-B14F-4D97-AF65-F5344CB8AC3E}">
        <p14:creationId xmlns:p14="http://schemas.microsoft.com/office/powerpoint/2010/main" val="28864708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95A55C5C-A480-47E0-9DDB-11F8C73989EF}" type="datetimeFigureOut">
              <a:rPr lang="en-US" smtClean="0"/>
              <a:t>10/25/2019</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19857FBE-0CFA-4730-9623-F8E388673CAB}" type="slidenum">
              <a:rPr lang="en-US" smtClean="0"/>
              <a:t>‹#›</a:t>
            </a:fld>
            <a:endParaRPr lang="en-US" dirty="0"/>
          </a:p>
        </p:txBody>
      </p:sp>
    </p:spTree>
    <p:extLst>
      <p:ext uri="{BB962C8B-B14F-4D97-AF65-F5344CB8AC3E}">
        <p14:creationId xmlns:p14="http://schemas.microsoft.com/office/powerpoint/2010/main" val="28152467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5A55C5C-A480-47E0-9DDB-11F8C73989EF}" type="datetimeFigureOut">
              <a:rPr lang="en-US" smtClean="0"/>
              <a:t>10/25/2019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9857FBE-0CFA-4730-9623-F8E388673CAB}" type="slidenum">
              <a:rPr lang="en-US" smtClean="0"/>
              <a:t>‹#›</a:t>
            </a:fld>
            <a:endParaRPr lang="en-US" dirty="0"/>
          </a:p>
        </p:txBody>
      </p:sp>
    </p:spTree>
    <p:extLst>
      <p:ext uri="{BB962C8B-B14F-4D97-AF65-F5344CB8AC3E}">
        <p14:creationId xmlns:p14="http://schemas.microsoft.com/office/powerpoint/2010/main" val="3906689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95A55C5C-A480-47E0-9DDB-11F8C73989EF}" type="datetimeFigureOut">
              <a:rPr lang="en-US" smtClean="0"/>
              <a:t>10/25/2019</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19857FBE-0CFA-4730-9623-F8E388673CAB}" type="slidenum">
              <a:rPr lang="en-US" smtClean="0"/>
              <a:t>‹#›</a:t>
            </a:fld>
            <a:endParaRPr lang="en-US" dirty="0"/>
          </a:p>
        </p:txBody>
      </p:sp>
    </p:spTree>
    <p:extLst>
      <p:ext uri="{BB962C8B-B14F-4D97-AF65-F5344CB8AC3E}">
        <p14:creationId xmlns:p14="http://schemas.microsoft.com/office/powerpoint/2010/main" val="335638386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s://www.fasb.org/jsp/FASB/Document_C/DocumentPage?cid=1176168381847&amp;acceptedDisclaimer=true" TargetMode="External"/><Relationship Id="rId2" Type="http://schemas.openxmlformats.org/officeDocument/2006/relationships/hyperlink" Target="https://fasb.org/home" TargetMode="External"/><Relationship Id="rId1" Type="http://schemas.openxmlformats.org/officeDocument/2006/relationships/slideLayout" Target="../slideLayouts/slideLayout2.xml"/><Relationship Id="rId6" Type="http://schemas.openxmlformats.org/officeDocument/2006/relationships/hyperlink" Target="https://fasb.org/jsp/FASB/Document_C/DocumentPage?cid=1176168888120&amp;acceptedDisclaimer=true" TargetMode="External"/><Relationship Id="rId5" Type="http://schemas.openxmlformats.org/officeDocument/2006/relationships/hyperlink" Target="https://asc.fasb.org/imageRoot/39/117422939.pdf" TargetMode="External"/><Relationship Id="rId4" Type="http://schemas.openxmlformats.org/officeDocument/2006/relationships/hyperlink" Target="https://www.fasb.org/jsp/FASB/Document_C/DocumentPage?cid=1176167987739&amp;acceptedDisclaimer=true" TargetMode="Externa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mailto:jgilson@comdcpa.com" TargetMode="External"/><Relationship Id="rId2" Type="http://schemas.openxmlformats.org/officeDocument/2006/relationships/hyperlink" Target="mailto:scaruso@comdcpa.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F2D9ED-7F18-4FA2-A12D-323CDB55C87B}"/>
              </a:ext>
            </a:extLst>
          </p:cNvPr>
          <p:cNvSpPr>
            <a:spLocks noGrp="1"/>
          </p:cNvSpPr>
          <p:nvPr>
            <p:ph type="ctrTitle"/>
          </p:nvPr>
        </p:nvSpPr>
        <p:spPr>
          <a:xfrm>
            <a:off x="1138913" y="1219200"/>
            <a:ext cx="8825658" cy="2120809"/>
          </a:xfrm>
        </p:spPr>
        <p:txBody>
          <a:bodyPr>
            <a:normAutofit/>
          </a:bodyPr>
          <a:lstStyle/>
          <a:p>
            <a:r>
              <a:rPr lang="en-US" sz="6600" dirty="0"/>
              <a:t>Major Accounting Issues for Clubs</a:t>
            </a:r>
          </a:p>
        </p:txBody>
      </p:sp>
      <p:sp>
        <p:nvSpPr>
          <p:cNvPr id="3" name="Subtitle 2">
            <a:extLst>
              <a:ext uri="{FF2B5EF4-FFF2-40B4-BE49-F238E27FC236}">
                <a16:creationId xmlns:a16="http://schemas.microsoft.com/office/drawing/2014/main" id="{221611C1-D7FA-494C-8460-1A244D24092F}"/>
              </a:ext>
            </a:extLst>
          </p:cNvPr>
          <p:cNvSpPr>
            <a:spLocks noGrp="1"/>
          </p:cNvSpPr>
          <p:nvPr>
            <p:ph type="subTitle" idx="1"/>
          </p:nvPr>
        </p:nvSpPr>
        <p:spPr>
          <a:xfrm>
            <a:off x="1103620" y="3593472"/>
            <a:ext cx="8531268" cy="2120809"/>
          </a:xfrm>
        </p:spPr>
        <p:txBody>
          <a:bodyPr>
            <a:noAutofit/>
          </a:bodyPr>
          <a:lstStyle/>
          <a:p>
            <a:r>
              <a:rPr lang="en-US" sz="2800" dirty="0">
                <a:solidFill>
                  <a:schemeClr val="tx1"/>
                </a:solidFill>
              </a:rPr>
              <a:t>John D. Daum, CPA, Partner</a:t>
            </a:r>
          </a:p>
          <a:p>
            <a:r>
              <a:rPr lang="en-US" sz="2800" dirty="0">
                <a:solidFill>
                  <a:schemeClr val="tx1"/>
                </a:solidFill>
              </a:rPr>
              <a:t>James W. Gilson, CPA, Partner</a:t>
            </a:r>
          </a:p>
          <a:p>
            <a:r>
              <a:rPr lang="en-US" sz="2800" dirty="0">
                <a:solidFill>
                  <a:schemeClr val="tx1"/>
                </a:solidFill>
              </a:rPr>
              <a:t>Condon O’Meara McGinty &amp; Donnelly LLP</a:t>
            </a:r>
          </a:p>
        </p:txBody>
      </p:sp>
    </p:spTree>
    <p:extLst>
      <p:ext uri="{BB962C8B-B14F-4D97-AF65-F5344CB8AC3E}">
        <p14:creationId xmlns:p14="http://schemas.microsoft.com/office/powerpoint/2010/main" val="29261574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B6F424-CBF5-49FD-842E-76354B9D41ED}"/>
              </a:ext>
            </a:extLst>
          </p:cNvPr>
          <p:cNvSpPr>
            <a:spLocks noGrp="1"/>
          </p:cNvSpPr>
          <p:nvPr>
            <p:ph type="title"/>
          </p:nvPr>
        </p:nvSpPr>
        <p:spPr>
          <a:xfrm>
            <a:off x="646111" y="452718"/>
            <a:ext cx="9404723" cy="702314"/>
          </a:xfrm>
        </p:spPr>
        <p:txBody>
          <a:bodyPr/>
          <a:lstStyle/>
          <a:p>
            <a:pPr algn="ctr"/>
            <a:r>
              <a:rPr lang="en-US" sz="4000" dirty="0"/>
              <a:t>Sample Functional Expenses</a:t>
            </a:r>
          </a:p>
        </p:txBody>
      </p:sp>
      <p:sp>
        <p:nvSpPr>
          <p:cNvPr id="3" name="Content Placeholder 2">
            <a:extLst>
              <a:ext uri="{FF2B5EF4-FFF2-40B4-BE49-F238E27FC236}">
                <a16:creationId xmlns:a16="http://schemas.microsoft.com/office/drawing/2014/main" id="{C52B174B-FE62-4FE8-AC52-BB651C8797DF}"/>
              </a:ext>
            </a:extLst>
          </p:cNvPr>
          <p:cNvSpPr>
            <a:spLocks noGrp="1"/>
          </p:cNvSpPr>
          <p:nvPr>
            <p:ph idx="1"/>
          </p:nvPr>
        </p:nvSpPr>
        <p:spPr>
          <a:xfrm>
            <a:off x="0" y="1155032"/>
            <a:ext cx="12098956" cy="5250250"/>
          </a:xfrm>
        </p:spPr>
        <p:txBody>
          <a:bodyPr>
            <a:normAutofit/>
          </a:bodyPr>
          <a:lstStyle/>
          <a:p>
            <a:pPr marL="0" indent="0">
              <a:buNone/>
            </a:pPr>
            <a:r>
              <a:rPr lang="en-US" sz="1600" dirty="0"/>
              <a:t>Note 10 – Functional expenses</a:t>
            </a:r>
          </a:p>
          <a:p>
            <a:pPr marL="0" indent="0" algn="just">
              <a:buNone/>
            </a:pPr>
            <a:r>
              <a:rPr lang="en-US" sz="1600" dirty="0"/>
              <a:t>The costs of providing the Club’s program services and supporting activities have been summarized on a functional basis.  The following is a summary of expenses on a functional basis for the year ended December 31, 2018:</a:t>
            </a:r>
          </a:p>
          <a:p>
            <a:pPr marL="0" indent="0">
              <a:buNone/>
            </a:pPr>
            <a:r>
              <a:rPr lang="en-US" sz="1600" dirty="0"/>
              <a:t>		</a:t>
            </a:r>
          </a:p>
        </p:txBody>
      </p:sp>
      <p:graphicFrame>
        <p:nvGraphicFramePr>
          <p:cNvPr id="4" name="Table 4">
            <a:extLst>
              <a:ext uri="{FF2B5EF4-FFF2-40B4-BE49-F238E27FC236}">
                <a16:creationId xmlns:a16="http://schemas.microsoft.com/office/drawing/2014/main" id="{97355545-D8AD-4BD7-8655-4FA7E8F443F1}"/>
              </a:ext>
            </a:extLst>
          </p:cNvPr>
          <p:cNvGraphicFramePr>
            <a:graphicFrameLocks noGrp="1"/>
          </p:cNvGraphicFramePr>
          <p:nvPr>
            <p:extLst>
              <p:ext uri="{D42A27DB-BD31-4B8C-83A1-F6EECF244321}">
                <p14:modId xmlns:p14="http://schemas.microsoft.com/office/powerpoint/2010/main" val="2137506811"/>
              </p:ext>
            </p:extLst>
          </p:nvPr>
        </p:nvGraphicFramePr>
        <p:xfrm>
          <a:off x="1161448" y="2278960"/>
          <a:ext cx="9869104" cy="4023360"/>
        </p:xfrm>
        <a:graphic>
          <a:graphicData uri="http://schemas.openxmlformats.org/drawingml/2006/table">
            <a:tbl>
              <a:tblPr firstRow="1" bandRow="1">
                <a:tableStyleId>{5940675A-B579-460E-94D1-54222C63F5DA}</a:tableStyleId>
              </a:tblPr>
              <a:tblGrid>
                <a:gridCol w="4093946">
                  <a:extLst>
                    <a:ext uri="{9D8B030D-6E8A-4147-A177-3AD203B41FA5}">
                      <a16:colId xmlns:a16="http://schemas.microsoft.com/office/drawing/2014/main" val="3493868883"/>
                    </a:ext>
                  </a:extLst>
                </a:gridCol>
                <a:gridCol w="1982804">
                  <a:extLst>
                    <a:ext uri="{9D8B030D-6E8A-4147-A177-3AD203B41FA5}">
                      <a16:colId xmlns:a16="http://schemas.microsoft.com/office/drawing/2014/main" val="2474178472"/>
                    </a:ext>
                  </a:extLst>
                </a:gridCol>
                <a:gridCol w="2002055">
                  <a:extLst>
                    <a:ext uri="{9D8B030D-6E8A-4147-A177-3AD203B41FA5}">
                      <a16:colId xmlns:a16="http://schemas.microsoft.com/office/drawing/2014/main" val="397538394"/>
                    </a:ext>
                  </a:extLst>
                </a:gridCol>
                <a:gridCol w="1790299">
                  <a:extLst>
                    <a:ext uri="{9D8B030D-6E8A-4147-A177-3AD203B41FA5}">
                      <a16:colId xmlns:a16="http://schemas.microsoft.com/office/drawing/2014/main" val="208813129"/>
                    </a:ext>
                  </a:extLst>
                </a:gridCol>
              </a:tblGrid>
              <a:tr h="335280">
                <a:tc>
                  <a:txBody>
                    <a:bodyPr/>
                    <a:lstStyle/>
                    <a:p>
                      <a:endParaRPr lang="en-US" sz="16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1600"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1600" dirty="0"/>
                        <a:t>Administrative</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1600"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6303380"/>
                  </a:ext>
                </a:extLst>
              </a:tr>
              <a:tr h="335280">
                <a:tc>
                  <a:txBody>
                    <a:bodyPr/>
                    <a:lstStyle/>
                    <a:p>
                      <a:endParaRPr lang="en-US" sz="16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1600" dirty="0"/>
                        <a:t>Program</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1600" dirty="0"/>
                        <a:t>and</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1600" dirty="0"/>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150802512"/>
                  </a:ext>
                </a:extLst>
              </a:tr>
              <a:tr h="335280">
                <a:tc>
                  <a:txBody>
                    <a:bodyPr/>
                    <a:lstStyle/>
                    <a:p>
                      <a:endParaRPr lang="en-US" sz="16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1600" u="sng" dirty="0"/>
                        <a:t>     Services	</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1600" u="sng" dirty="0"/>
                        <a:t>     General	</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US" sz="1600" u="sng" dirty="0"/>
                        <a:t>     Total	</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933713014"/>
                  </a:ext>
                </a:extLst>
              </a:tr>
              <a:tr h="335280">
                <a:tc>
                  <a:txBody>
                    <a:bodyPr/>
                    <a:lstStyle/>
                    <a:p>
                      <a:r>
                        <a:rPr lang="en-US" sz="1600" b="1" dirty="0"/>
                        <a:t>Costs and expenses</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en-US" sz="16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en-US" sz="16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en-US" sz="16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800988905"/>
                  </a:ext>
                </a:extLst>
              </a:tr>
              <a:tr h="335280">
                <a:tc>
                  <a:txBody>
                    <a:bodyPr/>
                    <a:lstStyle/>
                    <a:p>
                      <a:r>
                        <a:rPr lang="en-US" sz="1600" dirty="0"/>
                        <a:t>	Cost of sales</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a:r>
                        <a:rPr lang="en-US" sz="1600" dirty="0"/>
                        <a:t>$        1,000,000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a:r>
                        <a:rPr lang="en-US" sz="1600" dirty="0"/>
                        <a:t>$                         -</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a:r>
                        <a:rPr lang="en-US" sz="1600" dirty="0"/>
                        <a:t>$       1,000,000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872506654"/>
                  </a:ext>
                </a:extLst>
              </a:tr>
              <a:tr h="335280">
                <a:tc>
                  <a:txBody>
                    <a:bodyPr/>
                    <a:lstStyle/>
                    <a:p>
                      <a:r>
                        <a:rPr lang="en-US" sz="1600" dirty="0"/>
                        <a:t>	Payroll and related expenses, net</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a:r>
                        <a:rPr lang="en-US" sz="1600" dirty="0"/>
                        <a:t>3,150,000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a:r>
                        <a:rPr lang="en-US" sz="1600" dirty="0"/>
                        <a:t>650,000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a:r>
                        <a:rPr lang="en-US" sz="1600" dirty="0"/>
                        <a:t>3,800,000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657410830"/>
                  </a:ext>
                </a:extLst>
              </a:tr>
              <a:tr h="335280">
                <a:tc>
                  <a:txBody>
                    <a:bodyPr/>
                    <a:lstStyle/>
                    <a:p>
                      <a:r>
                        <a:rPr lang="en-US" sz="1600" dirty="0"/>
                        <a:t>	Other</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a:r>
                        <a:rPr lang="en-US" sz="1600" dirty="0"/>
                        <a:t>1,550,000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a:r>
                        <a:rPr lang="en-US" sz="1600" dirty="0"/>
                        <a:t>250,000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a:r>
                        <a:rPr lang="en-US" sz="1600" dirty="0"/>
                        <a:t>1,800,000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791759150"/>
                  </a:ext>
                </a:extLst>
              </a:tr>
              <a:tr h="335280">
                <a:tc>
                  <a:txBody>
                    <a:bodyPr/>
                    <a:lstStyle/>
                    <a:p>
                      <a:r>
                        <a:rPr lang="en-US" sz="1600" dirty="0"/>
                        <a:t>	Real estate taxes</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a:r>
                        <a:rPr lang="en-US" sz="1600" dirty="0"/>
                        <a:t>300,000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a:r>
                        <a:rPr lang="en-US" sz="1600" dirty="0"/>
                        <a:t>-</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a:r>
                        <a:rPr lang="en-US" sz="1600" dirty="0"/>
                        <a:t>300,000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996106551"/>
                  </a:ext>
                </a:extLst>
              </a:tr>
              <a:tr h="335280">
                <a:tc>
                  <a:txBody>
                    <a:bodyPr/>
                    <a:lstStyle/>
                    <a:p>
                      <a:r>
                        <a:rPr lang="en-US" sz="1600" dirty="0"/>
                        <a:t>	Insurance</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a:r>
                        <a:rPr lang="en-US" sz="1600" dirty="0"/>
                        <a:t>100,000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a:r>
                        <a:rPr lang="en-US" sz="1600" dirty="0"/>
                        <a:t>-</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a:r>
                        <a:rPr lang="en-US" sz="1600" dirty="0"/>
                        <a:t>100,000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800327411"/>
                  </a:ext>
                </a:extLst>
              </a:tr>
              <a:tr h="335280">
                <a:tc>
                  <a:txBody>
                    <a:bodyPr/>
                    <a:lstStyle/>
                    <a:p>
                      <a:r>
                        <a:rPr lang="en-US" sz="1600" dirty="0"/>
                        <a:t>	Interest</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a:r>
                        <a:rPr lang="en-US" sz="1600" dirty="0"/>
                        <a:t>140,000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a:r>
                        <a:rPr lang="en-US" sz="1600" dirty="0"/>
                        <a:t>-</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a:r>
                        <a:rPr lang="en-US" sz="1600" dirty="0"/>
                        <a:t>140,000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970786124"/>
                  </a:ext>
                </a:extLst>
              </a:tr>
              <a:tr h="335280">
                <a:tc>
                  <a:txBody>
                    <a:bodyPr/>
                    <a:lstStyle/>
                    <a:p>
                      <a:r>
                        <a:rPr lang="en-US" sz="1600" dirty="0"/>
                        <a:t>	Depreciation and amortization</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a:r>
                        <a:rPr lang="en-US" sz="1600" u="sng" dirty="0"/>
                        <a:t>             600,000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a:r>
                        <a:rPr lang="en-US" sz="1600" u="sng" dirty="0"/>
                        <a:t>                           -</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a:r>
                        <a:rPr lang="en-US" sz="1600" u="sng" dirty="0"/>
                        <a:t>            600,000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555255049"/>
                  </a:ext>
                </a:extLst>
              </a:tr>
              <a:tr h="335280">
                <a:tc>
                  <a:txBody>
                    <a:bodyPr/>
                    <a:lstStyle/>
                    <a:p>
                      <a:r>
                        <a:rPr lang="en-US" sz="1600" dirty="0"/>
                        <a:t>		Total costs and expenses</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a:r>
                        <a:rPr lang="en-US" sz="1600" u="sng" dirty="0"/>
                        <a:t>$        6,840,000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a:r>
                        <a:rPr lang="en-US" sz="1600" u="sng" dirty="0"/>
                        <a:t>$             900,000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a:r>
                        <a:rPr lang="en-US" sz="1600" u="sng" dirty="0"/>
                        <a:t>$       7,740,000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38818678"/>
                  </a:ext>
                </a:extLst>
              </a:tr>
            </a:tbl>
          </a:graphicData>
        </a:graphic>
      </p:graphicFrame>
    </p:spTree>
    <p:extLst>
      <p:ext uri="{BB962C8B-B14F-4D97-AF65-F5344CB8AC3E}">
        <p14:creationId xmlns:p14="http://schemas.microsoft.com/office/powerpoint/2010/main" val="18085127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FE3756-142B-469C-8B6B-E1A8B0A65E61}"/>
              </a:ext>
            </a:extLst>
          </p:cNvPr>
          <p:cNvSpPr>
            <a:spLocks noGrp="1"/>
          </p:cNvSpPr>
          <p:nvPr>
            <p:ph type="title"/>
          </p:nvPr>
        </p:nvSpPr>
        <p:spPr/>
        <p:txBody>
          <a:bodyPr/>
          <a:lstStyle/>
          <a:p>
            <a:pPr algn="ctr"/>
            <a:r>
              <a:rPr lang="en-US" sz="4400" b="1" dirty="0"/>
              <a:t>Fun Facts and Other Nonsensical Stuff</a:t>
            </a:r>
            <a:endParaRPr lang="en-US" sz="4400" dirty="0"/>
          </a:p>
        </p:txBody>
      </p:sp>
      <p:sp>
        <p:nvSpPr>
          <p:cNvPr id="3" name="Content Placeholder 2">
            <a:extLst>
              <a:ext uri="{FF2B5EF4-FFF2-40B4-BE49-F238E27FC236}">
                <a16:creationId xmlns:a16="http://schemas.microsoft.com/office/drawing/2014/main" id="{9FEB6229-C5BF-4E41-964D-EE5E41D0F879}"/>
              </a:ext>
            </a:extLst>
          </p:cNvPr>
          <p:cNvSpPr>
            <a:spLocks noGrp="1"/>
          </p:cNvSpPr>
          <p:nvPr>
            <p:ph idx="1"/>
          </p:nvPr>
        </p:nvSpPr>
        <p:spPr/>
        <p:txBody>
          <a:bodyPr/>
          <a:lstStyle/>
          <a:p>
            <a:pPr marL="0" indent="0">
              <a:buNone/>
            </a:pPr>
            <a:r>
              <a:rPr lang="en-US" sz="3600" dirty="0"/>
              <a:t>Who named Florida?</a:t>
            </a:r>
          </a:p>
          <a:p>
            <a:pPr marL="0" indent="0">
              <a:buNone/>
            </a:pPr>
            <a:endParaRPr lang="en-US" sz="3600" dirty="0"/>
          </a:p>
          <a:p>
            <a:pPr marL="457200" indent="-457200">
              <a:buAutoNum type="alphaUcParenR"/>
            </a:pPr>
            <a:r>
              <a:rPr lang="en-US" sz="3600" dirty="0"/>
              <a:t>Christopher Columbus</a:t>
            </a:r>
          </a:p>
          <a:p>
            <a:pPr marL="457200" indent="-457200">
              <a:buAutoNum type="alphaUcParenR"/>
            </a:pPr>
            <a:r>
              <a:rPr lang="en-US" sz="3600" dirty="0"/>
              <a:t>Flo </a:t>
            </a:r>
            <a:r>
              <a:rPr lang="en-US" sz="3600" dirty="0" err="1"/>
              <a:t>Rida</a:t>
            </a:r>
            <a:endParaRPr lang="en-US" sz="3600" dirty="0"/>
          </a:p>
          <a:p>
            <a:pPr marL="457200" indent="-457200">
              <a:buAutoNum type="alphaUcParenR"/>
            </a:pPr>
            <a:r>
              <a:rPr lang="en-US" sz="3600" dirty="0"/>
              <a:t>Ponce de Leon</a:t>
            </a:r>
          </a:p>
          <a:p>
            <a:pPr marL="457200" indent="-457200">
              <a:buAutoNum type="alphaUcParenR"/>
            </a:pPr>
            <a:r>
              <a:rPr lang="en-US" sz="3600" dirty="0"/>
              <a:t>Lewis &amp; Clark</a:t>
            </a:r>
          </a:p>
          <a:p>
            <a:pPr marL="457200" indent="-457200">
              <a:buAutoNum type="alphaUcParenR"/>
            </a:pPr>
            <a:endParaRPr lang="en-US" dirty="0"/>
          </a:p>
          <a:p>
            <a:pPr marL="457200" indent="-457200">
              <a:buAutoNum type="alphaUcParenR"/>
            </a:pPr>
            <a:endParaRPr lang="en-US" dirty="0"/>
          </a:p>
        </p:txBody>
      </p:sp>
    </p:spTree>
    <p:extLst>
      <p:ext uri="{BB962C8B-B14F-4D97-AF65-F5344CB8AC3E}">
        <p14:creationId xmlns:p14="http://schemas.microsoft.com/office/powerpoint/2010/main" val="39780577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FE3756-142B-469C-8B6B-E1A8B0A65E61}"/>
              </a:ext>
            </a:extLst>
          </p:cNvPr>
          <p:cNvSpPr>
            <a:spLocks noGrp="1"/>
          </p:cNvSpPr>
          <p:nvPr>
            <p:ph type="title"/>
          </p:nvPr>
        </p:nvSpPr>
        <p:spPr/>
        <p:txBody>
          <a:bodyPr/>
          <a:lstStyle/>
          <a:p>
            <a:pPr algn="ctr"/>
            <a:r>
              <a:rPr lang="en-US" sz="4400" b="1" dirty="0"/>
              <a:t>Fun Facts and Other Nonsensical Stuff</a:t>
            </a:r>
            <a:endParaRPr lang="en-US" sz="4400" dirty="0"/>
          </a:p>
        </p:txBody>
      </p:sp>
      <p:sp>
        <p:nvSpPr>
          <p:cNvPr id="3" name="Content Placeholder 2">
            <a:extLst>
              <a:ext uri="{FF2B5EF4-FFF2-40B4-BE49-F238E27FC236}">
                <a16:creationId xmlns:a16="http://schemas.microsoft.com/office/drawing/2014/main" id="{9FEB6229-C5BF-4E41-964D-EE5E41D0F879}"/>
              </a:ext>
            </a:extLst>
          </p:cNvPr>
          <p:cNvSpPr>
            <a:spLocks noGrp="1"/>
          </p:cNvSpPr>
          <p:nvPr>
            <p:ph idx="1"/>
          </p:nvPr>
        </p:nvSpPr>
        <p:spPr/>
        <p:txBody>
          <a:bodyPr/>
          <a:lstStyle/>
          <a:p>
            <a:pPr marL="0" indent="0">
              <a:buNone/>
            </a:pPr>
            <a:r>
              <a:rPr lang="en-US" sz="4400" dirty="0"/>
              <a:t>C) Ponce de Leon</a:t>
            </a:r>
          </a:p>
          <a:p>
            <a:pPr marL="0" indent="0">
              <a:buNone/>
            </a:pPr>
            <a:endParaRPr lang="en-US" sz="4400" dirty="0"/>
          </a:p>
          <a:p>
            <a:pPr marL="0" indent="0">
              <a:buNone/>
            </a:pPr>
            <a:r>
              <a:rPr lang="en-US" sz="4400" dirty="0"/>
              <a:t>Named in 1513 and the word Florida means “flower”</a:t>
            </a:r>
          </a:p>
          <a:p>
            <a:pPr marL="457200" indent="-457200">
              <a:buAutoNum type="alphaUcParenR"/>
            </a:pPr>
            <a:endParaRPr lang="en-US" dirty="0"/>
          </a:p>
        </p:txBody>
      </p:sp>
    </p:spTree>
    <p:extLst>
      <p:ext uri="{BB962C8B-B14F-4D97-AF65-F5344CB8AC3E}">
        <p14:creationId xmlns:p14="http://schemas.microsoft.com/office/powerpoint/2010/main" val="18547778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1D90F9-84A4-4ECF-B495-35DE544D724C}"/>
              </a:ext>
            </a:extLst>
          </p:cNvPr>
          <p:cNvSpPr>
            <a:spLocks noGrp="1"/>
          </p:cNvSpPr>
          <p:nvPr>
            <p:ph type="title"/>
          </p:nvPr>
        </p:nvSpPr>
        <p:spPr>
          <a:xfrm>
            <a:off x="0" y="609601"/>
            <a:ext cx="10480693" cy="683063"/>
          </a:xfrm>
        </p:spPr>
        <p:txBody>
          <a:bodyPr/>
          <a:lstStyle/>
          <a:p>
            <a:r>
              <a:rPr lang="en-US" sz="3300" dirty="0"/>
              <a:t>ASC 606 – Revenue from Contracts with Customers</a:t>
            </a:r>
          </a:p>
        </p:txBody>
      </p:sp>
      <p:sp>
        <p:nvSpPr>
          <p:cNvPr id="3" name="Content Placeholder 2">
            <a:extLst>
              <a:ext uri="{FF2B5EF4-FFF2-40B4-BE49-F238E27FC236}">
                <a16:creationId xmlns:a16="http://schemas.microsoft.com/office/drawing/2014/main" id="{8A68F302-F07E-4E66-A9FD-44124666510B}"/>
              </a:ext>
            </a:extLst>
          </p:cNvPr>
          <p:cNvSpPr>
            <a:spLocks noGrp="1"/>
          </p:cNvSpPr>
          <p:nvPr>
            <p:ph idx="1"/>
          </p:nvPr>
        </p:nvSpPr>
        <p:spPr>
          <a:xfrm>
            <a:off x="231006" y="1376414"/>
            <a:ext cx="11617693" cy="4871986"/>
          </a:xfrm>
        </p:spPr>
        <p:txBody>
          <a:bodyPr/>
          <a:lstStyle/>
          <a:p>
            <a:pPr algn="just"/>
            <a:r>
              <a:rPr lang="en-US" sz="2400" dirty="0"/>
              <a:t>FASB Definition of Revenue:</a:t>
            </a:r>
          </a:p>
          <a:p>
            <a:pPr lvl="1" algn="just"/>
            <a:r>
              <a:rPr lang="en-US" sz="2200" dirty="0"/>
              <a:t>Inflows or other enhancements of assets of an entity or settlements of its liabilities (or a combination of both) from delivering or producing goods, rendering services, or other activities that constitute the entity’s ongoing major or central operations.</a:t>
            </a:r>
          </a:p>
          <a:p>
            <a:pPr algn="just"/>
            <a:endParaRPr lang="en-US" sz="2400" dirty="0"/>
          </a:p>
          <a:p>
            <a:pPr algn="just"/>
            <a:r>
              <a:rPr lang="en-US" sz="2400" dirty="0"/>
              <a:t>FASB Definition of Customer:</a:t>
            </a:r>
          </a:p>
          <a:p>
            <a:pPr lvl="1" algn="just"/>
            <a:r>
              <a:rPr lang="en-US" sz="2200" dirty="0"/>
              <a:t>A party that has contracted with an entity to obtain goods or services that are an output of the entity’s ordinary activities in exchange for consideration</a:t>
            </a:r>
          </a:p>
        </p:txBody>
      </p:sp>
    </p:spTree>
    <p:extLst>
      <p:ext uri="{BB962C8B-B14F-4D97-AF65-F5344CB8AC3E}">
        <p14:creationId xmlns:p14="http://schemas.microsoft.com/office/powerpoint/2010/main" val="28587028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C24D90-3700-447B-B171-EBE718B44D70}"/>
              </a:ext>
            </a:extLst>
          </p:cNvPr>
          <p:cNvSpPr>
            <a:spLocks noGrp="1"/>
          </p:cNvSpPr>
          <p:nvPr>
            <p:ph type="title"/>
          </p:nvPr>
        </p:nvSpPr>
        <p:spPr>
          <a:xfrm>
            <a:off x="0" y="609600"/>
            <a:ext cx="11020925" cy="817817"/>
          </a:xfrm>
        </p:spPr>
        <p:txBody>
          <a:bodyPr/>
          <a:lstStyle/>
          <a:p>
            <a:r>
              <a:rPr lang="en-US" sz="3300" dirty="0"/>
              <a:t>ASC 606 – Revenue from Contracts with Customers</a:t>
            </a:r>
          </a:p>
        </p:txBody>
      </p:sp>
      <p:sp>
        <p:nvSpPr>
          <p:cNvPr id="3" name="Content Placeholder 2">
            <a:extLst>
              <a:ext uri="{FF2B5EF4-FFF2-40B4-BE49-F238E27FC236}">
                <a16:creationId xmlns:a16="http://schemas.microsoft.com/office/drawing/2014/main" id="{07ACFB2D-615F-469F-A324-1D3AC1F61F16}"/>
              </a:ext>
            </a:extLst>
          </p:cNvPr>
          <p:cNvSpPr>
            <a:spLocks noGrp="1"/>
          </p:cNvSpPr>
          <p:nvPr>
            <p:ph idx="1"/>
          </p:nvPr>
        </p:nvSpPr>
        <p:spPr>
          <a:xfrm>
            <a:off x="539015" y="1270536"/>
            <a:ext cx="11020925" cy="4977864"/>
          </a:xfrm>
        </p:spPr>
        <p:txBody>
          <a:bodyPr>
            <a:normAutofit/>
          </a:bodyPr>
          <a:lstStyle/>
          <a:p>
            <a:r>
              <a:rPr lang="en-US" sz="2400" dirty="0"/>
              <a:t>Five Step Revenue Recognition Model</a:t>
            </a:r>
          </a:p>
          <a:p>
            <a:pPr lvl="1"/>
            <a:r>
              <a:rPr lang="en-US" sz="2200" dirty="0"/>
              <a:t>Step 1 – 	Identify the Contract with a Customer</a:t>
            </a:r>
          </a:p>
          <a:p>
            <a:pPr lvl="1"/>
            <a:endParaRPr lang="en-US" sz="2200" dirty="0"/>
          </a:p>
          <a:p>
            <a:pPr lvl="1"/>
            <a:r>
              <a:rPr lang="en-US" sz="2200" dirty="0"/>
              <a:t>Step 2 – 	Identify the Performance Obligations in the Contract</a:t>
            </a:r>
          </a:p>
          <a:p>
            <a:pPr lvl="1"/>
            <a:endParaRPr lang="en-US" sz="2200" dirty="0"/>
          </a:p>
          <a:p>
            <a:pPr lvl="1"/>
            <a:r>
              <a:rPr lang="en-US" sz="2200" dirty="0"/>
              <a:t>Step 3 – 	Determine the Transaction Price</a:t>
            </a:r>
          </a:p>
          <a:p>
            <a:pPr lvl="1"/>
            <a:endParaRPr lang="en-US" sz="2200" dirty="0"/>
          </a:p>
          <a:p>
            <a:pPr lvl="1"/>
            <a:r>
              <a:rPr lang="en-US" sz="2200" dirty="0"/>
              <a:t>Step 4 – 	Allocate the Transaction Price to the Performance Obligations</a:t>
            </a:r>
          </a:p>
          <a:p>
            <a:pPr lvl="1"/>
            <a:endParaRPr lang="en-US" sz="2200" dirty="0"/>
          </a:p>
          <a:p>
            <a:pPr lvl="1"/>
            <a:r>
              <a:rPr lang="en-US" sz="2200" dirty="0"/>
              <a:t>Step 5 – 	Recognize Revenue When (or As) the Entity Satisfies a 							Performance Obligation</a:t>
            </a:r>
          </a:p>
        </p:txBody>
      </p:sp>
    </p:spTree>
    <p:extLst>
      <p:ext uri="{BB962C8B-B14F-4D97-AF65-F5344CB8AC3E}">
        <p14:creationId xmlns:p14="http://schemas.microsoft.com/office/powerpoint/2010/main" val="17994346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430B03-ED05-4136-972C-77D0DD2AB84D}"/>
              </a:ext>
            </a:extLst>
          </p:cNvPr>
          <p:cNvSpPr>
            <a:spLocks noGrp="1"/>
          </p:cNvSpPr>
          <p:nvPr>
            <p:ph type="title"/>
          </p:nvPr>
        </p:nvSpPr>
        <p:spPr>
          <a:xfrm>
            <a:off x="0" y="597097"/>
            <a:ext cx="11117179" cy="740815"/>
          </a:xfrm>
        </p:spPr>
        <p:txBody>
          <a:bodyPr/>
          <a:lstStyle/>
          <a:p>
            <a:r>
              <a:rPr lang="en-US" sz="3300" dirty="0"/>
              <a:t>ASC 606 – Revenue from Contracts with Customers</a:t>
            </a:r>
          </a:p>
        </p:txBody>
      </p:sp>
      <p:sp>
        <p:nvSpPr>
          <p:cNvPr id="3" name="Content Placeholder 2">
            <a:extLst>
              <a:ext uri="{FF2B5EF4-FFF2-40B4-BE49-F238E27FC236}">
                <a16:creationId xmlns:a16="http://schemas.microsoft.com/office/drawing/2014/main" id="{DA617560-AD8A-47BD-9B12-AE7E5A7EB4C5}"/>
              </a:ext>
            </a:extLst>
          </p:cNvPr>
          <p:cNvSpPr>
            <a:spLocks noGrp="1"/>
          </p:cNvSpPr>
          <p:nvPr>
            <p:ph idx="1"/>
          </p:nvPr>
        </p:nvSpPr>
        <p:spPr>
          <a:xfrm>
            <a:off x="259882" y="1337912"/>
            <a:ext cx="11579192" cy="5520088"/>
          </a:xfrm>
        </p:spPr>
        <p:txBody>
          <a:bodyPr/>
          <a:lstStyle/>
          <a:p>
            <a:r>
              <a:rPr lang="en-US" sz="2400" dirty="0"/>
              <a:t>Step 1 – Identify the Contract with a Customer</a:t>
            </a:r>
          </a:p>
          <a:p>
            <a:pPr lvl="1" algn="just"/>
            <a:r>
              <a:rPr lang="en-US" sz="2200" dirty="0"/>
              <a:t>Contract – An agreement between two or more parties that creates enforceable rights and obligations</a:t>
            </a:r>
          </a:p>
          <a:p>
            <a:pPr lvl="1" algn="just"/>
            <a:r>
              <a:rPr lang="en-US" sz="2200" dirty="0"/>
              <a:t>The requirements of ASC 606 shall be applied to each contract that meets the following criteria:</a:t>
            </a:r>
          </a:p>
          <a:p>
            <a:pPr lvl="2" algn="just"/>
            <a:r>
              <a:rPr lang="en-US" sz="2000" dirty="0"/>
              <a:t>Approval and commitment of the parties</a:t>
            </a:r>
          </a:p>
          <a:p>
            <a:pPr lvl="2" algn="just"/>
            <a:r>
              <a:rPr lang="en-US" sz="2000" dirty="0"/>
              <a:t>Identification of the rights of the parties</a:t>
            </a:r>
          </a:p>
          <a:p>
            <a:pPr lvl="2" algn="just"/>
            <a:r>
              <a:rPr lang="en-US" sz="2000" dirty="0"/>
              <a:t>Identification of the payment terms</a:t>
            </a:r>
          </a:p>
          <a:p>
            <a:pPr lvl="2" algn="just"/>
            <a:r>
              <a:rPr lang="en-US" sz="2000" dirty="0"/>
              <a:t>The contract has commercial substance</a:t>
            </a:r>
          </a:p>
          <a:p>
            <a:pPr lvl="2" algn="just"/>
            <a:r>
              <a:rPr lang="en-US" sz="2000" dirty="0"/>
              <a:t>It is probable that the entity will collect the consideration to which it will be entitled in exchange for the goods or services that will be transferred to the customer</a:t>
            </a:r>
          </a:p>
        </p:txBody>
      </p:sp>
    </p:spTree>
    <p:extLst>
      <p:ext uri="{BB962C8B-B14F-4D97-AF65-F5344CB8AC3E}">
        <p14:creationId xmlns:p14="http://schemas.microsoft.com/office/powerpoint/2010/main" val="22015316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96932A-EF04-4063-8234-F1380155CBB4}"/>
              </a:ext>
            </a:extLst>
          </p:cNvPr>
          <p:cNvSpPr>
            <a:spLocks noGrp="1"/>
          </p:cNvSpPr>
          <p:nvPr>
            <p:ph type="title"/>
          </p:nvPr>
        </p:nvSpPr>
        <p:spPr>
          <a:xfrm>
            <a:off x="0" y="582329"/>
            <a:ext cx="11097928" cy="760065"/>
          </a:xfrm>
        </p:spPr>
        <p:txBody>
          <a:bodyPr/>
          <a:lstStyle/>
          <a:p>
            <a:r>
              <a:rPr lang="en-US" sz="3300" dirty="0"/>
              <a:t>ASC 606 – Revenue from Contracts with Customers</a:t>
            </a:r>
          </a:p>
        </p:txBody>
      </p:sp>
      <p:sp>
        <p:nvSpPr>
          <p:cNvPr id="3" name="Content Placeholder 2">
            <a:extLst>
              <a:ext uri="{FF2B5EF4-FFF2-40B4-BE49-F238E27FC236}">
                <a16:creationId xmlns:a16="http://schemas.microsoft.com/office/drawing/2014/main" id="{1817D1A0-4332-4E56-9B1E-2889E89F7839}"/>
              </a:ext>
            </a:extLst>
          </p:cNvPr>
          <p:cNvSpPr>
            <a:spLocks noGrp="1"/>
          </p:cNvSpPr>
          <p:nvPr>
            <p:ph idx="1"/>
          </p:nvPr>
        </p:nvSpPr>
        <p:spPr>
          <a:xfrm>
            <a:off x="96254" y="1732546"/>
            <a:ext cx="11896824" cy="5034013"/>
          </a:xfrm>
        </p:spPr>
        <p:txBody>
          <a:bodyPr>
            <a:normAutofit/>
          </a:bodyPr>
          <a:lstStyle/>
          <a:p>
            <a:r>
              <a:rPr lang="en-US" sz="2400" dirty="0"/>
              <a:t>Step 2 – Identify the Performance Obligations in the Contract</a:t>
            </a:r>
          </a:p>
          <a:p>
            <a:pPr lvl="1" algn="just"/>
            <a:r>
              <a:rPr lang="en-US" sz="2200" dirty="0"/>
              <a:t>A Performance Obligation is a promise in a contract with a customer to transfer a good or service to the customer</a:t>
            </a:r>
          </a:p>
          <a:p>
            <a:pPr lvl="1" algn="just"/>
            <a:r>
              <a:rPr lang="en-US" sz="2200" dirty="0"/>
              <a:t>If more than one good or service is promised in the contract each promise should be accounted for as a performance obligation only if</a:t>
            </a:r>
          </a:p>
          <a:p>
            <a:pPr lvl="2" algn="just"/>
            <a:r>
              <a:rPr lang="en-US" sz="2000" dirty="0"/>
              <a:t>It is distinct</a:t>
            </a:r>
          </a:p>
          <a:p>
            <a:pPr lvl="2" algn="just"/>
            <a:r>
              <a:rPr lang="en-US" sz="2000" dirty="0"/>
              <a:t>A series of distinct goods or services that are substantially the same and have the same pattern of transfer</a:t>
            </a:r>
          </a:p>
          <a:p>
            <a:pPr lvl="1" algn="just"/>
            <a:r>
              <a:rPr lang="en-US" sz="2200" dirty="0"/>
              <a:t>A good or services is distinct if both of the following criteria are met:</a:t>
            </a:r>
          </a:p>
          <a:p>
            <a:pPr lvl="2" algn="just"/>
            <a:r>
              <a:rPr lang="en-US" sz="2000" dirty="0"/>
              <a:t>Capable of being distinct</a:t>
            </a:r>
          </a:p>
          <a:p>
            <a:pPr lvl="2" algn="just"/>
            <a:r>
              <a:rPr lang="en-US" sz="2000" dirty="0"/>
              <a:t>Distinct within the context of the contract</a:t>
            </a:r>
          </a:p>
        </p:txBody>
      </p:sp>
    </p:spTree>
    <p:extLst>
      <p:ext uri="{BB962C8B-B14F-4D97-AF65-F5344CB8AC3E}">
        <p14:creationId xmlns:p14="http://schemas.microsoft.com/office/powerpoint/2010/main" val="8154570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69BFDD-C0F7-4011-9CB2-C115FA5B14DB}"/>
              </a:ext>
            </a:extLst>
          </p:cNvPr>
          <p:cNvSpPr>
            <a:spLocks noGrp="1"/>
          </p:cNvSpPr>
          <p:nvPr>
            <p:ph type="title"/>
          </p:nvPr>
        </p:nvSpPr>
        <p:spPr>
          <a:xfrm>
            <a:off x="0" y="539345"/>
            <a:ext cx="11126804" cy="760065"/>
          </a:xfrm>
        </p:spPr>
        <p:txBody>
          <a:bodyPr/>
          <a:lstStyle/>
          <a:p>
            <a:r>
              <a:rPr lang="en-US" sz="3300" dirty="0"/>
              <a:t>ASC 606 – Revenue from Contracts with Customers</a:t>
            </a:r>
          </a:p>
        </p:txBody>
      </p:sp>
      <p:sp>
        <p:nvSpPr>
          <p:cNvPr id="3" name="Content Placeholder 2">
            <a:extLst>
              <a:ext uri="{FF2B5EF4-FFF2-40B4-BE49-F238E27FC236}">
                <a16:creationId xmlns:a16="http://schemas.microsoft.com/office/drawing/2014/main" id="{A39ABD58-2FFA-4281-9D3D-8D5A78D4A813}"/>
              </a:ext>
            </a:extLst>
          </p:cNvPr>
          <p:cNvSpPr>
            <a:spLocks noGrp="1"/>
          </p:cNvSpPr>
          <p:nvPr>
            <p:ph idx="1"/>
          </p:nvPr>
        </p:nvSpPr>
        <p:spPr>
          <a:xfrm>
            <a:off x="288758" y="1405288"/>
            <a:ext cx="11415562" cy="4843111"/>
          </a:xfrm>
        </p:spPr>
        <p:txBody>
          <a:bodyPr/>
          <a:lstStyle/>
          <a:p>
            <a:r>
              <a:rPr lang="en-US" sz="2400" dirty="0"/>
              <a:t>Step 3 – Determine the Transaction Price</a:t>
            </a:r>
          </a:p>
          <a:p>
            <a:pPr lvl="1" algn="just"/>
            <a:endParaRPr lang="en-US" sz="2200" dirty="0"/>
          </a:p>
          <a:p>
            <a:pPr lvl="1" algn="just"/>
            <a:r>
              <a:rPr lang="en-US" sz="2200" dirty="0"/>
              <a:t>The transaction price is the amount of consideration (for example, payment) to which an entity expects to be entitled in exchange for transferring promised goods or services to a customer.</a:t>
            </a:r>
          </a:p>
        </p:txBody>
      </p:sp>
    </p:spTree>
    <p:extLst>
      <p:ext uri="{BB962C8B-B14F-4D97-AF65-F5344CB8AC3E}">
        <p14:creationId xmlns:p14="http://schemas.microsoft.com/office/powerpoint/2010/main" val="34266697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E675B3-76E2-4725-836A-125613946DC8}"/>
              </a:ext>
            </a:extLst>
          </p:cNvPr>
          <p:cNvSpPr>
            <a:spLocks noGrp="1"/>
          </p:cNvSpPr>
          <p:nvPr>
            <p:ph type="title"/>
          </p:nvPr>
        </p:nvSpPr>
        <p:spPr>
          <a:xfrm>
            <a:off x="0" y="539345"/>
            <a:ext cx="11058209" cy="721564"/>
          </a:xfrm>
        </p:spPr>
        <p:txBody>
          <a:bodyPr/>
          <a:lstStyle/>
          <a:p>
            <a:r>
              <a:rPr lang="en-US" sz="3300" dirty="0"/>
              <a:t>ASC 606 – Revenue from Contracts with Customers</a:t>
            </a:r>
          </a:p>
        </p:txBody>
      </p:sp>
      <p:sp>
        <p:nvSpPr>
          <p:cNvPr id="3" name="Content Placeholder 2">
            <a:extLst>
              <a:ext uri="{FF2B5EF4-FFF2-40B4-BE49-F238E27FC236}">
                <a16:creationId xmlns:a16="http://schemas.microsoft.com/office/drawing/2014/main" id="{852D1975-6212-4279-8332-3E17C47CBE9B}"/>
              </a:ext>
            </a:extLst>
          </p:cNvPr>
          <p:cNvSpPr>
            <a:spLocks noGrp="1"/>
          </p:cNvSpPr>
          <p:nvPr>
            <p:ph idx="1"/>
          </p:nvPr>
        </p:nvSpPr>
        <p:spPr>
          <a:xfrm>
            <a:off x="0" y="1443788"/>
            <a:ext cx="12031579" cy="5265019"/>
          </a:xfrm>
        </p:spPr>
        <p:txBody>
          <a:bodyPr/>
          <a:lstStyle/>
          <a:p>
            <a:pPr algn="just"/>
            <a:r>
              <a:rPr lang="en-US" sz="2400" dirty="0"/>
              <a:t>Step 4 – Allocate the Transaction Price to the Performance Obligations in the Contract</a:t>
            </a:r>
          </a:p>
          <a:p>
            <a:pPr lvl="1" algn="just"/>
            <a:r>
              <a:rPr lang="en-US" sz="2200" dirty="0"/>
              <a:t>For contracts with multiple performance obligations, an entity should allocate the transaction price to each performance obligation in an amount that depicts the amount of consideration to which the entity expects to be entitled in exchange for satisfying each performance obligation</a:t>
            </a:r>
          </a:p>
          <a:p>
            <a:pPr lvl="1" algn="just"/>
            <a:r>
              <a:rPr lang="en-US" sz="2200" dirty="0"/>
              <a:t>To allocate an appropriate amount of consideration to each performance obligation</a:t>
            </a:r>
          </a:p>
          <a:p>
            <a:pPr lvl="2" algn="just"/>
            <a:r>
              <a:rPr lang="en-US" sz="2000" dirty="0"/>
              <a:t>Determine the standalone selling price of the distinct goods or services</a:t>
            </a:r>
          </a:p>
          <a:p>
            <a:pPr lvl="2" algn="just"/>
            <a:r>
              <a:rPr lang="en-US" sz="2000" dirty="0"/>
              <a:t>Allocate the transaction price on a relative standalone selling price basis</a:t>
            </a:r>
          </a:p>
        </p:txBody>
      </p:sp>
    </p:spTree>
    <p:extLst>
      <p:ext uri="{BB962C8B-B14F-4D97-AF65-F5344CB8AC3E}">
        <p14:creationId xmlns:p14="http://schemas.microsoft.com/office/powerpoint/2010/main" val="20216204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5D2B03-67DE-4E9A-8A29-6992B9BA3901}"/>
              </a:ext>
            </a:extLst>
          </p:cNvPr>
          <p:cNvSpPr>
            <a:spLocks noGrp="1"/>
          </p:cNvSpPr>
          <p:nvPr>
            <p:ph type="title"/>
          </p:nvPr>
        </p:nvSpPr>
        <p:spPr>
          <a:xfrm>
            <a:off x="0" y="558596"/>
            <a:ext cx="11136429" cy="798566"/>
          </a:xfrm>
        </p:spPr>
        <p:txBody>
          <a:bodyPr/>
          <a:lstStyle/>
          <a:p>
            <a:r>
              <a:rPr lang="en-US" sz="3300" dirty="0"/>
              <a:t>ASC 606 – Revenue from Contracts with Customers</a:t>
            </a:r>
          </a:p>
        </p:txBody>
      </p:sp>
      <p:sp>
        <p:nvSpPr>
          <p:cNvPr id="3" name="Content Placeholder 2">
            <a:extLst>
              <a:ext uri="{FF2B5EF4-FFF2-40B4-BE49-F238E27FC236}">
                <a16:creationId xmlns:a16="http://schemas.microsoft.com/office/drawing/2014/main" id="{10BCAF33-162D-4CCF-8F39-C3CF5B8C12C8}"/>
              </a:ext>
            </a:extLst>
          </p:cNvPr>
          <p:cNvSpPr>
            <a:spLocks noGrp="1"/>
          </p:cNvSpPr>
          <p:nvPr>
            <p:ph idx="1"/>
          </p:nvPr>
        </p:nvSpPr>
        <p:spPr>
          <a:xfrm>
            <a:off x="0" y="1174282"/>
            <a:ext cx="12192000" cy="5683718"/>
          </a:xfrm>
        </p:spPr>
        <p:txBody>
          <a:bodyPr>
            <a:normAutofit fontScale="92500"/>
          </a:bodyPr>
          <a:lstStyle/>
          <a:p>
            <a:r>
              <a:rPr lang="en-US" sz="2400" dirty="0"/>
              <a:t>Step 5 – Recognize Revenue When (or As) the Entity Satisfies a Performance Obligation</a:t>
            </a:r>
          </a:p>
          <a:p>
            <a:pPr lvl="1"/>
            <a:r>
              <a:rPr lang="en-US" sz="2200" dirty="0"/>
              <a:t>Revenue is recognized when (or as) Performance Obligation(s) are satisfied by transferring goods or services to a customer</a:t>
            </a:r>
          </a:p>
          <a:p>
            <a:pPr lvl="1"/>
            <a:r>
              <a:rPr lang="en-US" sz="2200" dirty="0"/>
              <a:t>Transfer occurs when (or as) a customer obtains control of that good or service</a:t>
            </a:r>
          </a:p>
          <a:p>
            <a:pPr lvl="1"/>
            <a:r>
              <a:rPr lang="en-US" sz="2200" dirty="0"/>
              <a:t>Entity should determine if performance obligations are satisfied over time by transferring control of a good or service over time.  If an entity does not satisfy a performance obligation over time, the performance obligation is satisfied at a point in time.</a:t>
            </a:r>
          </a:p>
          <a:p>
            <a:pPr lvl="1"/>
            <a:r>
              <a:rPr lang="en-US" sz="2200" dirty="0"/>
              <a:t>Criteria for satisfying performance obligation(s) and recognizing revenue over time:</a:t>
            </a:r>
          </a:p>
          <a:p>
            <a:pPr lvl="2"/>
            <a:r>
              <a:rPr lang="en-US" sz="2200" dirty="0"/>
              <a:t>Customer simultaneously receives and consumes the benefits provided as the entity performs them</a:t>
            </a:r>
          </a:p>
          <a:p>
            <a:pPr lvl="2"/>
            <a:r>
              <a:rPr lang="en-US" sz="2200" dirty="0"/>
              <a:t>Entity’s performance creates or enhances an asset that the customer controls as the asset is created or enhanced</a:t>
            </a:r>
          </a:p>
          <a:p>
            <a:pPr lvl="2"/>
            <a:r>
              <a:rPr lang="en-US" sz="2200" dirty="0"/>
              <a:t>Entity’s performance does not create an asset with an alternative use to the entity and the entity has an enforceable right to payment for performed completed to date</a:t>
            </a:r>
          </a:p>
        </p:txBody>
      </p:sp>
    </p:spTree>
    <p:extLst>
      <p:ext uri="{BB962C8B-B14F-4D97-AF65-F5344CB8AC3E}">
        <p14:creationId xmlns:p14="http://schemas.microsoft.com/office/powerpoint/2010/main" val="28257595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2718C2-9B9D-474E-BDCD-82C8D28D1E2E}"/>
              </a:ext>
            </a:extLst>
          </p:cNvPr>
          <p:cNvSpPr>
            <a:spLocks noGrp="1"/>
          </p:cNvSpPr>
          <p:nvPr>
            <p:ph type="title"/>
          </p:nvPr>
        </p:nvSpPr>
        <p:spPr/>
        <p:txBody>
          <a:bodyPr/>
          <a:lstStyle/>
          <a:p>
            <a:pPr algn="ctr"/>
            <a:r>
              <a:rPr lang="en-US" dirty="0"/>
              <a:t>Introduction</a:t>
            </a:r>
          </a:p>
        </p:txBody>
      </p:sp>
      <p:sp>
        <p:nvSpPr>
          <p:cNvPr id="3" name="Content Placeholder 2">
            <a:extLst>
              <a:ext uri="{FF2B5EF4-FFF2-40B4-BE49-F238E27FC236}">
                <a16:creationId xmlns:a16="http://schemas.microsoft.com/office/drawing/2014/main" id="{5BFBFBD5-232A-46FB-B387-0141E548A766}"/>
              </a:ext>
            </a:extLst>
          </p:cNvPr>
          <p:cNvSpPr>
            <a:spLocks noGrp="1"/>
          </p:cNvSpPr>
          <p:nvPr>
            <p:ph idx="1"/>
          </p:nvPr>
        </p:nvSpPr>
        <p:spPr>
          <a:xfrm>
            <a:off x="375385" y="1241660"/>
            <a:ext cx="11170503" cy="5006740"/>
          </a:xfrm>
        </p:spPr>
        <p:txBody>
          <a:bodyPr>
            <a:normAutofit/>
          </a:bodyPr>
          <a:lstStyle/>
          <a:p>
            <a:r>
              <a:rPr lang="en-US" dirty="0"/>
              <a:t>Condon O’Meara McGinty &amp; Donnelly LLP</a:t>
            </a:r>
          </a:p>
          <a:p>
            <a:pPr lvl="1"/>
            <a:r>
              <a:rPr lang="en-US" dirty="0"/>
              <a:t>Providing audit, tax and other consulting services to private clubs for approximately 28 years</a:t>
            </a:r>
          </a:p>
          <a:p>
            <a:pPr lvl="1"/>
            <a:r>
              <a:rPr lang="en-US" dirty="0"/>
              <a:t>Currently providing services to approximately 350 private clubs in 20 states</a:t>
            </a:r>
          </a:p>
          <a:p>
            <a:r>
              <a:rPr lang="en-US" dirty="0"/>
              <a:t>Information We Will Cover</a:t>
            </a:r>
          </a:p>
          <a:p>
            <a:pPr lvl="1"/>
            <a:r>
              <a:rPr lang="en-US" dirty="0"/>
              <a:t>Current Issues Affecting Clubs</a:t>
            </a:r>
          </a:p>
          <a:p>
            <a:pPr lvl="1"/>
            <a:r>
              <a:rPr lang="en-US" dirty="0"/>
              <a:t>Accounting Standards Update (ASU) 2016-14 – Not-for-Profit Financial Statements</a:t>
            </a:r>
          </a:p>
          <a:p>
            <a:pPr lvl="1"/>
            <a:r>
              <a:rPr lang="en-US" dirty="0"/>
              <a:t>Accounting Standards Codification (ASC) 606 – Revenue Recognition</a:t>
            </a:r>
          </a:p>
          <a:p>
            <a:pPr lvl="1"/>
            <a:r>
              <a:rPr lang="en-US" dirty="0"/>
              <a:t>ASC 842 – Accounting for Leases</a:t>
            </a:r>
          </a:p>
          <a:p>
            <a:pPr lvl="1"/>
            <a:r>
              <a:rPr lang="en-US" dirty="0"/>
              <a:t>ASC 715 – Compensation – Retirement Benefits: Improving the Presentation of Net Periodic Pension Cost and Net Periodic Postretirement Benefit Cost</a:t>
            </a:r>
          </a:p>
          <a:p>
            <a:pPr lvl="1"/>
            <a:r>
              <a:rPr lang="en-US" dirty="0"/>
              <a:t>On the Horizon</a:t>
            </a:r>
          </a:p>
          <a:p>
            <a:pPr lvl="1"/>
            <a:endParaRPr lang="en-US" dirty="0"/>
          </a:p>
          <a:p>
            <a:pPr lvl="1"/>
            <a:endParaRPr lang="en-US" dirty="0"/>
          </a:p>
        </p:txBody>
      </p:sp>
    </p:spTree>
    <p:extLst>
      <p:ext uri="{BB962C8B-B14F-4D97-AF65-F5344CB8AC3E}">
        <p14:creationId xmlns:p14="http://schemas.microsoft.com/office/powerpoint/2010/main" val="9054973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1199E-4F87-457C-BCC2-580C47092C7D}"/>
              </a:ext>
            </a:extLst>
          </p:cNvPr>
          <p:cNvSpPr>
            <a:spLocks noGrp="1"/>
          </p:cNvSpPr>
          <p:nvPr>
            <p:ph type="title"/>
          </p:nvPr>
        </p:nvSpPr>
        <p:spPr>
          <a:xfrm>
            <a:off x="0" y="529720"/>
            <a:ext cx="11117179" cy="750440"/>
          </a:xfrm>
        </p:spPr>
        <p:txBody>
          <a:bodyPr/>
          <a:lstStyle/>
          <a:p>
            <a:r>
              <a:rPr lang="en-US" sz="3300" dirty="0"/>
              <a:t>ASC 606 – Revenue from Contracts with Customers</a:t>
            </a:r>
          </a:p>
        </p:txBody>
      </p:sp>
      <p:sp>
        <p:nvSpPr>
          <p:cNvPr id="3" name="Content Placeholder 2">
            <a:extLst>
              <a:ext uri="{FF2B5EF4-FFF2-40B4-BE49-F238E27FC236}">
                <a16:creationId xmlns:a16="http://schemas.microsoft.com/office/drawing/2014/main" id="{92B299F0-258E-4DF9-8819-0A3D70EB0C8E}"/>
              </a:ext>
            </a:extLst>
          </p:cNvPr>
          <p:cNvSpPr>
            <a:spLocks noGrp="1"/>
          </p:cNvSpPr>
          <p:nvPr>
            <p:ph idx="1"/>
          </p:nvPr>
        </p:nvSpPr>
        <p:spPr>
          <a:xfrm>
            <a:off x="67378" y="1203158"/>
            <a:ext cx="12050828" cy="5654842"/>
          </a:xfrm>
        </p:spPr>
        <p:txBody>
          <a:bodyPr/>
          <a:lstStyle/>
          <a:p>
            <a:pPr algn="just"/>
            <a:r>
              <a:rPr lang="en-US" sz="2400" dirty="0"/>
              <a:t>Performance obligations not satisfied over time are satisfied at a point in time.</a:t>
            </a:r>
          </a:p>
          <a:p>
            <a:pPr algn="just"/>
            <a:r>
              <a:rPr lang="en-US" sz="2400" dirty="0"/>
              <a:t>To determine the point in time at which a customer obtains control of a promised asset and an entity satisfies a performance obligation, consider indicators of the transfer of control which include (but are not limited to) the following:</a:t>
            </a:r>
          </a:p>
          <a:p>
            <a:pPr lvl="1"/>
            <a:r>
              <a:rPr lang="en-US" sz="2200" dirty="0"/>
              <a:t>The entity has a present right to payment</a:t>
            </a:r>
          </a:p>
          <a:p>
            <a:pPr lvl="1"/>
            <a:r>
              <a:rPr lang="en-US" sz="2200" dirty="0"/>
              <a:t>The customer has legal title to the asset</a:t>
            </a:r>
          </a:p>
          <a:p>
            <a:pPr lvl="1"/>
            <a:r>
              <a:rPr lang="en-US" sz="2200" dirty="0"/>
              <a:t>The entity has transferred physical possession of the asset</a:t>
            </a:r>
          </a:p>
          <a:p>
            <a:pPr lvl="1"/>
            <a:r>
              <a:rPr lang="en-US" sz="2200" dirty="0"/>
              <a:t>The customer has the significant risks and rewards</a:t>
            </a:r>
          </a:p>
          <a:p>
            <a:pPr lvl="1"/>
            <a:r>
              <a:rPr lang="en-US" sz="2200" dirty="0"/>
              <a:t>The customer has accepted the asset</a:t>
            </a:r>
          </a:p>
        </p:txBody>
      </p:sp>
    </p:spTree>
    <p:extLst>
      <p:ext uri="{BB962C8B-B14F-4D97-AF65-F5344CB8AC3E}">
        <p14:creationId xmlns:p14="http://schemas.microsoft.com/office/powerpoint/2010/main" val="11126999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8D3957-AE01-46D6-9103-42166267F0CD}"/>
              </a:ext>
            </a:extLst>
          </p:cNvPr>
          <p:cNvSpPr>
            <a:spLocks noGrp="1"/>
          </p:cNvSpPr>
          <p:nvPr>
            <p:ph type="title"/>
          </p:nvPr>
        </p:nvSpPr>
        <p:spPr>
          <a:xfrm>
            <a:off x="0" y="609601"/>
            <a:ext cx="11146054" cy="625311"/>
          </a:xfrm>
        </p:spPr>
        <p:txBody>
          <a:bodyPr/>
          <a:lstStyle/>
          <a:p>
            <a:r>
              <a:rPr lang="en-US" sz="3300" dirty="0"/>
              <a:t>ASC 606 – Revenue from Contracts with Customers</a:t>
            </a:r>
          </a:p>
        </p:txBody>
      </p:sp>
      <p:sp>
        <p:nvSpPr>
          <p:cNvPr id="3" name="Content Placeholder 2">
            <a:extLst>
              <a:ext uri="{FF2B5EF4-FFF2-40B4-BE49-F238E27FC236}">
                <a16:creationId xmlns:a16="http://schemas.microsoft.com/office/drawing/2014/main" id="{342FABC3-A5F4-408E-A383-E15A1AC4F492}"/>
              </a:ext>
            </a:extLst>
          </p:cNvPr>
          <p:cNvSpPr>
            <a:spLocks noGrp="1"/>
          </p:cNvSpPr>
          <p:nvPr>
            <p:ph idx="1"/>
          </p:nvPr>
        </p:nvSpPr>
        <p:spPr>
          <a:xfrm>
            <a:off x="0" y="1357162"/>
            <a:ext cx="12192000" cy="5409398"/>
          </a:xfrm>
        </p:spPr>
        <p:txBody>
          <a:bodyPr/>
          <a:lstStyle/>
          <a:p>
            <a:r>
              <a:rPr lang="en-US" sz="2400" dirty="0"/>
              <a:t>Example – Membership Dues at a Club</a:t>
            </a:r>
          </a:p>
          <a:p>
            <a:r>
              <a:rPr lang="en-US" sz="2400" dirty="0"/>
              <a:t>Standard Membership Dues</a:t>
            </a:r>
          </a:p>
          <a:p>
            <a:pPr lvl="1"/>
            <a:r>
              <a:rPr lang="en-US" sz="2200" dirty="0"/>
              <a:t>Recognition of dues revenue should be ratably over the membership period</a:t>
            </a:r>
          </a:p>
          <a:p>
            <a:pPr lvl="2"/>
            <a:r>
              <a:rPr lang="en-US" sz="2000" dirty="0"/>
              <a:t>Annual dues should be recognized ratably each month of the membership year</a:t>
            </a:r>
          </a:p>
          <a:p>
            <a:pPr lvl="2"/>
            <a:r>
              <a:rPr lang="en-US" sz="2000" dirty="0"/>
              <a:t>This recognition is consistent with prior accounting guidance</a:t>
            </a:r>
          </a:p>
          <a:p>
            <a:endParaRPr lang="en-US" dirty="0"/>
          </a:p>
          <a:p>
            <a:r>
              <a:rPr lang="en-US" sz="2400" dirty="0"/>
              <a:t>Dues Which Include Standard Benefits Plus Certain Additional Benefits</a:t>
            </a:r>
          </a:p>
          <a:p>
            <a:pPr lvl="1"/>
            <a:r>
              <a:rPr lang="en-US" sz="2200" dirty="0"/>
              <a:t>Free cart rental, guest fees, golf shop discounts, etc.</a:t>
            </a:r>
          </a:p>
          <a:p>
            <a:pPr lvl="1"/>
            <a:r>
              <a:rPr lang="en-US" sz="2200" dirty="0"/>
              <a:t>Multiple performance obligations</a:t>
            </a:r>
          </a:p>
          <a:p>
            <a:pPr lvl="2"/>
            <a:r>
              <a:rPr lang="en-US" sz="2000" dirty="0"/>
              <a:t>Identify All Performance Obligations</a:t>
            </a:r>
          </a:p>
          <a:p>
            <a:pPr lvl="2"/>
            <a:r>
              <a:rPr lang="en-US" sz="2000" dirty="0"/>
              <a:t>Allocate of revenue to other categories (cart rentals, greens fees, golf shop, etc.)</a:t>
            </a:r>
          </a:p>
        </p:txBody>
      </p:sp>
    </p:spTree>
    <p:extLst>
      <p:ext uri="{BB962C8B-B14F-4D97-AF65-F5344CB8AC3E}">
        <p14:creationId xmlns:p14="http://schemas.microsoft.com/office/powerpoint/2010/main" val="37709477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8FBEDF-5F9B-4112-A9EB-AC67C7C03D07}"/>
              </a:ext>
            </a:extLst>
          </p:cNvPr>
          <p:cNvSpPr>
            <a:spLocks noGrp="1"/>
          </p:cNvSpPr>
          <p:nvPr>
            <p:ph type="title"/>
          </p:nvPr>
        </p:nvSpPr>
        <p:spPr>
          <a:xfrm>
            <a:off x="0" y="609601"/>
            <a:ext cx="11107553" cy="586810"/>
          </a:xfrm>
        </p:spPr>
        <p:txBody>
          <a:bodyPr/>
          <a:lstStyle/>
          <a:p>
            <a:r>
              <a:rPr lang="en-US" sz="3300" dirty="0"/>
              <a:t>ASC 606 – Revenue from Contracts with Customers</a:t>
            </a:r>
          </a:p>
        </p:txBody>
      </p:sp>
      <p:sp>
        <p:nvSpPr>
          <p:cNvPr id="3" name="Content Placeholder 2">
            <a:extLst>
              <a:ext uri="{FF2B5EF4-FFF2-40B4-BE49-F238E27FC236}">
                <a16:creationId xmlns:a16="http://schemas.microsoft.com/office/drawing/2014/main" id="{1DD0654A-FB8F-40D7-9E3B-F740E39D1CEB}"/>
              </a:ext>
            </a:extLst>
          </p:cNvPr>
          <p:cNvSpPr>
            <a:spLocks noGrp="1"/>
          </p:cNvSpPr>
          <p:nvPr>
            <p:ph idx="1"/>
          </p:nvPr>
        </p:nvSpPr>
        <p:spPr>
          <a:xfrm>
            <a:off x="0" y="1328286"/>
            <a:ext cx="12192000" cy="4920113"/>
          </a:xfrm>
        </p:spPr>
        <p:txBody>
          <a:bodyPr>
            <a:normAutofit lnSpcReduction="10000"/>
          </a:bodyPr>
          <a:lstStyle/>
          <a:p>
            <a:pPr algn="just"/>
            <a:r>
              <a:rPr lang="en-US" sz="2400" dirty="0"/>
              <a:t>Example – Membership Dues With Additional Performance Obligations</a:t>
            </a:r>
          </a:p>
          <a:p>
            <a:pPr algn="just"/>
            <a:endParaRPr lang="en-US" sz="2400" dirty="0"/>
          </a:p>
          <a:p>
            <a:pPr algn="just"/>
            <a:r>
              <a:rPr lang="en-US" sz="2400" dirty="0"/>
              <a:t>Standard Annual Membership Dues are $9,000</a:t>
            </a:r>
          </a:p>
          <a:p>
            <a:pPr algn="just"/>
            <a:endParaRPr lang="en-US" sz="2400" dirty="0"/>
          </a:p>
          <a:p>
            <a:pPr algn="just"/>
            <a:r>
              <a:rPr lang="en-US" sz="2400" dirty="0"/>
              <a:t>To entice members to prepay their dues a club runs a special promotion whereby members that prepay their dues will receive two free cart rentals valued at $45 each ($90) and three free guest fees valued at $150 each ($450).</a:t>
            </a:r>
          </a:p>
          <a:p>
            <a:pPr lvl="1" algn="just"/>
            <a:r>
              <a:rPr lang="en-US" sz="2200" dirty="0"/>
              <a:t>The addition of the free cart rental and guest fees are considered two additional performance obligations</a:t>
            </a:r>
          </a:p>
          <a:p>
            <a:pPr lvl="1" algn="just"/>
            <a:r>
              <a:rPr lang="en-US" sz="2200" dirty="0"/>
              <a:t>The $9,000 transaction price needs to be allocated among all of the performance obligations</a:t>
            </a:r>
          </a:p>
        </p:txBody>
      </p:sp>
    </p:spTree>
    <p:extLst>
      <p:ext uri="{BB962C8B-B14F-4D97-AF65-F5344CB8AC3E}">
        <p14:creationId xmlns:p14="http://schemas.microsoft.com/office/powerpoint/2010/main" val="39176650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9B980C-EE4B-40A7-9A3C-668B9598A9DF}"/>
              </a:ext>
            </a:extLst>
          </p:cNvPr>
          <p:cNvSpPr>
            <a:spLocks noGrp="1"/>
          </p:cNvSpPr>
          <p:nvPr>
            <p:ph type="title"/>
          </p:nvPr>
        </p:nvSpPr>
        <p:spPr>
          <a:xfrm>
            <a:off x="0" y="609601"/>
            <a:ext cx="11088302" cy="538684"/>
          </a:xfrm>
        </p:spPr>
        <p:txBody>
          <a:bodyPr/>
          <a:lstStyle/>
          <a:p>
            <a:r>
              <a:rPr lang="en-US" sz="3300" dirty="0"/>
              <a:t>ASC 606 – Revenue from Contracts with Customers</a:t>
            </a:r>
          </a:p>
        </p:txBody>
      </p:sp>
      <p:graphicFrame>
        <p:nvGraphicFramePr>
          <p:cNvPr id="4" name="Table 4">
            <a:extLst>
              <a:ext uri="{FF2B5EF4-FFF2-40B4-BE49-F238E27FC236}">
                <a16:creationId xmlns:a16="http://schemas.microsoft.com/office/drawing/2014/main" id="{C93E9F67-1833-47C0-9522-018BE369BBA0}"/>
              </a:ext>
            </a:extLst>
          </p:cNvPr>
          <p:cNvGraphicFramePr>
            <a:graphicFrameLocks noGrp="1"/>
          </p:cNvGraphicFramePr>
          <p:nvPr>
            <p:ph idx="1"/>
            <p:extLst>
              <p:ext uri="{D42A27DB-BD31-4B8C-83A1-F6EECF244321}">
                <p14:modId xmlns:p14="http://schemas.microsoft.com/office/powerpoint/2010/main" val="996177613"/>
              </p:ext>
            </p:extLst>
          </p:nvPr>
        </p:nvGraphicFramePr>
        <p:xfrm>
          <a:off x="673768" y="2052637"/>
          <a:ext cx="10818796" cy="2692618"/>
        </p:xfrm>
        <a:graphic>
          <a:graphicData uri="http://schemas.openxmlformats.org/drawingml/2006/table">
            <a:tbl>
              <a:tblPr firstRow="1" bandRow="1">
                <a:tableStyleId>{616DA210-FB5B-4158-B5E0-FEB733F419BA}</a:tableStyleId>
              </a:tblPr>
              <a:tblGrid>
                <a:gridCol w="2704699">
                  <a:extLst>
                    <a:ext uri="{9D8B030D-6E8A-4147-A177-3AD203B41FA5}">
                      <a16:colId xmlns:a16="http://schemas.microsoft.com/office/drawing/2014/main" val="176152093"/>
                    </a:ext>
                  </a:extLst>
                </a:gridCol>
                <a:gridCol w="2704699">
                  <a:extLst>
                    <a:ext uri="{9D8B030D-6E8A-4147-A177-3AD203B41FA5}">
                      <a16:colId xmlns:a16="http://schemas.microsoft.com/office/drawing/2014/main" val="2248093784"/>
                    </a:ext>
                  </a:extLst>
                </a:gridCol>
                <a:gridCol w="2704699">
                  <a:extLst>
                    <a:ext uri="{9D8B030D-6E8A-4147-A177-3AD203B41FA5}">
                      <a16:colId xmlns:a16="http://schemas.microsoft.com/office/drawing/2014/main" val="138350491"/>
                    </a:ext>
                  </a:extLst>
                </a:gridCol>
                <a:gridCol w="2704699">
                  <a:extLst>
                    <a:ext uri="{9D8B030D-6E8A-4147-A177-3AD203B41FA5}">
                      <a16:colId xmlns:a16="http://schemas.microsoft.com/office/drawing/2014/main" val="861266840"/>
                    </a:ext>
                  </a:extLst>
                </a:gridCol>
              </a:tblGrid>
              <a:tr h="811650">
                <a:tc>
                  <a:txBody>
                    <a:bodyPr/>
                    <a:lstStyle/>
                    <a:p>
                      <a:r>
                        <a:rPr lang="en-US" u="sng" dirty="0"/>
                        <a:t>Three Performance Obligations</a:t>
                      </a:r>
                    </a:p>
                  </a:txBody>
                  <a:tcPr anchor="b">
                    <a:lnL w="12700" cmpd="sng">
                      <a:noFill/>
                    </a:lnL>
                    <a:lnR w="12700" cmpd="sng">
                      <a:noFill/>
                    </a:lnR>
                    <a:lnT w="12700" cmpd="sng">
                      <a:noFill/>
                    </a:lnT>
                    <a:lnB w="25400" cmpd="sng">
                      <a:noFill/>
                    </a:lnB>
                    <a:lnTlToBr w="12700" cmpd="sng">
                      <a:noFill/>
                      <a:prstDash val="solid"/>
                    </a:lnTlToBr>
                    <a:lnBlToTr w="12700" cmpd="sng">
                      <a:noFill/>
                      <a:prstDash val="solid"/>
                    </a:lnBlToTr>
                  </a:tcPr>
                </a:tc>
                <a:tc>
                  <a:txBody>
                    <a:bodyPr/>
                    <a:lstStyle/>
                    <a:p>
                      <a:pPr algn="ctr"/>
                      <a:r>
                        <a:rPr lang="en-US" u="sng" dirty="0"/>
                        <a:t>          Price		</a:t>
                      </a:r>
                    </a:p>
                  </a:txBody>
                  <a:tcPr anchor="b">
                    <a:lnL w="12700" cmpd="sng">
                      <a:noFill/>
                    </a:lnL>
                    <a:lnR w="12700" cmpd="sng">
                      <a:noFill/>
                    </a:lnR>
                    <a:lnT w="12700" cmpd="sng">
                      <a:noFill/>
                    </a:lnT>
                    <a:lnB w="25400" cmpd="sng">
                      <a:noFill/>
                    </a:lnB>
                    <a:lnTlToBr w="12700" cmpd="sng">
                      <a:noFill/>
                      <a:prstDash val="solid"/>
                    </a:lnTlToBr>
                    <a:lnBlToTr w="12700" cmpd="sng">
                      <a:noFill/>
                      <a:prstDash val="solid"/>
                    </a:lnBlToTr>
                  </a:tcPr>
                </a:tc>
                <a:tc>
                  <a:txBody>
                    <a:bodyPr/>
                    <a:lstStyle/>
                    <a:p>
                      <a:pPr algn="ctr"/>
                      <a:r>
                        <a:rPr lang="en-US" u="sng" dirty="0"/>
                        <a:t>      Proportion	</a:t>
                      </a:r>
                    </a:p>
                  </a:txBody>
                  <a:tcPr anchor="b">
                    <a:lnL w="12700" cmpd="sng">
                      <a:noFill/>
                    </a:lnL>
                    <a:lnR w="12700" cmpd="sng">
                      <a:noFill/>
                    </a:lnR>
                    <a:lnT w="12700" cmpd="sng">
                      <a:noFill/>
                    </a:lnT>
                    <a:lnB w="25400" cmpd="sng">
                      <a:noFill/>
                    </a:lnB>
                    <a:lnTlToBr w="12700" cmpd="sng">
                      <a:noFill/>
                      <a:prstDash val="solid"/>
                    </a:lnTlToBr>
                    <a:lnBlToTr w="12700" cmpd="sng">
                      <a:noFill/>
                      <a:prstDash val="solid"/>
                    </a:lnBlToTr>
                  </a:tcPr>
                </a:tc>
                <a:tc>
                  <a:txBody>
                    <a:bodyPr/>
                    <a:lstStyle/>
                    <a:p>
                      <a:pPr algn="ctr"/>
                      <a:r>
                        <a:rPr lang="en-US" u="sng" dirty="0"/>
                        <a:t>$10,000 Allocated</a:t>
                      </a:r>
                    </a:p>
                  </a:txBody>
                  <a:tcPr anchor="b">
                    <a:lnL w="12700" cmpd="sng">
                      <a:noFill/>
                    </a:lnL>
                    <a:lnR w="12700" cmpd="sng">
                      <a:noFill/>
                    </a:lnR>
                    <a:lnT w="12700" cmpd="sng">
                      <a:noFill/>
                    </a:lnT>
                    <a:lnB w="25400" cmpd="sng">
                      <a:noFill/>
                    </a:lnB>
                    <a:lnTlToBr w="12700" cmpd="sng">
                      <a:noFill/>
                      <a:prstDash val="solid"/>
                    </a:lnTlToBr>
                    <a:lnBlToTr w="12700" cmpd="sng">
                      <a:noFill/>
                      <a:prstDash val="solid"/>
                    </a:lnBlToTr>
                  </a:tcPr>
                </a:tc>
                <a:extLst>
                  <a:ext uri="{0D108BD9-81ED-4DB2-BD59-A6C34878D82A}">
                    <a16:rowId xmlns:a16="http://schemas.microsoft.com/office/drawing/2014/main" val="3698599715"/>
                  </a:ext>
                </a:extLst>
              </a:tr>
              <a:tr h="470242">
                <a:tc>
                  <a:txBody>
                    <a:bodyPr/>
                    <a:lstStyle/>
                    <a:p>
                      <a:r>
                        <a:rPr lang="en-US" dirty="0"/>
                        <a:t>Dues</a:t>
                      </a:r>
                    </a:p>
                  </a:txBody>
                  <a:tcPr anchor="b">
                    <a:lnL w="12700" cmpd="sng">
                      <a:noFill/>
                    </a:lnL>
                    <a:lnR w="12700" cmpd="sng">
                      <a:noFill/>
                    </a:lnR>
                    <a:lnT w="25400" cmpd="sng">
                      <a:noFill/>
                    </a:lnT>
                    <a:lnB w="12700" cmpd="sng">
                      <a:noFill/>
                    </a:lnB>
                    <a:lnTlToBr w="12700" cmpd="sng">
                      <a:noFill/>
                      <a:prstDash val="solid"/>
                    </a:lnTlToBr>
                    <a:lnBlToTr w="12700" cmpd="sng">
                      <a:noFill/>
                      <a:prstDash val="solid"/>
                    </a:lnBlToTr>
                  </a:tcPr>
                </a:tc>
                <a:tc>
                  <a:txBody>
                    <a:bodyPr/>
                    <a:lstStyle/>
                    <a:p>
                      <a:pPr algn="r"/>
                      <a:r>
                        <a:rPr lang="en-US" dirty="0"/>
                        <a:t>$9,000</a:t>
                      </a:r>
                    </a:p>
                  </a:txBody>
                  <a:tcPr anchor="b">
                    <a:lnL w="12700" cmpd="sng">
                      <a:noFill/>
                    </a:lnL>
                    <a:lnR w="12700" cmpd="sng">
                      <a:noFill/>
                    </a:lnR>
                    <a:lnT w="25400" cmpd="sng">
                      <a:noFill/>
                    </a:lnT>
                    <a:lnB w="12700" cmpd="sng">
                      <a:noFill/>
                    </a:lnB>
                    <a:lnTlToBr w="12700" cmpd="sng">
                      <a:noFill/>
                      <a:prstDash val="solid"/>
                    </a:lnTlToBr>
                    <a:lnBlToTr w="12700" cmpd="sng">
                      <a:noFill/>
                      <a:prstDash val="solid"/>
                    </a:lnBlToTr>
                  </a:tcPr>
                </a:tc>
                <a:tc>
                  <a:txBody>
                    <a:bodyPr/>
                    <a:lstStyle/>
                    <a:p>
                      <a:pPr algn="r"/>
                      <a:r>
                        <a:rPr lang="en-US" dirty="0"/>
                        <a:t>94.3%</a:t>
                      </a:r>
                    </a:p>
                  </a:txBody>
                  <a:tcPr anchor="b">
                    <a:lnL w="12700" cmpd="sng">
                      <a:noFill/>
                    </a:lnL>
                    <a:lnR w="12700" cmpd="sng">
                      <a:noFill/>
                    </a:lnR>
                    <a:lnT w="25400" cmpd="sng">
                      <a:noFill/>
                    </a:lnT>
                    <a:lnB w="12700" cmpd="sng">
                      <a:noFill/>
                    </a:lnB>
                    <a:lnTlToBr w="12700" cmpd="sng">
                      <a:noFill/>
                      <a:prstDash val="solid"/>
                    </a:lnTlToBr>
                    <a:lnBlToTr w="12700" cmpd="sng">
                      <a:noFill/>
                      <a:prstDash val="solid"/>
                    </a:lnBlToTr>
                  </a:tcPr>
                </a:tc>
                <a:tc>
                  <a:txBody>
                    <a:bodyPr/>
                    <a:lstStyle/>
                    <a:p>
                      <a:pPr algn="r"/>
                      <a:r>
                        <a:rPr lang="en-US" dirty="0"/>
                        <a:t>$8,487</a:t>
                      </a:r>
                    </a:p>
                  </a:txBody>
                  <a:tcPr anchor="b">
                    <a:lnL w="12700" cmpd="sng">
                      <a:noFill/>
                    </a:lnL>
                    <a:lnR w="12700" cmpd="sng">
                      <a:noFill/>
                    </a:lnR>
                    <a:lnT w="254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928910708"/>
                  </a:ext>
                </a:extLst>
              </a:tr>
              <a:tr h="470242">
                <a:tc>
                  <a:txBody>
                    <a:bodyPr/>
                    <a:lstStyle/>
                    <a:p>
                      <a:r>
                        <a:rPr lang="en-US" dirty="0"/>
                        <a:t>Cart Rental</a:t>
                      </a:r>
                    </a:p>
                  </a:txBody>
                  <a:tcPr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a:r>
                        <a:rPr lang="en-US" dirty="0"/>
                        <a:t>90</a:t>
                      </a:r>
                    </a:p>
                  </a:txBody>
                  <a:tcPr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a:r>
                        <a:rPr lang="en-US" dirty="0"/>
                        <a:t>0.9%</a:t>
                      </a:r>
                    </a:p>
                  </a:txBody>
                  <a:tcPr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a:r>
                        <a:rPr lang="en-US" dirty="0"/>
                        <a:t>81</a:t>
                      </a:r>
                    </a:p>
                  </a:txBody>
                  <a:tcPr anchor="b">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532715781"/>
                  </a:ext>
                </a:extLst>
              </a:tr>
              <a:tr h="470242">
                <a:tc>
                  <a:txBody>
                    <a:bodyPr/>
                    <a:lstStyle/>
                    <a:p>
                      <a:r>
                        <a:rPr lang="en-US" dirty="0"/>
                        <a:t>Guest Fees</a:t>
                      </a:r>
                    </a:p>
                  </a:txBody>
                  <a:tcPr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a:r>
                        <a:rPr lang="en-US" u="sng" dirty="0"/>
                        <a:t>                     450</a:t>
                      </a:r>
                    </a:p>
                  </a:txBody>
                  <a:tcPr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a:r>
                        <a:rPr lang="en-US" u="sng" dirty="0"/>
                        <a:t>              4.8%</a:t>
                      </a:r>
                    </a:p>
                  </a:txBody>
                  <a:tcPr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a:r>
                        <a:rPr lang="en-US" u="sng" dirty="0"/>
                        <a:t>                432</a:t>
                      </a:r>
                    </a:p>
                  </a:txBody>
                  <a:tcPr anchor="b">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837379310"/>
                  </a:ext>
                </a:extLst>
              </a:tr>
              <a:tr h="470242">
                <a:tc>
                  <a:txBody>
                    <a:bodyPr/>
                    <a:lstStyle/>
                    <a:p>
                      <a:r>
                        <a:rPr lang="en-US" dirty="0"/>
                        <a:t>Total</a:t>
                      </a:r>
                    </a:p>
                  </a:txBody>
                  <a:tcPr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a:r>
                        <a:rPr lang="en-US" u="sng" dirty="0"/>
                        <a:t>$                9,540</a:t>
                      </a:r>
                    </a:p>
                  </a:txBody>
                  <a:tcPr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a:r>
                        <a:rPr lang="en-US" u="sng" dirty="0"/>
                        <a:t>          100.0%</a:t>
                      </a:r>
                    </a:p>
                  </a:txBody>
                  <a:tcPr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a:r>
                        <a:rPr lang="en-US" u="sng" dirty="0"/>
                        <a:t>$           9,000</a:t>
                      </a:r>
                    </a:p>
                  </a:txBody>
                  <a:tcPr anchor="b">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144492342"/>
                  </a:ext>
                </a:extLst>
              </a:tr>
            </a:tbl>
          </a:graphicData>
        </a:graphic>
      </p:graphicFrame>
    </p:spTree>
    <p:extLst>
      <p:ext uri="{BB962C8B-B14F-4D97-AF65-F5344CB8AC3E}">
        <p14:creationId xmlns:p14="http://schemas.microsoft.com/office/powerpoint/2010/main" val="12643287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DBC7A-F250-4B1C-A72F-A16DC1390D41}"/>
              </a:ext>
            </a:extLst>
          </p:cNvPr>
          <p:cNvSpPr>
            <a:spLocks noGrp="1"/>
          </p:cNvSpPr>
          <p:nvPr>
            <p:ph type="title"/>
          </p:nvPr>
        </p:nvSpPr>
        <p:spPr>
          <a:xfrm>
            <a:off x="0" y="609601"/>
            <a:ext cx="11126803" cy="577185"/>
          </a:xfrm>
        </p:spPr>
        <p:txBody>
          <a:bodyPr/>
          <a:lstStyle/>
          <a:p>
            <a:r>
              <a:rPr lang="en-US" sz="3300" dirty="0"/>
              <a:t>ASC 606 – Revenue from Contracts with Customers</a:t>
            </a:r>
          </a:p>
        </p:txBody>
      </p:sp>
      <p:sp>
        <p:nvSpPr>
          <p:cNvPr id="3" name="Content Placeholder 2">
            <a:extLst>
              <a:ext uri="{FF2B5EF4-FFF2-40B4-BE49-F238E27FC236}">
                <a16:creationId xmlns:a16="http://schemas.microsoft.com/office/drawing/2014/main" id="{D2982DE0-101F-4B08-A991-6A80C3A5EC2E}"/>
              </a:ext>
            </a:extLst>
          </p:cNvPr>
          <p:cNvSpPr>
            <a:spLocks noGrp="1"/>
          </p:cNvSpPr>
          <p:nvPr>
            <p:ph idx="1"/>
          </p:nvPr>
        </p:nvSpPr>
        <p:spPr>
          <a:xfrm>
            <a:off x="86628" y="1751798"/>
            <a:ext cx="12031578" cy="4496601"/>
          </a:xfrm>
        </p:spPr>
        <p:txBody>
          <a:bodyPr/>
          <a:lstStyle/>
          <a:p>
            <a:pPr algn="just"/>
            <a:r>
              <a:rPr lang="en-US" sz="2400" dirty="0"/>
              <a:t>Accounting for The Three Performance Obligations</a:t>
            </a:r>
          </a:p>
          <a:p>
            <a:pPr lvl="1" algn="just"/>
            <a:r>
              <a:rPr lang="en-US" sz="2200" dirty="0"/>
              <a:t>Dues would be recorded as contract liability for dues for $8,487 when billed and then recognized into revenue ratably over the 12-month membership period at $707.25 per month.</a:t>
            </a:r>
          </a:p>
          <a:p>
            <a:pPr marL="457200" lvl="1" indent="0" algn="just">
              <a:buNone/>
            </a:pPr>
            <a:r>
              <a:rPr lang="en-US" sz="2200" dirty="0"/>
              <a:t> </a:t>
            </a:r>
          </a:p>
          <a:p>
            <a:pPr lvl="1" algn="just"/>
            <a:r>
              <a:rPr lang="en-US" sz="2200" dirty="0"/>
              <a:t>The Cart Rental and Guest Fees would be recorded as contract liabilities for these items when the dues are billed and recognized into revenue when the member utilizes these services.</a:t>
            </a:r>
          </a:p>
        </p:txBody>
      </p:sp>
    </p:spTree>
    <p:extLst>
      <p:ext uri="{BB962C8B-B14F-4D97-AF65-F5344CB8AC3E}">
        <p14:creationId xmlns:p14="http://schemas.microsoft.com/office/powerpoint/2010/main" val="27918415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98E9FA-861A-46CF-B15D-89022579DFAF}"/>
              </a:ext>
            </a:extLst>
          </p:cNvPr>
          <p:cNvSpPr>
            <a:spLocks noGrp="1"/>
          </p:cNvSpPr>
          <p:nvPr>
            <p:ph type="title"/>
          </p:nvPr>
        </p:nvSpPr>
        <p:spPr>
          <a:xfrm>
            <a:off x="0" y="609601"/>
            <a:ext cx="11136428" cy="634937"/>
          </a:xfrm>
        </p:spPr>
        <p:txBody>
          <a:bodyPr/>
          <a:lstStyle/>
          <a:p>
            <a:r>
              <a:rPr lang="en-US" sz="3300" dirty="0"/>
              <a:t>ASC 606 – Revenue from Contracts with Customers</a:t>
            </a:r>
          </a:p>
        </p:txBody>
      </p:sp>
      <p:sp>
        <p:nvSpPr>
          <p:cNvPr id="3" name="Content Placeholder 2">
            <a:extLst>
              <a:ext uri="{FF2B5EF4-FFF2-40B4-BE49-F238E27FC236}">
                <a16:creationId xmlns:a16="http://schemas.microsoft.com/office/drawing/2014/main" id="{4253F335-7493-4D0B-9D01-55715CD3B2B7}"/>
              </a:ext>
            </a:extLst>
          </p:cNvPr>
          <p:cNvSpPr>
            <a:spLocks noGrp="1"/>
          </p:cNvSpPr>
          <p:nvPr>
            <p:ph idx="1"/>
          </p:nvPr>
        </p:nvSpPr>
        <p:spPr>
          <a:xfrm>
            <a:off x="0" y="1244538"/>
            <a:ext cx="12192000" cy="5613462"/>
          </a:xfrm>
        </p:spPr>
        <p:txBody>
          <a:bodyPr/>
          <a:lstStyle/>
          <a:p>
            <a:pPr algn="just"/>
            <a:r>
              <a:rPr lang="en-US" sz="2400" dirty="0"/>
              <a:t>Initiation Fees</a:t>
            </a:r>
          </a:p>
          <a:p>
            <a:pPr lvl="1" algn="just"/>
            <a:r>
              <a:rPr lang="en-US" sz="2200" dirty="0"/>
              <a:t>Under prior accounting standards initiation fees were typically recognized as revenue when billed</a:t>
            </a:r>
          </a:p>
          <a:p>
            <a:pPr lvl="1" algn="just"/>
            <a:r>
              <a:rPr lang="en-US" sz="2200" dirty="0"/>
              <a:t>Under ASC 606 the revenue recognition for such fees will depend on the individual club’s interpretation of the Standard</a:t>
            </a:r>
          </a:p>
          <a:p>
            <a:pPr lvl="2" algn="just"/>
            <a:r>
              <a:rPr lang="en-US" sz="2000" dirty="0"/>
              <a:t>Are members customers?  If no (equity members), ASC 606 does not apply.</a:t>
            </a:r>
          </a:p>
          <a:p>
            <a:pPr lvl="2" algn="just"/>
            <a:r>
              <a:rPr lang="en-US" sz="2000" dirty="0"/>
              <a:t>If, under the definition contained in the standard, it is determined that a member is a customer the club must determine whether the initiation fee relates to future goods and services</a:t>
            </a:r>
          </a:p>
          <a:p>
            <a:pPr lvl="3" algn="just"/>
            <a:r>
              <a:rPr lang="en-US" sz="1800" dirty="0"/>
              <a:t>If initiation fees are deemed to related to future goods and services such fees should be amortized into revenue based on satisfaction of the relative performance obligations (i.e. time, usage, etc.)</a:t>
            </a:r>
          </a:p>
          <a:p>
            <a:pPr lvl="3" algn="just"/>
            <a:r>
              <a:rPr lang="en-US" sz="1800" dirty="0"/>
              <a:t>If the initiation fees are deemed to not be related to future goods or services, such fees should be recognized when billed (same as prior standards)</a:t>
            </a:r>
          </a:p>
        </p:txBody>
      </p:sp>
    </p:spTree>
    <p:extLst>
      <p:ext uri="{BB962C8B-B14F-4D97-AF65-F5344CB8AC3E}">
        <p14:creationId xmlns:p14="http://schemas.microsoft.com/office/powerpoint/2010/main" val="16972857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B11549-1C3A-4396-A063-4F68289CB241}"/>
              </a:ext>
            </a:extLst>
          </p:cNvPr>
          <p:cNvSpPr>
            <a:spLocks noGrp="1"/>
          </p:cNvSpPr>
          <p:nvPr>
            <p:ph type="title"/>
          </p:nvPr>
        </p:nvSpPr>
        <p:spPr>
          <a:xfrm>
            <a:off x="0" y="609601"/>
            <a:ext cx="11107553" cy="615686"/>
          </a:xfrm>
        </p:spPr>
        <p:txBody>
          <a:bodyPr/>
          <a:lstStyle/>
          <a:p>
            <a:r>
              <a:rPr lang="en-US" sz="3300" dirty="0"/>
              <a:t>ASC 606 – Revenue from Contracts with Customers</a:t>
            </a:r>
          </a:p>
        </p:txBody>
      </p:sp>
      <p:sp>
        <p:nvSpPr>
          <p:cNvPr id="3" name="Content Placeholder 2">
            <a:extLst>
              <a:ext uri="{FF2B5EF4-FFF2-40B4-BE49-F238E27FC236}">
                <a16:creationId xmlns:a16="http://schemas.microsoft.com/office/drawing/2014/main" id="{3AEFF6B9-6233-420B-A86D-D781C485B478}"/>
              </a:ext>
            </a:extLst>
          </p:cNvPr>
          <p:cNvSpPr>
            <a:spLocks noGrp="1"/>
          </p:cNvSpPr>
          <p:nvPr>
            <p:ph idx="1"/>
          </p:nvPr>
        </p:nvSpPr>
        <p:spPr/>
        <p:txBody>
          <a:bodyPr/>
          <a:lstStyle/>
          <a:p>
            <a:r>
              <a:rPr lang="en-US" sz="2400" dirty="0"/>
              <a:t>ASC Topic 606 is effective as follows:</a:t>
            </a:r>
          </a:p>
          <a:p>
            <a:pPr lvl="1" algn="just"/>
            <a:r>
              <a:rPr lang="en-US" sz="2200" dirty="0"/>
              <a:t>Public organizations – annual reporting periods beginning after December 15, 2017</a:t>
            </a:r>
          </a:p>
          <a:p>
            <a:pPr lvl="1" algn="just"/>
            <a:endParaRPr lang="en-US" sz="2200" dirty="0"/>
          </a:p>
          <a:p>
            <a:pPr lvl="1" algn="just"/>
            <a:r>
              <a:rPr lang="en-US" sz="2200" dirty="0"/>
              <a:t>Nonpublic companies – annual reporting periods beginning after December 15, 2018 (2019 Calendar Year &amp; Fiscal Years ending in 2020)</a:t>
            </a:r>
          </a:p>
        </p:txBody>
      </p:sp>
    </p:spTree>
    <p:extLst>
      <p:ext uri="{BB962C8B-B14F-4D97-AF65-F5344CB8AC3E}">
        <p14:creationId xmlns:p14="http://schemas.microsoft.com/office/powerpoint/2010/main" val="37379179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FE3756-142B-469C-8B6B-E1A8B0A65E61}"/>
              </a:ext>
            </a:extLst>
          </p:cNvPr>
          <p:cNvSpPr>
            <a:spLocks noGrp="1"/>
          </p:cNvSpPr>
          <p:nvPr>
            <p:ph type="title"/>
          </p:nvPr>
        </p:nvSpPr>
        <p:spPr/>
        <p:txBody>
          <a:bodyPr/>
          <a:lstStyle/>
          <a:p>
            <a:pPr algn="ctr"/>
            <a:r>
              <a:rPr lang="en-US" sz="4400" b="1" dirty="0"/>
              <a:t>Fun Facts and Other Nonsensical Stuff</a:t>
            </a:r>
            <a:endParaRPr lang="en-US" sz="4400" dirty="0"/>
          </a:p>
        </p:txBody>
      </p:sp>
      <p:sp>
        <p:nvSpPr>
          <p:cNvPr id="3" name="Content Placeholder 2">
            <a:extLst>
              <a:ext uri="{FF2B5EF4-FFF2-40B4-BE49-F238E27FC236}">
                <a16:creationId xmlns:a16="http://schemas.microsoft.com/office/drawing/2014/main" id="{9FEB6229-C5BF-4E41-964D-EE5E41D0F879}"/>
              </a:ext>
            </a:extLst>
          </p:cNvPr>
          <p:cNvSpPr>
            <a:spLocks noGrp="1"/>
          </p:cNvSpPr>
          <p:nvPr>
            <p:ph idx="1"/>
          </p:nvPr>
        </p:nvSpPr>
        <p:spPr/>
        <p:txBody>
          <a:bodyPr>
            <a:normAutofit lnSpcReduction="10000"/>
          </a:bodyPr>
          <a:lstStyle/>
          <a:p>
            <a:pPr marL="0" indent="0">
              <a:buNone/>
            </a:pPr>
            <a:r>
              <a:rPr lang="en-US" sz="3600" dirty="0"/>
              <a:t>How many total professional sports teams, in the four major sports, does Florida have?  </a:t>
            </a:r>
          </a:p>
          <a:p>
            <a:pPr marL="457200" indent="-457200">
              <a:buAutoNum type="alphaUcParenR"/>
            </a:pPr>
            <a:r>
              <a:rPr lang="en-US" sz="3600" dirty="0"/>
              <a:t>8</a:t>
            </a:r>
          </a:p>
          <a:p>
            <a:pPr marL="457200" indent="-457200">
              <a:buAutoNum type="alphaUcParenR"/>
            </a:pPr>
            <a:r>
              <a:rPr lang="en-US" sz="3600" dirty="0"/>
              <a:t>9</a:t>
            </a:r>
          </a:p>
          <a:p>
            <a:pPr marL="457200" indent="-457200">
              <a:buAutoNum type="alphaUcParenR"/>
            </a:pPr>
            <a:r>
              <a:rPr lang="en-US" sz="3600" dirty="0"/>
              <a:t>10</a:t>
            </a:r>
          </a:p>
          <a:p>
            <a:pPr marL="457200" indent="-457200">
              <a:buAutoNum type="alphaUcParenR"/>
            </a:pPr>
            <a:r>
              <a:rPr lang="en-US" sz="3600" dirty="0"/>
              <a:t>11</a:t>
            </a:r>
          </a:p>
          <a:p>
            <a:pPr marL="0" indent="0">
              <a:buNone/>
            </a:pPr>
            <a:endParaRPr lang="en-US" sz="3600" dirty="0"/>
          </a:p>
          <a:p>
            <a:pPr marL="457200" indent="-457200">
              <a:buAutoNum type="alphaUcParenR"/>
            </a:pPr>
            <a:endParaRPr lang="en-US" dirty="0"/>
          </a:p>
          <a:p>
            <a:pPr marL="457200" indent="-457200">
              <a:buAutoNum type="alphaUcParenR"/>
            </a:pPr>
            <a:endParaRPr lang="en-US" dirty="0"/>
          </a:p>
        </p:txBody>
      </p:sp>
    </p:spTree>
    <p:extLst>
      <p:ext uri="{BB962C8B-B14F-4D97-AF65-F5344CB8AC3E}">
        <p14:creationId xmlns:p14="http://schemas.microsoft.com/office/powerpoint/2010/main" val="24944379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4793A1-254B-4D41-A263-74D1BC3E5203}"/>
              </a:ext>
            </a:extLst>
          </p:cNvPr>
          <p:cNvSpPr>
            <a:spLocks noGrp="1"/>
          </p:cNvSpPr>
          <p:nvPr>
            <p:ph type="title"/>
          </p:nvPr>
        </p:nvSpPr>
        <p:spPr/>
        <p:txBody>
          <a:bodyPr/>
          <a:lstStyle/>
          <a:p>
            <a:pPr algn="ctr"/>
            <a:r>
              <a:rPr lang="en-US" sz="4400" b="1" dirty="0">
                <a:solidFill>
                  <a:srgbClr val="EBEBEB"/>
                </a:solidFill>
              </a:rPr>
              <a:t>Fun Facts and Other Nonsensical Stuff</a:t>
            </a:r>
            <a:endParaRPr lang="en-US" dirty="0"/>
          </a:p>
        </p:txBody>
      </p:sp>
      <p:sp>
        <p:nvSpPr>
          <p:cNvPr id="3" name="Content Placeholder 2">
            <a:extLst>
              <a:ext uri="{FF2B5EF4-FFF2-40B4-BE49-F238E27FC236}">
                <a16:creationId xmlns:a16="http://schemas.microsoft.com/office/drawing/2014/main" id="{2849151F-1976-4C5B-A9EF-E349E1F3EA66}"/>
              </a:ext>
            </a:extLst>
          </p:cNvPr>
          <p:cNvSpPr>
            <a:spLocks noGrp="1"/>
          </p:cNvSpPr>
          <p:nvPr>
            <p:ph idx="1"/>
          </p:nvPr>
        </p:nvSpPr>
        <p:spPr/>
        <p:txBody>
          <a:bodyPr>
            <a:normAutofit/>
          </a:bodyPr>
          <a:lstStyle/>
          <a:p>
            <a:pPr marL="0" indent="0">
              <a:buNone/>
            </a:pPr>
            <a:r>
              <a:rPr lang="en-US" sz="5400" dirty="0"/>
              <a:t>B) 9</a:t>
            </a:r>
          </a:p>
          <a:p>
            <a:pPr marL="0" indent="0">
              <a:buNone/>
            </a:pPr>
            <a:endParaRPr lang="en-US" sz="5400" dirty="0"/>
          </a:p>
          <a:p>
            <a:pPr marL="0" indent="0">
              <a:buNone/>
            </a:pPr>
            <a:r>
              <a:rPr lang="en-US" sz="5400" dirty="0"/>
              <a:t>Can you name them?</a:t>
            </a:r>
          </a:p>
        </p:txBody>
      </p:sp>
    </p:spTree>
    <p:extLst>
      <p:ext uri="{BB962C8B-B14F-4D97-AF65-F5344CB8AC3E}">
        <p14:creationId xmlns:p14="http://schemas.microsoft.com/office/powerpoint/2010/main" val="5338139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03F055-568D-4A5B-A7B0-B94232411ADA}"/>
              </a:ext>
            </a:extLst>
          </p:cNvPr>
          <p:cNvSpPr>
            <a:spLocks noGrp="1"/>
          </p:cNvSpPr>
          <p:nvPr>
            <p:ph type="title"/>
          </p:nvPr>
        </p:nvSpPr>
        <p:spPr>
          <a:xfrm>
            <a:off x="220400" y="510469"/>
            <a:ext cx="9829453" cy="634937"/>
          </a:xfrm>
        </p:spPr>
        <p:txBody>
          <a:bodyPr/>
          <a:lstStyle/>
          <a:p>
            <a:r>
              <a:rPr lang="en-US" sz="3300" dirty="0"/>
              <a:t>ASC – 842 – Accounting for Leases </a:t>
            </a:r>
          </a:p>
        </p:txBody>
      </p:sp>
      <p:sp>
        <p:nvSpPr>
          <p:cNvPr id="3" name="Content Placeholder 2">
            <a:extLst>
              <a:ext uri="{FF2B5EF4-FFF2-40B4-BE49-F238E27FC236}">
                <a16:creationId xmlns:a16="http://schemas.microsoft.com/office/drawing/2014/main" id="{E7FB495F-17E2-45F5-B10E-5FA7E3F84AA4}"/>
              </a:ext>
            </a:extLst>
          </p:cNvPr>
          <p:cNvSpPr>
            <a:spLocks noGrp="1"/>
          </p:cNvSpPr>
          <p:nvPr>
            <p:ph idx="1"/>
          </p:nvPr>
        </p:nvSpPr>
        <p:spPr/>
        <p:txBody>
          <a:bodyPr>
            <a:normAutofit/>
          </a:bodyPr>
          <a:lstStyle/>
          <a:p>
            <a:pPr algn="just"/>
            <a:r>
              <a:rPr lang="en-US" sz="2400" dirty="0"/>
              <a:t>FASB definition of a lease – A contract, or part of a contract, that conveys the right to control the use of identified property, plant, or equipment (an identified asset) for a period of time in exchange for consideration.</a:t>
            </a:r>
          </a:p>
          <a:p>
            <a:pPr algn="just"/>
            <a:endParaRPr lang="en-US" sz="2400" dirty="0"/>
          </a:p>
          <a:p>
            <a:pPr algn="just"/>
            <a:r>
              <a:rPr lang="en-US" sz="2400" dirty="0"/>
              <a:t>Control over use of the asset means the customer has:</a:t>
            </a:r>
          </a:p>
          <a:p>
            <a:pPr lvl="1" algn="just"/>
            <a:r>
              <a:rPr lang="en-US" sz="2200" dirty="0"/>
              <a:t>The right to obtain substantially all of the economic benefits from the use of the asset and</a:t>
            </a:r>
          </a:p>
          <a:p>
            <a:pPr lvl="1" algn="just"/>
            <a:r>
              <a:rPr lang="en-US" sz="2200" dirty="0"/>
              <a:t>The right to direct the use of the asset</a:t>
            </a:r>
          </a:p>
        </p:txBody>
      </p:sp>
    </p:spTree>
    <p:extLst>
      <p:ext uri="{BB962C8B-B14F-4D97-AF65-F5344CB8AC3E}">
        <p14:creationId xmlns:p14="http://schemas.microsoft.com/office/powerpoint/2010/main" val="40150574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689749-DA17-4A1A-AF8C-7F752CA2D4A2}"/>
              </a:ext>
            </a:extLst>
          </p:cNvPr>
          <p:cNvSpPr>
            <a:spLocks noGrp="1"/>
          </p:cNvSpPr>
          <p:nvPr>
            <p:ph type="title"/>
          </p:nvPr>
        </p:nvSpPr>
        <p:spPr/>
        <p:txBody>
          <a:bodyPr/>
          <a:lstStyle/>
          <a:p>
            <a:r>
              <a:rPr lang="en-US" dirty="0"/>
              <a:t>Current Issues Affecting Clubs</a:t>
            </a:r>
          </a:p>
        </p:txBody>
      </p:sp>
      <p:sp>
        <p:nvSpPr>
          <p:cNvPr id="3" name="Content Placeholder 2">
            <a:extLst>
              <a:ext uri="{FF2B5EF4-FFF2-40B4-BE49-F238E27FC236}">
                <a16:creationId xmlns:a16="http://schemas.microsoft.com/office/drawing/2014/main" id="{ACBE4616-9F51-4211-951D-CBC64C44C251}"/>
              </a:ext>
            </a:extLst>
          </p:cNvPr>
          <p:cNvSpPr>
            <a:spLocks noGrp="1"/>
          </p:cNvSpPr>
          <p:nvPr>
            <p:ph idx="1"/>
          </p:nvPr>
        </p:nvSpPr>
        <p:spPr/>
        <p:txBody>
          <a:bodyPr>
            <a:normAutofit/>
          </a:bodyPr>
          <a:lstStyle/>
          <a:p>
            <a:r>
              <a:rPr lang="en-US" sz="2600" dirty="0"/>
              <a:t>Real Estate Taxes – A “Growing” Concern</a:t>
            </a:r>
          </a:p>
          <a:p>
            <a:r>
              <a:rPr lang="en-US" sz="2600" dirty="0"/>
              <a:t>IRS Audits – Yes Please!</a:t>
            </a:r>
          </a:p>
          <a:p>
            <a:r>
              <a:rPr lang="en-US" sz="2600" dirty="0"/>
              <a:t>Sales Tax Audits – Oh No!</a:t>
            </a:r>
          </a:p>
          <a:p>
            <a:r>
              <a:rPr lang="en-US" sz="2600" dirty="0"/>
              <a:t>Service Charges – Are You at Risk?</a:t>
            </a:r>
          </a:p>
          <a:p>
            <a:r>
              <a:rPr lang="en-US" sz="2600" dirty="0"/>
              <a:t>Cyber Attack – Are You Vulnerable?</a:t>
            </a:r>
          </a:p>
        </p:txBody>
      </p:sp>
    </p:spTree>
    <p:extLst>
      <p:ext uri="{BB962C8B-B14F-4D97-AF65-F5344CB8AC3E}">
        <p14:creationId xmlns:p14="http://schemas.microsoft.com/office/powerpoint/2010/main" val="133566101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A5ADD-370A-4B98-97BB-A79267D675C9}"/>
              </a:ext>
            </a:extLst>
          </p:cNvPr>
          <p:cNvSpPr>
            <a:spLocks noGrp="1"/>
          </p:cNvSpPr>
          <p:nvPr>
            <p:ph type="title"/>
          </p:nvPr>
        </p:nvSpPr>
        <p:spPr>
          <a:xfrm>
            <a:off x="173255" y="452718"/>
            <a:ext cx="9877579" cy="625311"/>
          </a:xfrm>
        </p:spPr>
        <p:txBody>
          <a:bodyPr/>
          <a:lstStyle/>
          <a:p>
            <a:r>
              <a:rPr lang="en-US" sz="3300" dirty="0"/>
              <a:t>ASC – 842 – Accounting for Leases </a:t>
            </a:r>
          </a:p>
        </p:txBody>
      </p:sp>
      <p:sp>
        <p:nvSpPr>
          <p:cNvPr id="3" name="Content Placeholder 2">
            <a:extLst>
              <a:ext uri="{FF2B5EF4-FFF2-40B4-BE49-F238E27FC236}">
                <a16:creationId xmlns:a16="http://schemas.microsoft.com/office/drawing/2014/main" id="{3F7D6D6F-F7A0-4B9E-A582-D31AF2B84BE4}"/>
              </a:ext>
            </a:extLst>
          </p:cNvPr>
          <p:cNvSpPr>
            <a:spLocks noGrp="1"/>
          </p:cNvSpPr>
          <p:nvPr>
            <p:ph idx="1"/>
          </p:nvPr>
        </p:nvSpPr>
        <p:spPr>
          <a:xfrm>
            <a:off x="952901" y="1491916"/>
            <a:ext cx="10154654" cy="5366083"/>
          </a:xfrm>
        </p:spPr>
        <p:txBody>
          <a:bodyPr>
            <a:normAutofit/>
          </a:bodyPr>
          <a:lstStyle/>
          <a:p>
            <a:pPr algn="just"/>
            <a:r>
              <a:rPr lang="en-US" sz="2400" dirty="0"/>
              <a:t>ASU 2016-02 (ASC Topic 842) Leases – revised the accounting standards for leases</a:t>
            </a:r>
          </a:p>
          <a:p>
            <a:pPr algn="just"/>
            <a:endParaRPr lang="en-US" sz="2400" dirty="0"/>
          </a:p>
          <a:p>
            <a:pPr algn="just"/>
            <a:r>
              <a:rPr lang="en-US" sz="2400" dirty="0"/>
              <a:t>FASB decided that lessees should be required to recognize the assets and liabilities arising from leases on the balance sheet (statement of financial position).  Under previous GAAP only capital leases were reflected on the balance sheet.</a:t>
            </a:r>
          </a:p>
        </p:txBody>
      </p:sp>
    </p:spTree>
    <p:extLst>
      <p:ext uri="{BB962C8B-B14F-4D97-AF65-F5344CB8AC3E}">
        <p14:creationId xmlns:p14="http://schemas.microsoft.com/office/powerpoint/2010/main" val="22156523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AAD020-A621-4D15-B1C7-3E3FAEE9D1C7}"/>
              </a:ext>
            </a:extLst>
          </p:cNvPr>
          <p:cNvSpPr>
            <a:spLocks noGrp="1"/>
          </p:cNvSpPr>
          <p:nvPr>
            <p:ph type="title"/>
          </p:nvPr>
        </p:nvSpPr>
        <p:spPr>
          <a:xfrm>
            <a:off x="646111" y="452718"/>
            <a:ext cx="9404723" cy="644562"/>
          </a:xfrm>
        </p:spPr>
        <p:txBody>
          <a:bodyPr/>
          <a:lstStyle/>
          <a:p>
            <a:r>
              <a:rPr lang="en-US" sz="3300" dirty="0">
                <a:solidFill>
                  <a:srgbClr val="EBEBEB"/>
                </a:solidFill>
              </a:rPr>
              <a:t>ASC – 842 – Accounting for Leases </a:t>
            </a:r>
            <a:endParaRPr lang="en-US" dirty="0"/>
          </a:p>
        </p:txBody>
      </p:sp>
      <p:sp>
        <p:nvSpPr>
          <p:cNvPr id="3" name="Content Placeholder 2">
            <a:extLst>
              <a:ext uri="{FF2B5EF4-FFF2-40B4-BE49-F238E27FC236}">
                <a16:creationId xmlns:a16="http://schemas.microsoft.com/office/drawing/2014/main" id="{5E5F263B-16A6-4639-A47C-9A2924898A85}"/>
              </a:ext>
            </a:extLst>
          </p:cNvPr>
          <p:cNvSpPr>
            <a:spLocks noGrp="1"/>
          </p:cNvSpPr>
          <p:nvPr>
            <p:ph idx="1"/>
          </p:nvPr>
        </p:nvSpPr>
        <p:spPr>
          <a:xfrm>
            <a:off x="645131" y="1260909"/>
            <a:ext cx="10500923" cy="5486399"/>
          </a:xfrm>
        </p:spPr>
        <p:txBody>
          <a:bodyPr>
            <a:normAutofit lnSpcReduction="10000"/>
          </a:bodyPr>
          <a:lstStyle/>
          <a:p>
            <a:pPr algn="just"/>
            <a:r>
              <a:rPr lang="en-US" sz="2400" dirty="0"/>
              <a:t>FASB maintained two classes of leases</a:t>
            </a:r>
          </a:p>
          <a:p>
            <a:pPr lvl="1" algn="just"/>
            <a:r>
              <a:rPr lang="en-US" sz="2400" dirty="0"/>
              <a:t>Operating leases (operating leases)</a:t>
            </a:r>
          </a:p>
          <a:p>
            <a:pPr lvl="1" algn="just"/>
            <a:r>
              <a:rPr lang="en-US" sz="2400" dirty="0"/>
              <a:t>Finance leases (capital leases)</a:t>
            </a:r>
          </a:p>
          <a:p>
            <a:pPr lvl="1" algn="just"/>
            <a:endParaRPr lang="en-US" sz="2400" dirty="0"/>
          </a:p>
          <a:p>
            <a:pPr algn="just"/>
            <a:r>
              <a:rPr lang="en-US" sz="2600" dirty="0"/>
              <a:t>The classification criteria for distinguishing between operating and finance leases is substantially similar to the classification criteria for distinguishing between operating leases and capital leases in previous GAAP</a:t>
            </a:r>
          </a:p>
          <a:p>
            <a:pPr algn="just"/>
            <a:endParaRPr lang="en-US" sz="2600" dirty="0"/>
          </a:p>
          <a:p>
            <a:pPr algn="just"/>
            <a:r>
              <a:rPr lang="en-US" sz="2600" dirty="0"/>
              <a:t>The effect of leases on the statement of comprehensive income (statement of activities) and the statement of cash flows is largely unchanged from previous GAAP</a:t>
            </a:r>
          </a:p>
          <a:p>
            <a:endParaRPr lang="en-US" dirty="0"/>
          </a:p>
        </p:txBody>
      </p:sp>
    </p:spTree>
    <p:extLst>
      <p:ext uri="{BB962C8B-B14F-4D97-AF65-F5344CB8AC3E}">
        <p14:creationId xmlns:p14="http://schemas.microsoft.com/office/powerpoint/2010/main" val="10064568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C66DA6-EC73-4C2F-BD4C-2504EFBA7FBB}"/>
              </a:ext>
            </a:extLst>
          </p:cNvPr>
          <p:cNvSpPr>
            <a:spLocks noGrp="1"/>
          </p:cNvSpPr>
          <p:nvPr>
            <p:ph type="title"/>
          </p:nvPr>
        </p:nvSpPr>
        <p:spPr>
          <a:xfrm>
            <a:off x="646111" y="452718"/>
            <a:ext cx="9404723" cy="673438"/>
          </a:xfrm>
        </p:spPr>
        <p:txBody>
          <a:bodyPr/>
          <a:lstStyle/>
          <a:p>
            <a:r>
              <a:rPr lang="en-US" sz="3300" dirty="0"/>
              <a:t>ASC – 842 – Accounting for Leases</a:t>
            </a:r>
          </a:p>
        </p:txBody>
      </p:sp>
      <p:sp>
        <p:nvSpPr>
          <p:cNvPr id="3" name="Content Placeholder 2">
            <a:extLst>
              <a:ext uri="{FF2B5EF4-FFF2-40B4-BE49-F238E27FC236}">
                <a16:creationId xmlns:a16="http://schemas.microsoft.com/office/drawing/2014/main" id="{88DDB69E-F0E5-4894-BB98-F1D1C349944C}"/>
              </a:ext>
            </a:extLst>
          </p:cNvPr>
          <p:cNvSpPr>
            <a:spLocks noGrp="1"/>
          </p:cNvSpPr>
          <p:nvPr>
            <p:ph idx="1"/>
          </p:nvPr>
        </p:nvSpPr>
        <p:spPr>
          <a:xfrm>
            <a:off x="646112" y="1357162"/>
            <a:ext cx="10499944" cy="5322771"/>
          </a:xfrm>
        </p:spPr>
        <p:txBody>
          <a:bodyPr>
            <a:normAutofit/>
          </a:bodyPr>
          <a:lstStyle/>
          <a:p>
            <a:r>
              <a:rPr lang="en-US" sz="2400" dirty="0"/>
              <a:t>The core principle of ASC 842 is that a lessee should recognize the assets and liabilities that arise from leases.</a:t>
            </a:r>
          </a:p>
          <a:p>
            <a:endParaRPr lang="en-US" sz="2400" dirty="0"/>
          </a:p>
          <a:p>
            <a:r>
              <a:rPr lang="en-US" sz="2400" dirty="0"/>
              <a:t>Under prior GAAP assets and liabilities were only recognized for capital leases, therefore the assets and liabilities created by most leases were not reflected on the statement of financial position</a:t>
            </a:r>
          </a:p>
          <a:p>
            <a:pPr lvl="1"/>
            <a:r>
              <a:rPr lang="en-US" sz="2400" dirty="0"/>
              <a:t>Recognize a liability to make lease payments (lease liability)</a:t>
            </a:r>
          </a:p>
          <a:p>
            <a:pPr lvl="1"/>
            <a:r>
              <a:rPr lang="en-US" sz="2400" dirty="0"/>
              <a:t>Recognize a right-of-use asset</a:t>
            </a:r>
          </a:p>
          <a:p>
            <a:endParaRPr lang="en-US" dirty="0"/>
          </a:p>
          <a:p>
            <a:r>
              <a:rPr lang="en-US" sz="2400" dirty="0"/>
              <a:t>Short-term leases – leases of less than one year, the customer can elect short-term lease recognition and measurement exemption</a:t>
            </a:r>
          </a:p>
        </p:txBody>
      </p:sp>
    </p:spTree>
    <p:extLst>
      <p:ext uri="{BB962C8B-B14F-4D97-AF65-F5344CB8AC3E}">
        <p14:creationId xmlns:p14="http://schemas.microsoft.com/office/powerpoint/2010/main" val="277908702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E2BAA-04AB-4760-BD13-6C2572559738}"/>
              </a:ext>
            </a:extLst>
          </p:cNvPr>
          <p:cNvSpPr>
            <a:spLocks noGrp="1"/>
          </p:cNvSpPr>
          <p:nvPr>
            <p:ph type="title"/>
          </p:nvPr>
        </p:nvSpPr>
        <p:spPr>
          <a:xfrm>
            <a:off x="645130" y="520095"/>
            <a:ext cx="9404723" cy="596436"/>
          </a:xfrm>
        </p:spPr>
        <p:txBody>
          <a:bodyPr/>
          <a:lstStyle/>
          <a:p>
            <a:r>
              <a:rPr lang="en-US" sz="3300" dirty="0"/>
              <a:t>ASC – 842 – Accounting for Leases</a:t>
            </a:r>
          </a:p>
        </p:txBody>
      </p:sp>
      <p:sp>
        <p:nvSpPr>
          <p:cNvPr id="3" name="Content Placeholder 2">
            <a:extLst>
              <a:ext uri="{FF2B5EF4-FFF2-40B4-BE49-F238E27FC236}">
                <a16:creationId xmlns:a16="http://schemas.microsoft.com/office/drawing/2014/main" id="{79D86BA2-C46D-4C89-AE1E-D681865F7C8D}"/>
              </a:ext>
            </a:extLst>
          </p:cNvPr>
          <p:cNvSpPr>
            <a:spLocks noGrp="1"/>
          </p:cNvSpPr>
          <p:nvPr>
            <p:ph idx="1"/>
          </p:nvPr>
        </p:nvSpPr>
        <p:spPr/>
        <p:txBody>
          <a:bodyPr/>
          <a:lstStyle/>
          <a:p>
            <a:pPr algn="just"/>
            <a:r>
              <a:rPr lang="en-US" sz="2400" dirty="0"/>
              <a:t>ASC 842 Requires the lessee to separate lease components from non-lease components in a contract</a:t>
            </a:r>
          </a:p>
          <a:p>
            <a:pPr lvl="1" algn="just"/>
            <a:r>
              <a:rPr lang="en-US" sz="2200" dirty="0"/>
              <a:t>Non-lease components can include maintenance services and are not included within the scope of ASC 842</a:t>
            </a:r>
          </a:p>
          <a:p>
            <a:pPr algn="just"/>
            <a:endParaRPr lang="en-US" dirty="0"/>
          </a:p>
          <a:p>
            <a:pPr algn="just"/>
            <a:r>
              <a:rPr lang="en-US" sz="2400" dirty="0"/>
              <a:t>Practical Expedient for Lessees:</a:t>
            </a:r>
          </a:p>
          <a:p>
            <a:pPr lvl="1" algn="just"/>
            <a:r>
              <a:rPr lang="en-US" sz="2200" dirty="0"/>
              <a:t>Lessees may make an accounting policy election by class of underlying asset not to separate lease components from non-lease components</a:t>
            </a:r>
          </a:p>
        </p:txBody>
      </p:sp>
    </p:spTree>
    <p:extLst>
      <p:ext uri="{BB962C8B-B14F-4D97-AF65-F5344CB8AC3E}">
        <p14:creationId xmlns:p14="http://schemas.microsoft.com/office/powerpoint/2010/main" val="80272255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C0E76C-0FF0-42EB-A478-7E83DA5A6C26}"/>
              </a:ext>
            </a:extLst>
          </p:cNvPr>
          <p:cNvSpPr>
            <a:spLocks noGrp="1"/>
          </p:cNvSpPr>
          <p:nvPr>
            <p:ph type="title"/>
          </p:nvPr>
        </p:nvSpPr>
        <p:spPr>
          <a:xfrm>
            <a:off x="646111" y="452718"/>
            <a:ext cx="9404723" cy="683063"/>
          </a:xfrm>
        </p:spPr>
        <p:txBody>
          <a:bodyPr/>
          <a:lstStyle/>
          <a:p>
            <a:r>
              <a:rPr lang="en-US" sz="3300" dirty="0"/>
              <a:t>ASC – 842 – Accounting for Leases</a:t>
            </a:r>
          </a:p>
        </p:txBody>
      </p:sp>
      <p:sp>
        <p:nvSpPr>
          <p:cNvPr id="3" name="Content Placeholder 2">
            <a:extLst>
              <a:ext uri="{FF2B5EF4-FFF2-40B4-BE49-F238E27FC236}">
                <a16:creationId xmlns:a16="http://schemas.microsoft.com/office/drawing/2014/main" id="{F14D1ABD-8804-4D10-9083-904413F4AFE1}"/>
              </a:ext>
            </a:extLst>
          </p:cNvPr>
          <p:cNvSpPr>
            <a:spLocks noGrp="1"/>
          </p:cNvSpPr>
          <p:nvPr>
            <p:ph idx="1"/>
          </p:nvPr>
        </p:nvSpPr>
        <p:spPr>
          <a:xfrm>
            <a:off x="96253" y="1549666"/>
            <a:ext cx="11964201" cy="4177365"/>
          </a:xfrm>
        </p:spPr>
        <p:txBody>
          <a:bodyPr/>
          <a:lstStyle/>
          <a:p>
            <a:pPr marL="0" indent="0" algn="just">
              <a:buNone/>
            </a:pPr>
            <a:r>
              <a:rPr lang="en-US" sz="2800" dirty="0"/>
              <a:t>Finance Leases</a:t>
            </a:r>
          </a:p>
          <a:p>
            <a:pPr algn="just"/>
            <a:r>
              <a:rPr lang="en-US" sz="2400" dirty="0"/>
              <a:t>For a finance lease, a lessee is required to do the following:</a:t>
            </a:r>
          </a:p>
          <a:p>
            <a:pPr lvl="1" algn="just"/>
            <a:r>
              <a:rPr lang="en-US" sz="2200" dirty="0"/>
              <a:t>Recognize a right-of-use asset and a lease liability, initially measured at the present value of the lease payments, in the statement of financial position</a:t>
            </a:r>
          </a:p>
          <a:p>
            <a:pPr lvl="1" algn="just"/>
            <a:r>
              <a:rPr lang="en-US" sz="2200" dirty="0"/>
              <a:t>Recognize interest on the lease liability separately from amortization of the right-of-use asset in the statement of comprehensive income (statement of activities)</a:t>
            </a:r>
          </a:p>
          <a:p>
            <a:pPr lvl="1" algn="just"/>
            <a:r>
              <a:rPr lang="en-US" sz="2200" dirty="0"/>
              <a:t>Classify repayments of the principal portion of the lease liability within financing activities and payments of interest on the lease liability and variable lease payments within operating activities in the statement of cash flows</a:t>
            </a:r>
          </a:p>
        </p:txBody>
      </p:sp>
    </p:spTree>
    <p:extLst>
      <p:ext uri="{BB962C8B-B14F-4D97-AF65-F5344CB8AC3E}">
        <p14:creationId xmlns:p14="http://schemas.microsoft.com/office/powerpoint/2010/main" val="317080450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C74ED-6583-4F8A-A4C4-E07DEEA3F44B}"/>
              </a:ext>
            </a:extLst>
          </p:cNvPr>
          <p:cNvSpPr>
            <a:spLocks noGrp="1"/>
          </p:cNvSpPr>
          <p:nvPr>
            <p:ph type="title"/>
          </p:nvPr>
        </p:nvSpPr>
        <p:spPr>
          <a:xfrm>
            <a:off x="646111" y="452718"/>
            <a:ext cx="9404723" cy="625311"/>
          </a:xfrm>
        </p:spPr>
        <p:txBody>
          <a:bodyPr/>
          <a:lstStyle/>
          <a:p>
            <a:r>
              <a:rPr lang="en-US" sz="3300" dirty="0">
                <a:solidFill>
                  <a:srgbClr val="EBEBEB"/>
                </a:solidFill>
              </a:rPr>
              <a:t>ASC – 842 – Accounting for Leases</a:t>
            </a:r>
            <a:endParaRPr lang="en-US" dirty="0"/>
          </a:p>
        </p:txBody>
      </p:sp>
      <p:sp>
        <p:nvSpPr>
          <p:cNvPr id="3" name="Content Placeholder 2">
            <a:extLst>
              <a:ext uri="{FF2B5EF4-FFF2-40B4-BE49-F238E27FC236}">
                <a16:creationId xmlns:a16="http://schemas.microsoft.com/office/drawing/2014/main" id="{8576CA5E-1BBF-47F5-A346-7A1264CF8F12}"/>
              </a:ext>
            </a:extLst>
          </p:cNvPr>
          <p:cNvSpPr>
            <a:spLocks noGrp="1"/>
          </p:cNvSpPr>
          <p:nvPr>
            <p:ph idx="1"/>
          </p:nvPr>
        </p:nvSpPr>
        <p:spPr>
          <a:xfrm>
            <a:off x="645132" y="1232034"/>
            <a:ext cx="10481672" cy="5467149"/>
          </a:xfrm>
        </p:spPr>
        <p:txBody>
          <a:bodyPr>
            <a:normAutofit fontScale="92500" lnSpcReduction="10000"/>
          </a:bodyPr>
          <a:lstStyle/>
          <a:p>
            <a:pPr marL="0" indent="0" algn="just">
              <a:buNone/>
            </a:pPr>
            <a:r>
              <a:rPr lang="en-US" sz="2800" dirty="0"/>
              <a:t>Finance Leases</a:t>
            </a:r>
          </a:p>
          <a:p>
            <a:pPr algn="just"/>
            <a:r>
              <a:rPr lang="en-US" sz="2400" dirty="0"/>
              <a:t>A lease shall be classified as a finance lease when the lease meets any of the following criteria at lease commencement:</a:t>
            </a:r>
          </a:p>
          <a:p>
            <a:pPr lvl="1" algn="just"/>
            <a:r>
              <a:rPr lang="en-US" sz="2400" dirty="0"/>
              <a:t>Transfer of ownership of underlying asset to lessee by end of term</a:t>
            </a:r>
          </a:p>
          <a:p>
            <a:pPr lvl="1" algn="just"/>
            <a:r>
              <a:rPr lang="en-US" sz="2400" dirty="0"/>
              <a:t>Lease contains an option to purchase the underlying asset that the lessee is reasonably certain to exercise</a:t>
            </a:r>
          </a:p>
          <a:p>
            <a:pPr lvl="1" algn="just"/>
            <a:r>
              <a:rPr lang="en-US" sz="2400" dirty="0"/>
              <a:t>Lease term is for the major part of the remaining economic life of the underlying asset (i.e. 75% or more)</a:t>
            </a:r>
          </a:p>
          <a:p>
            <a:pPr lvl="1" algn="just"/>
            <a:r>
              <a:rPr lang="en-US" sz="2400" dirty="0"/>
              <a:t>Present value of the sum of the lease payments and any residual value guaranteed by the lessee that is not reflected in the lease payments equals or exceeds substantially all of the fair value of the underlying asset (i.e. 90% or more)</a:t>
            </a:r>
          </a:p>
          <a:p>
            <a:pPr lvl="1" algn="just"/>
            <a:r>
              <a:rPr lang="en-US" sz="2400" dirty="0"/>
              <a:t>The underlying asset is of such a specialized nature that it is expected to have no alternative use to the lessor at the end of the lease term</a:t>
            </a:r>
          </a:p>
        </p:txBody>
      </p:sp>
    </p:spTree>
    <p:extLst>
      <p:ext uri="{BB962C8B-B14F-4D97-AF65-F5344CB8AC3E}">
        <p14:creationId xmlns:p14="http://schemas.microsoft.com/office/powerpoint/2010/main" val="121113719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0456DA-681D-4441-8848-A7EC248DAA0F}"/>
              </a:ext>
            </a:extLst>
          </p:cNvPr>
          <p:cNvSpPr>
            <a:spLocks noGrp="1"/>
          </p:cNvSpPr>
          <p:nvPr>
            <p:ph type="title"/>
          </p:nvPr>
        </p:nvSpPr>
        <p:spPr>
          <a:xfrm>
            <a:off x="646111" y="452718"/>
            <a:ext cx="9404723" cy="625311"/>
          </a:xfrm>
        </p:spPr>
        <p:txBody>
          <a:bodyPr/>
          <a:lstStyle/>
          <a:p>
            <a:r>
              <a:rPr lang="en-US" sz="3300" dirty="0"/>
              <a:t>ASC – 842 – Accounting for Leases</a:t>
            </a:r>
          </a:p>
        </p:txBody>
      </p:sp>
      <p:sp>
        <p:nvSpPr>
          <p:cNvPr id="3" name="Content Placeholder 2">
            <a:extLst>
              <a:ext uri="{FF2B5EF4-FFF2-40B4-BE49-F238E27FC236}">
                <a16:creationId xmlns:a16="http://schemas.microsoft.com/office/drawing/2014/main" id="{4D967EC3-CC95-425F-ABBF-BC6CFDE405E9}"/>
              </a:ext>
            </a:extLst>
          </p:cNvPr>
          <p:cNvSpPr>
            <a:spLocks noGrp="1"/>
          </p:cNvSpPr>
          <p:nvPr>
            <p:ph idx="1"/>
          </p:nvPr>
        </p:nvSpPr>
        <p:spPr>
          <a:xfrm>
            <a:off x="731520" y="1299412"/>
            <a:ext cx="10318282" cy="4948988"/>
          </a:xfrm>
        </p:spPr>
        <p:txBody>
          <a:bodyPr/>
          <a:lstStyle/>
          <a:p>
            <a:pPr marL="0" indent="0" algn="just">
              <a:buNone/>
            </a:pPr>
            <a:r>
              <a:rPr lang="en-US" sz="2800" dirty="0"/>
              <a:t>Operating Leases</a:t>
            </a:r>
          </a:p>
          <a:p>
            <a:pPr algn="just"/>
            <a:r>
              <a:rPr lang="en-US" sz="2400" dirty="0"/>
              <a:t>When none of the finance lease criteria are met a lessee shall classify the lease as an operating lease</a:t>
            </a:r>
          </a:p>
          <a:p>
            <a:pPr algn="just"/>
            <a:r>
              <a:rPr lang="en-US" sz="2400" dirty="0"/>
              <a:t>For operating leases, a lessee is required to do the following:</a:t>
            </a:r>
          </a:p>
          <a:p>
            <a:pPr lvl="1" algn="just"/>
            <a:r>
              <a:rPr lang="en-US" sz="2200" dirty="0"/>
              <a:t>Recognize a right-of-use asset and a lease liability, initially measured at the present value of the lease payments, in the statement of financial position</a:t>
            </a:r>
          </a:p>
          <a:p>
            <a:pPr lvl="1" algn="just"/>
            <a:r>
              <a:rPr lang="en-US" sz="2200" dirty="0"/>
              <a:t>Recognize a single lease cost, calculated so that the cost of the lease is allocated over the lease term on a generally straight-line basis</a:t>
            </a:r>
          </a:p>
          <a:p>
            <a:pPr lvl="1" algn="just"/>
            <a:r>
              <a:rPr lang="en-US" sz="2200" dirty="0"/>
              <a:t>Classify all cash payments within operating activities in the statement of cash flows</a:t>
            </a:r>
          </a:p>
        </p:txBody>
      </p:sp>
    </p:spTree>
    <p:extLst>
      <p:ext uri="{BB962C8B-B14F-4D97-AF65-F5344CB8AC3E}">
        <p14:creationId xmlns:p14="http://schemas.microsoft.com/office/powerpoint/2010/main" val="282791489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BBA2C-2385-4E45-89D1-2568E21FFD6C}"/>
              </a:ext>
            </a:extLst>
          </p:cNvPr>
          <p:cNvSpPr>
            <a:spLocks noGrp="1"/>
          </p:cNvSpPr>
          <p:nvPr>
            <p:ph type="title"/>
          </p:nvPr>
        </p:nvSpPr>
        <p:spPr>
          <a:xfrm>
            <a:off x="645130" y="539345"/>
            <a:ext cx="9404723" cy="567560"/>
          </a:xfrm>
        </p:spPr>
        <p:txBody>
          <a:bodyPr/>
          <a:lstStyle/>
          <a:p>
            <a:r>
              <a:rPr lang="en-US" sz="3300" dirty="0">
                <a:solidFill>
                  <a:srgbClr val="EBEBEB"/>
                </a:solidFill>
              </a:rPr>
              <a:t>ASC – 842 – Accounting for Leases</a:t>
            </a:r>
            <a:endParaRPr lang="en-US" dirty="0"/>
          </a:p>
        </p:txBody>
      </p:sp>
      <p:sp>
        <p:nvSpPr>
          <p:cNvPr id="3" name="Content Placeholder 2">
            <a:extLst>
              <a:ext uri="{FF2B5EF4-FFF2-40B4-BE49-F238E27FC236}">
                <a16:creationId xmlns:a16="http://schemas.microsoft.com/office/drawing/2014/main" id="{9E4C64FC-4812-4CE2-ACDC-26ECDBFB085C}"/>
              </a:ext>
            </a:extLst>
          </p:cNvPr>
          <p:cNvSpPr>
            <a:spLocks noGrp="1"/>
          </p:cNvSpPr>
          <p:nvPr>
            <p:ph idx="1"/>
          </p:nvPr>
        </p:nvSpPr>
        <p:spPr>
          <a:xfrm>
            <a:off x="731520" y="1376414"/>
            <a:ext cx="10395284" cy="5255392"/>
          </a:xfrm>
        </p:spPr>
        <p:txBody>
          <a:bodyPr>
            <a:normAutofit/>
          </a:bodyPr>
          <a:lstStyle/>
          <a:p>
            <a:pPr algn="just"/>
            <a:r>
              <a:rPr lang="en-US" sz="2600" dirty="0"/>
              <a:t>Other Items to Note</a:t>
            </a:r>
          </a:p>
          <a:p>
            <a:pPr lvl="1" algn="just"/>
            <a:r>
              <a:rPr lang="en-US" sz="2400" dirty="0"/>
              <a:t>Initial direct costs incurred by lessee are incremental costs of a lease that would not have been incurred if the lease had not been obtained, such as commissions</a:t>
            </a:r>
          </a:p>
          <a:p>
            <a:pPr lvl="2" algn="just"/>
            <a:r>
              <a:rPr lang="en-US" sz="2200" dirty="0"/>
              <a:t>Initial direct costs shall be capitalized in the initial measurement of the right-of-use asset and are amortized ratably over the lease term as part of the total lease cost.</a:t>
            </a:r>
          </a:p>
          <a:p>
            <a:pPr lvl="1" algn="just"/>
            <a:r>
              <a:rPr lang="en-US" sz="2600" dirty="0"/>
              <a:t>Discount Rate</a:t>
            </a:r>
          </a:p>
          <a:p>
            <a:pPr lvl="2" algn="just"/>
            <a:r>
              <a:rPr lang="en-US" sz="2400" dirty="0"/>
              <a:t>For a lessee, the discount rate for the lease is the rate implicit in the lease unless that rate cannot be readily determined.  In that case, the lessee is required to use its incremental borrowing rate.</a:t>
            </a:r>
          </a:p>
        </p:txBody>
      </p:sp>
    </p:spTree>
    <p:extLst>
      <p:ext uri="{BB962C8B-B14F-4D97-AF65-F5344CB8AC3E}">
        <p14:creationId xmlns:p14="http://schemas.microsoft.com/office/powerpoint/2010/main" val="173357979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602F39-D623-470A-A437-A56982D223E6}"/>
              </a:ext>
            </a:extLst>
          </p:cNvPr>
          <p:cNvSpPr>
            <a:spLocks noGrp="1"/>
          </p:cNvSpPr>
          <p:nvPr>
            <p:ph type="title"/>
          </p:nvPr>
        </p:nvSpPr>
        <p:spPr>
          <a:xfrm>
            <a:off x="646111" y="452718"/>
            <a:ext cx="9404723" cy="683063"/>
          </a:xfrm>
        </p:spPr>
        <p:txBody>
          <a:bodyPr/>
          <a:lstStyle/>
          <a:p>
            <a:r>
              <a:rPr lang="en-US" sz="3300" dirty="0">
                <a:solidFill>
                  <a:srgbClr val="EBEBEB"/>
                </a:solidFill>
              </a:rPr>
              <a:t>ASC – 842 – Accounting for Leases</a:t>
            </a:r>
            <a:endParaRPr lang="en-US" dirty="0"/>
          </a:p>
        </p:txBody>
      </p:sp>
      <p:sp>
        <p:nvSpPr>
          <p:cNvPr id="3" name="Content Placeholder 2">
            <a:extLst>
              <a:ext uri="{FF2B5EF4-FFF2-40B4-BE49-F238E27FC236}">
                <a16:creationId xmlns:a16="http://schemas.microsoft.com/office/drawing/2014/main" id="{11FD59AB-2B4B-4A45-B99A-755551588668}"/>
              </a:ext>
            </a:extLst>
          </p:cNvPr>
          <p:cNvSpPr>
            <a:spLocks noGrp="1"/>
          </p:cNvSpPr>
          <p:nvPr>
            <p:ph idx="1"/>
          </p:nvPr>
        </p:nvSpPr>
        <p:spPr>
          <a:xfrm>
            <a:off x="394636" y="1203158"/>
            <a:ext cx="11482939" cy="5534526"/>
          </a:xfrm>
        </p:spPr>
        <p:txBody>
          <a:bodyPr/>
          <a:lstStyle/>
          <a:p>
            <a:r>
              <a:rPr lang="en-US" sz="2600" dirty="0"/>
              <a:t>Common Disclosure Requirements for Clubs</a:t>
            </a:r>
          </a:p>
          <a:p>
            <a:pPr lvl="1"/>
            <a:r>
              <a:rPr lang="en-US" sz="2400" dirty="0"/>
              <a:t>A lessee shall disclose the following:</a:t>
            </a:r>
          </a:p>
          <a:p>
            <a:pPr lvl="2"/>
            <a:r>
              <a:rPr lang="en-US" sz="2200" dirty="0"/>
              <a:t>A general description of its leases</a:t>
            </a:r>
          </a:p>
          <a:p>
            <a:pPr lvl="2"/>
            <a:r>
              <a:rPr lang="en-US" sz="2200" dirty="0"/>
              <a:t>Basis and terms and conditions of options to extend or terminate the lease</a:t>
            </a:r>
          </a:p>
          <a:p>
            <a:pPr lvl="2"/>
            <a:r>
              <a:rPr lang="en-US" sz="2200" dirty="0"/>
              <a:t>Existence and terms and conditions of residual value guarantees</a:t>
            </a:r>
          </a:p>
          <a:p>
            <a:pPr lvl="2"/>
            <a:r>
              <a:rPr lang="en-US" sz="2200" dirty="0"/>
              <a:t>Restrictions or covenants imposed by the leases</a:t>
            </a:r>
          </a:p>
          <a:p>
            <a:pPr lvl="1"/>
            <a:r>
              <a:rPr lang="en-US" sz="2400" dirty="0"/>
              <a:t>A lessee shall disclose the following amounts for each period presented:</a:t>
            </a:r>
          </a:p>
          <a:p>
            <a:pPr lvl="2"/>
            <a:r>
              <a:rPr lang="en-US" sz="2200" dirty="0"/>
              <a:t>Finance lease cost – segregated between amortization of the right-of-use asset and interest expense</a:t>
            </a:r>
          </a:p>
          <a:p>
            <a:pPr lvl="2"/>
            <a:r>
              <a:rPr lang="en-US" sz="2200" dirty="0"/>
              <a:t>Operating lease cost</a:t>
            </a:r>
          </a:p>
          <a:p>
            <a:pPr lvl="2"/>
            <a:r>
              <a:rPr lang="en-US" sz="2200" dirty="0"/>
              <a:t>Short-term lease cost</a:t>
            </a:r>
          </a:p>
        </p:txBody>
      </p:sp>
    </p:spTree>
    <p:extLst>
      <p:ext uri="{BB962C8B-B14F-4D97-AF65-F5344CB8AC3E}">
        <p14:creationId xmlns:p14="http://schemas.microsoft.com/office/powerpoint/2010/main" val="212271916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8B1529-54C6-4EC7-A1CF-A6179CD5C7C1}"/>
              </a:ext>
            </a:extLst>
          </p:cNvPr>
          <p:cNvSpPr>
            <a:spLocks noGrp="1"/>
          </p:cNvSpPr>
          <p:nvPr>
            <p:ph type="title"/>
          </p:nvPr>
        </p:nvSpPr>
        <p:spPr>
          <a:xfrm>
            <a:off x="646111" y="452718"/>
            <a:ext cx="9404723" cy="644562"/>
          </a:xfrm>
        </p:spPr>
        <p:txBody>
          <a:bodyPr/>
          <a:lstStyle/>
          <a:p>
            <a:r>
              <a:rPr lang="en-US" sz="3300" dirty="0">
                <a:solidFill>
                  <a:srgbClr val="EBEBEB"/>
                </a:solidFill>
              </a:rPr>
              <a:t>ASC – 842 – Accounting for Leases</a:t>
            </a:r>
            <a:endParaRPr lang="en-US" dirty="0"/>
          </a:p>
        </p:txBody>
      </p:sp>
      <p:sp>
        <p:nvSpPr>
          <p:cNvPr id="3" name="Content Placeholder 2">
            <a:extLst>
              <a:ext uri="{FF2B5EF4-FFF2-40B4-BE49-F238E27FC236}">
                <a16:creationId xmlns:a16="http://schemas.microsoft.com/office/drawing/2014/main" id="{2A61E458-E54D-4B62-AA74-F1AFD90BDDA7}"/>
              </a:ext>
            </a:extLst>
          </p:cNvPr>
          <p:cNvSpPr>
            <a:spLocks noGrp="1"/>
          </p:cNvSpPr>
          <p:nvPr>
            <p:ph idx="1"/>
          </p:nvPr>
        </p:nvSpPr>
        <p:spPr>
          <a:xfrm>
            <a:off x="192505" y="1183907"/>
            <a:ext cx="11762071" cy="5544151"/>
          </a:xfrm>
        </p:spPr>
        <p:txBody>
          <a:bodyPr/>
          <a:lstStyle/>
          <a:p>
            <a:r>
              <a:rPr lang="en-US" sz="2600" dirty="0"/>
              <a:t>Common Disclosure Requirements for Clubs</a:t>
            </a:r>
          </a:p>
          <a:p>
            <a:pPr lvl="1"/>
            <a:r>
              <a:rPr lang="en-US" sz="2400" dirty="0"/>
              <a:t>A lessee shall disclose the following amounts for each period presented:</a:t>
            </a:r>
          </a:p>
          <a:p>
            <a:pPr lvl="2"/>
            <a:r>
              <a:rPr lang="en-US" sz="2200" dirty="0"/>
              <a:t>Amounts segregated between those for finance and operating leases for the following items:</a:t>
            </a:r>
          </a:p>
          <a:p>
            <a:pPr lvl="3"/>
            <a:r>
              <a:rPr lang="en-US" sz="2000" dirty="0"/>
              <a:t>Cash paid for amounts included in the measurement of lease liabilities, segregated between operating and financing cash flows</a:t>
            </a:r>
          </a:p>
          <a:p>
            <a:pPr lvl="3"/>
            <a:r>
              <a:rPr lang="en-US" sz="2000" dirty="0"/>
              <a:t>Supplemental non-cash information on lease liabilities arising from obtaining right-of-use assets</a:t>
            </a:r>
          </a:p>
          <a:p>
            <a:pPr lvl="3"/>
            <a:r>
              <a:rPr lang="en-US" sz="2000" dirty="0"/>
              <a:t>Weighted-average remaining lease term</a:t>
            </a:r>
          </a:p>
          <a:p>
            <a:pPr lvl="3"/>
            <a:r>
              <a:rPr lang="en-US" sz="2000" dirty="0"/>
              <a:t>Weighted average discount rate</a:t>
            </a:r>
          </a:p>
          <a:p>
            <a:endParaRPr lang="en-US" dirty="0"/>
          </a:p>
        </p:txBody>
      </p:sp>
    </p:spTree>
    <p:extLst>
      <p:ext uri="{BB962C8B-B14F-4D97-AF65-F5344CB8AC3E}">
        <p14:creationId xmlns:p14="http://schemas.microsoft.com/office/powerpoint/2010/main" val="8327250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3AA6E-4F7D-40BD-9CEC-F7CB4D05D5D7}"/>
              </a:ext>
            </a:extLst>
          </p:cNvPr>
          <p:cNvSpPr>
            <a:spLocks noGrp="1"/>
          </p:cNvSpPr>
          <p:nvPr>
            <p:ph type="title"/>
          </p:nvPr>
        </p:nvSpPr>
        <p:spPr/>
        <p:txBody>
          <a:bodyPr/>
          <a:lstStyle/>
          <a:p>
            <a:pPr algn="ctr"/>
            <a:r>
              <a:rPr lang="en-US" sz="4400" b="1" dirty="0"/>
              <a:t>Fun Facts and Other Nonsensical Stuff</a:t>
            </a:r>
          </a:p>
        </p:txBody>
      </p:sp>
      <p:sp>
        <p:nvSpPr>
          <p:cNvPr id="3" name="Content Placeholder 2">
            <a:extLst>
              <a:ext uri="{FF2B5EF4-FFF2-40B4-BE49-F238E27FC236}">
                <a16:creationId xmlns:a16="http://schemas.microsoft.com/office/drawing/2014/main" id="{0F4BC5D0-1CFB-4101-B79C-4D6DE2D3B3D8}"/>
              </a:ext>
            </a:extLst>
          </p:cNvPr>
          <p:cNvSpPr>
            <a:spLocks noGrp="1"/>
          </p:cNvSpPr>
          <p:nvPr>
            <p:ph idx="1"/>
          </p:nvPr>
        </p:nvSpPr>
        <p:spPr/>
        <p:txBody>
          <a:bodyPr>
            <a:normAutofit/>
          </a:bodyPr>
          <a:lstStyle/>
          <a:p>
            <a:pPr marL="0" indent="0">
              <a:buNone/>
            </a:pPr>
            <a:r>
              <a:rPr lang="en-US" sz="4800" dirty="0"/>
              <a:t>Florida is the southernmost U.S State.</a:t>
            </a:r>
          </a:p>
          <a:p>
            <a:pPr marL="0" indent="0">
              <a:buNone/>
            </a:pPr>
            <a:endParaRPr lang="en-US" sz="4800" dirty="0"/>
          </a:p>
          <a:p>
            <a:pPr marL="0" indent="0" algn="ctr">
              <a:buNone/>
            </a:pPr>
            <a:r>
              <a:rPr lang="en-US" sz="4800" dirty="0"/>
              <a:t>True or False</a:t>
            </a:r>
          </a:p>
        </p:txBody>
      </p:sp>
    </p:spTree>
    <p:extLst>
      <p:ext uri="{BB962C8B-B14F-4D97-AF65-F5344CB8AC3E}">
        <p14:creationId xmlns:p14="http://schemas.microsoft.com/office/powerpoint/2010/main" val="423894339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4930F1-C536-402E-87EA-EFFE1D2B9E8B}"/>
              </a:ext>
            </a:extLst>
          </p:cNvPr>
          <p:cNvSpPr>
            <a:spLocks noGrp="1"/>
          </p:cNvSpPr>
          <p:nvPr>
            <p:ph type="title"/>
          </p:nvPr>
        </p:nvSpPr>
        <p:spPr>
          <a:xfrm>
            <a:off x="645130" y="491219"/>
            <a:ext cx="9404723" cy="663813"/>
          </a:xfrm>
        </p:spPr>
        <p:txBody>
          <a:bodyPr/>
          <a:lstStyle/>
          <a:p>
            <a:r>
              <a:rPr lang="en-US" sz="3300" dirty="0">
                <a:solidFill>
                  <a:srgbClr val="EBEBEB"/>
                </a:solidFill>
              </a:rPr>
              <a:t>ASC – 842 – Accounting for Leases</a:t>
            </a:r>
            <a:endParaRPr lang="en-US" dirty="0"/>
          </a:p>
        </p:txBody>
      </p:sp>
      <p:sp>
        <p:nvSpPr>
          <p:cNvPr id="3" name="Content Placeholder 2">
            <a:extLst>
              <a:ext uri="{FF2B5EF4-FFF2-40B4-BE49-F238E27FC236}">
                <a16:creationId xmlns:a16="http://schemas.microsoft.com/office/drawing/2014/main" id="{01FFD0D0-07BF-40D6-9002-789338F20F96}"/>
              </a:ext>
            </a:extLst>
          </p:cNvPr>
          <p:cNvSpPr>
            <a:spLocks noGrp="1"/>
          </p:cNvSpPr>
          <p:nvPr>
            <p:ph idx="1"/>
          </p:nvPr>
        </p:nvSpPr>
        <p:spPr>
          <a:xfrm>
            <a:off x="645130" y="1155032"/>
            <a:ext cx="10529801" cy="5630779"/>
          </a:xfrm>
        </p:spPr>
        <p:txBody>
          <a:bodyPr>
            <a:normAutofit fontScale="92500" lnSpcReduction="20000"/>
          </a:bodyPr>
          <a:lstStyle/>
          <a:p>
            <a:r>
              <a:rPr lang="en-US" sz="2400" dirty="0"/>
              <a:t>Lease Example – Purchase Option Reasonably Certain to be Exercised</a:t>
            </a:r>
          </a:p>
          <a:p>
            <a:endParaRPr lang="en-US" sz="2400" dirty="0"/>
          </a:p>
          <a:p>
            <a:r>
              <a:rPr lang="en-US" sz="2400" dirty="0"/>
              <a:t>Lease details:</a:t>
            </a:r>
          </a:p>
          <a:p>
            <a:pPr lvl="1"/>
            <a:r>
              <a:rPr lang="en-US" sz="2400" dirty="0"/>
              <a:t>Five-year lease for equipment</a:t>
            </a:r>
          </a:p>
          <a:p>
            <a:pPr lvl="1"/>
            <a:r>
              <a:rPr lang="en-US" sz="2400" dirty="0"/>
              <a:t>Annual lease payments total $59,000 ($295,000 total)</a:t>
            </a:r>
          </a:p>
          <a:p>
            <a:pPr lvl="1"/>
            <a:r>
              <a:rPr lang="en-US" sz="2400" dirty="0"/>
              <a:t>End of lease option to purchase equipment for $5,000</a:t>
            </a:r>
          </a:p>
          <a:p>
            <a:pPr lvl="1"/>
            <a:r>
              <a:rPr lang="en-US" sz="2400" dirty="0"/>
              <a:t>Expected residual value of the equipment at lease end is $75,000</a:t>
            </a:r>
          </a:p>
          <a:p>
            <a:pPr lvl="1"/>
            <a:r>
              <a:rPr lang="en-US" sz="2400" dirty="0"/>
              <a:t>Fair value of the equipment at lease commencement is $250,000</a:t>
            </a:r>
          </a:p>
          <a:p>
            <a:pPr lvl="1"/>
            <a:r>
              <a:rPr lang="en-US" sz="2400" dirty="0"/>
              <a:t>Economic life of the equipment is 7 years</a:t>
            </a:r>
          </a:p>
          <a:p>
            <a:pPr lvl="1"/>
            <a:r>
              <a:rPr lang="en-US" sz="2400" dirty="0"/>
              <a:t>No initial direct costs or lease incentives required to be paid by lessee</a:t>
            </a:r>
          </a:p>
          <a:p>
            <a:pPr lvl="1"/>
            <a:r>
              <a:rPr lang="en-US" sz="2400" dirty="0"/>
              <a:t>Discount rate for the lease is lessee’s incremental borrowing rate of 6.5% (Present Value of Lease Payments at Inception = $248,834)</a:t>
            </a:r>
          </a:p>
          <a:p>
            <a:pPr lvl="1"/>
            <a:endParaRPr lang="en-US" dirty="0"/>
          </a:p>
          <a:p>
            <a:r>
              <a:rPr lang="en-US" sz="2600" dirty="0"/>
              <a:t>What type of lease is this?</a:t>
            </a:r>
          </a:p>
          <a:p>
            <a:pPr lvl="1"/>
            <a:endParaRPr lang="en-US" dirty="0"/>
          </a:p>
        </p:txBody>
      </p:sp>
    </p:spTree>
    <p:extLst>
      <p:ext uri="{BB962C8B-B14F-4D97-AF65-F5344CB8AC3E}">
        <p14:creationId xmlns:p14="http://schemas.microsoft.com/office/powerpoint/2010/main" val="201370938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5FDDE0-6A98-4969-AC19-2B17A8C9BB7A}"/>
              </a:ext>
            </a:extLst>
          </p:cNvPr>
          <p:cNvSpPr>
            <a:spLocks noGrp="1"/>
          </p:cNvSpPr>
          <p:nvPr>
            <p:ph type="title"/>
          </p:nvPr>
        </p:nvSpPr>
        <p:spPr>
          <a:xfrm>
            <a:off x="646111" y="452718"/>
            <a:ext cx="9404723" cy="673438"/>
          </a:xfrm>
        </p:spPr>
        <p:txBody>
          <a:bodyPr/>
          <a:lstStyle/>
          <a:p>
            <a:r>
              <a:rPr lang="en-US" sz="3300" dirty="0">
                <a:solidFill>
                  <a:srgbClr val="EBEBEB"/>
                </a:solidFill>
              </a:rPr>
              <a:t>ASC – 842 – Accounting for Leases</a:t>
            </a:r>
            <a:endParaRPr lang="en-US" dirty="0"/>
          </a:p>
        </p:txBody>
      </p:sp>
      <p:sp>
        <p:nvSpPr>
          <p:cNvPr id="3" name="Content Placeholder 2">
            <a:extLst>
              <a:ext uri="{FF2B5EF4-FFF2-40B4-BE49-F238E27FC236}">
                <a16:creationId xmlns:a16="http://schemas.microsoft.com/office/drawing/2014/main" id="{73B95FF7-7075-4C3F-BC23-5B6873A301BE}"/>
              </a:ext>
            </a:extLst>
          </p:cNvPr>
          <p:cNvSpPr>
            <a:spLocks noGrp="1"/>
          </p:cNvSpPr>
          <p:nvPr>
            <p:ph idx="1"/>
          </p:nvPr>
        </p:nvSpPr>
        <p:spPr>
          <a:xfrm>
            <a:off x="645130" y="1241659"/>
            <a:ext cx="10452798" cy="5428647"/>
          </a:xfrm>
        </p:spPr>
        <p:txBody>
          <a:bodyPr>
            <a:normAutofit/>
          </a:bodyPr>
          <a:lstStyle/>
          <a:p>
            <a:r>
              <a:rPr lang="en-US" sz="2800" dirty="0"/>
              <a:t>A Finance Lease!</a:t>
            </a:r>
          </a:p>
          <a:p>
            <a:pPr lvl="1"/>
            <a:r>
              <a:rPr lang="en-US" sz="2400" dirty="0"/>
              <a:t>Because the lease grants the lessee an option to purchase the underlying asset that it is reasonably certain to exercise, the lessee classifies this lease as a finance lease</a:t>
            </a:r>
          </a:p>
          <a:p>
            <a:pPr lvl="1"/>
            <a:r>
              <a:rPr lang="en-US" sz="2400" dirty="0"/>
              <a:t>Lessee recognizes lease liability and right-of-use asset at present value of future lease payments plus the present value of the purchase option</a:t>
            </a:r>
          </a:p>
          <a:p>
            <a:pPr lvl="1"/>
            <a:r>
              <a:rPr lang="en-US" sz="2400" dirty="0"/>
              <a:t>Lessee amortizes right-of-use asset over economic life of seven years (not the five-year lease term)</a:t>
            </a:r>
          </a:p>
          <a:p>
            <a:pPr lvl="1"/>
            <a:r>
              <a:rPr lang="en-US" sz="2400" dirty="0"/>
              <a:t>Lessee recognizes expense for amortization of right-of-use asset and interest on the lease liability each year of the lease</a:t>
            </a:r>
          </a:p>
        </p:txBody>
      </p:sp>
    </p:spTree>
    <p:extLst>
      <p:ext uri="{BB962C8B-B14F-4D97-AF65-F5344CB8AC3E}">
        <p14:creationId xmlns:p14="http://schemas.microsoft.com/office/powerpoint/2010/main" val="40454961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424FD8-BEA1-429A-9053-A7346B3127E2}"/>
              </a:ext>
            </a:extLst>
          </p:cNvPr>
          <p:cNvSpPr>
            <a:spLocks noGrp="1"/>
          </p:cNvSpPr>
          <p:nvPr>
            <p:ph type="title"/>
          </p:nvPr>
        </p:nvSpPr>
        <p:spPr>
          <a:xfrm>
            <a:off x="646111" y="452718"/>
            <a:ext cx="9404723" cy="586810"/>
          </a:xfrm>
        </p:spPr>
        <p:txBody>
          <a:bodyPr/>
          <a:lstStyle/>
          <a:p>
            <a:r>
              <a:rPr lang="en-US" sz="3300" dirty="0">
                <a:solidFill>
                  <a:srgbClr val="EBEBEB"/>
                </a:solidFill>
              </a:rPr>
              <a:t>ASC – 842 – Accounting for Leases</a:t>
            </a:r>
            <a:endParaRPr lang="en-US" dirty="0"/>
          </a:p>
        </p:txBody>
      </p:sp>
      <p:sp>
        <p:nvSpPr>
          <p:cNvPr id="3" name="Content Placeholder 2">
            <a:extLst>
              <a:ext uri="{FF2B5EF4-FFF2-40B4-BE49-F238E27FC236}">
                <a16:creationId xmlns:a16="http://schemas.microsoft.com/office/drawing/2014/main" id="{37A998DB-246A-4E7F-B45E-1EB345AE1C6B}"/>
              </a:ext>
            </a:extLst>
          </p:cNvPr>
          <p:cNvSpPr>
            <a:spLocks noGrp="1"/>
          </p:cNvSpPr>
          <p:nvPr>
            <p:ph idx="1"/>
          </p:nvPr>
        </p:nvSpPr>
        <p:spPr>
          <a:xfrm>
            <a:off x="645132" y="1241660"/>
            <a:ext cx="10462422" cy="5006740"/>
          </a:xfrm>
        </p:spPr>
        <p:txBody>
          <a:bodyPr>
            <a:normAutofit lnSpcReduction="10000"/>
          </a:bodyPr>
          <a:lstStyle/>
          <a:p>
            <a:r>
              <a:rPr lang="en-US" sz="2400" dirty="0"/>
              <a:t>ASC Topic 842 is effective as follows:</a:t>
            </a:r>
          </a:p>
          <a:p>
            <a:pPr lvl="1" algn="just"/>
            <a:r>
              <a:rPr lang="en-US" sz="2200" dirty="0"/>
              <a:t>Public organizations – annual reporting periods beginning after December 15, 2018</a:t>
            </a:r>
          </a:p>
          <a:p>
            <a:pPr lvl="1" algn="just"/>
            <a:endParaRPr lang="en-US" sz="2200" dirty="0"/>
          </a:p>
          <a:p>
            <a:pPr lvl="1" algn="just"/>
            <a:r>
              <a:rPr lang="en-US" sz="2200" dirty="0"/>
              <a:t>Nonpublic companies – currently effective annual reporting periods beginning after December 15, 2019 (2020 Calendar Year &amp; Fiscal Years ending in 2021)</a:t>
            </a:r>
          </a:p>
          <a:p>
            <a:pPr lvl="1" algn="just"/>
            <a:endParaRPr lang="en-US" sz="2200" dirty="0"/>
          </a:p>
          <a:p>
            <a:pPr lvl="1" algn="just"/>
            <a:r>
              <a:rPr lang="en-US" sz="2200" dirty="0"/>
              <a:t>On October 16, 2019, FASB decided to defer mandatory effective date for nonpublic entities by an additional year.  Therefore, ASC 842 will be effective for nonpublic entities for years beginning after December 15, 2020 (2021 Calendar Year &amp; Fiscal Years ending in 2022) – Final Accounting Standards Update to be voted upon by FASB</a:t>
            </a:r>
          </a:p>
          <a:p>
            <a:endParaRPr lang="en-US" dirty="0"/>
          </a:p>
        </p:txBody>
      </p:sp>
    </p:spTree>
    <p:extLst>
      <p:ext uri="{BB962C8B-B14F-4D97-AF65-F5344CB8AC3E}">
        <p14:creationId xmlns:p14="http://schemas.microsoft.com/office/powerpoint/2010/main" val="285602870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B52041-FD93-47A6-A988-CDAB08D82EF9}"/>
              </a:ext>
            </a:extLst>
          </p:cNvPr>
          <p:cNvSpPr>
            <a:spLocks noGrp="1"/>
          </p:cNvSpPr>
          <p:nvPr>
            <p:ph type="title"/>
          </p:nvPr>
        </p:nvSpPr>
        <p:spPr/>
        <p:txBody>
          <a:bodyPr/>
          <a:lstStyle/>
          <a:p>
            <a:pPr algn="ctr"/>
            <a:r>
              <a:rPr lang="en-US" sz="4400" b="1" dirty="0"/>
              <a:t>Fun Facts and Other Nonsensical Stuff</a:t>
            </a:r>
            <a:endParaRPr lang="en-US" sz="4400" dirty="0"/>
          </a:p>
        </p:txBody>
      </p:sp>
      <p:pic>
        <p:nvPicPr>
          <p:cNvPr id="1026" name="Picture 2">
            <a:extLst>
              <a:ext uri="{FF2B5EF4-FFF2-40B4-BE49-F238E27FC236}">
                <a16:creationId xmlns:a16="http://schemas.microsoft.com/office/drawing/2014/main" id="{25435C7F-98CE-4B2E-9885-CDAAE3BB230F}"/>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083859" y="1775013"/>
            <a:ext cx="5289176" cy="46302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8972124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000784-931A-4240-8187-5AFA82700286}"/>
              </a:ext>
            </a:extLst>
          </p:cNvPr>
          <p:cNvSpPr>
            <a:spLocks noGrp="1"/>
          </p:cNvSpPr>
          <p:nvPr>
            <p:ph type="title"/>
          </p:nvPr>
        </p:nvSpPr>
        <p:spPr/>
        <p:txBody>
          <a:bodyPr/>
          <a:lstStyle/>
          <a:p>
            <a:pPr algn="ctr"/>
            <a:r>
              <a:rPr lang="en-US" sz="4400" b="1" dirty="0"/>
              <a:t>Fun Facts and Other Nonsensical Stuff</a:t>
            </a:r>
            <a:endParaRPr lang="en-US" sz="4400" dirty="0"/>
          </a:p>
        </p:txBody>
      </p:sp>
      <p:sp>
        <p:nvSpPr>
          <p:cNvPr id="3" name="Content Placeholder 2">
            <a:extLst>
              <a:ext uri="{FF2B5EF4-FFF2-40B4-BE49-F238E27FC236}">
                <a16:creationId xmlns:a16="http://schemas.microsoft.com/office/drawing/2014/main" id="{EE25996A-D691-4CF3-905A-DA8003BF2609}"/>
              </a:ext>
            </a:extLst>
          </p:cNvPr>
          <p:cNvSpPr>
            <a:spLocks noGrp="1"/>
          </p:cNvSpPr>
          <p:nvPr>
            <p:ph idx="1"/>
          </p:nvPr>
        </p:nvSpPr>
        <p:spPr/>
        <p:txBody>
          <a:bodyPr/>
          <a:lstStyle/>
          <a:p>
            <a:pPr marL="0" indent="0">
              <a:buNone/>
            </a:pPr>
            <a:r>
              <a:rPr lang="en-US" sz="3200" dirty="0"/>
              <a:t>The water tower on the previous slide has a name.  What is it?</a:t>
            </a:r>
          </a:p>
          <a:p>
            <a:pPr marL="457200" indent="-457200">
              <a:buAutoNum type="alphaUcParenR"/>
            </a:pPr>
            <a:r>
              <a:rPr lang="en-US" sz="3200" dirty="0"/>
              <a:t>Walt’s Water</a:t>
            </a:r>
          </a:p>
          <a:p>
            <a:pPr marL="457200" indent="-457200">
              <a:buAutoNum type="alphaUcParenR"/>
            </a:pPr>
            <a:r>
              <a:rPr lang="en-US" sz="3200" dirty="0" err="1"/>
              <a:t>Earffel</a:t>
            </a:r>
            <a:r>
              <a:rPr lang="en-US" sz="3200" dirty="0"/>
              <a:t> Tower</a:t>
            </a:r>
          </a:p>
          <a:p>
            <a:pPr marL="457200" indent="-457200">
              <a:buAutoNum type="alphaUcParenR"/>
            </a:pPr>
            <a:r>
              <a:rPr lang="en-US" sz="3200" dirty="0"/>
              <a:t>Mickey’s Water Works</a:t>
            </a:r>
          </a:p>
          <a:p>
            <a:pPr marL="457200" indent="-457200">
              <a:buAutoNum type="alphaUcParenR"/>
            </a:pPr>
            <a:r>
              <a:rPr lang="en-US" sz="3200" dirty="0"/>
              <a:t>It’s Friday afternoon, I need a drink and I could care less</a:t>
            </a:r>
          </a:p>
          <a:p>
            <a:pPr marL="457200" indent="-457200">
              <a:buAutoNum type="alphaUcParenR"/>
            </a:pPr>
            <a:endParaRPr lang="en-US" dirty="0"/>
          </a:p>
        </p:txBody>
      </p:sp>
    </p:spTree>
    <p:extLst>
      <p:ext uri="{BB962C8B-B14F-4D97-AF65-F5344CB8AC3E}">
        <p14:creationId xmlns:p14="http://schemas.microsoft.com/office/powerpoint/2010/main" val="331470665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B2898-B8F0-437F-BD4B-574B7AB4E7FD}"/>
              </a:ext>
            </a:extLst>
          </p:cNvPr>
          <p:cNvSpPr>
            <a:spLocks noGrp="1"/>
          </p:cNvSpPr>
          <p:nvPr>
            <p:ph type="title"/>
          </p:nvPr>
        </p:nvSpPr>
        <p:spPr/>
        <p:txBody>
          <a:bodyPr/>
          <a:lstStyle/>
          <a:p>
            <a:r>
              <a:rPr lang="en-US" sz="4400" b="1" dirty="0"/>
              <a:t>Fun Facts and Other Nonsensical Stuff</a:t>
            </a:r>
            <a:endParaRPr lang="en-US" sz="4400" dirty="0"/>
          </a:p>
        </p:txBody>
      </p:sp>
      <p:sp>
        <p:nvSpPr>
          <p:cNvPr id="3" name="Content Placeholder 2">
            <a:extLst>
              <a:ext uri="{FF2B5EF4-FFF2-40B4-BE49-F238E27FC236}">
                <a16:creationId xmlns:a16="http://schemas.microsoft.com/office/drawing/2014/main" id="{235FA64A-F442-402E-96E7-09E88D1D5737}"/>
              </a:ext>
            </a:extLst>
          </p:cNvPr>
          <p:cNvSpPr>
            <a:spLocks noGrp="1"/>
          </p:cNvSpPr>
          <p:nvPr>
            <p:ph idx="1"/>
          </p:nvPr>
        </p:nvSpPr>
        <p:spPr/>
        <p:txBody>
          <a:bodyPr>
            <a:normAutofit/>
          </a:bodyPr>
          <a:lstStyle/>
          <a:p>
            <a:pPr marL="0" indent="0">
              <a:buNone/>
            </a:pPr>
            <a:r>
              <a:rPr lang="en-US" sz="8000" dirty="0"/>
              <a:t>B) </a:t>
            </a:r>
            <a:r>
              <a:rPr lang="en-US" sz="8000" dirty="0" err="1"/>
              <a:t>Earffel</a:t>
            </a:r>
            <a:r>
              <a:rPr lang="en-US" sz="8000" dirty="0"/>
              <a:t> Tower</a:t>
            </a:r>
          </a:p>
          <a:p>
            <a:pPr marL="0" indent="0">
              <a:buNone/>
            </a:pPr>
            <a:r>
              <a:rPr lang="en-US" sz="4800" dirty="0"/>
              <a:t>Only a few more minutes people….be strong</a:t>
            </a:r>
          </a:p>
        </p:txBody>
      </p:sp>
    </p:spTree>
    <p:extLst>
      <p:ext uri="{BB962C8B-B14F-4D97-AF65-F5344CB8AC3E}">
        <p14:creationId xmlns:p14="http://schemas.microsoft.com/office/powerpoint/2010/main" val="365174225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089A9A-E58D-4BF5-8006-D1DEF93D2B1E}"/>
              </a:ext>
            </a:extLst>
          </p:cNvPr>
          <p:cNvSpPr>
            <a:spLocks noGrp="1"/>
          </p:cNvSpPr>
          <p:nvPr>
            <p:ph type="title"/>
          </p:nvPr>
        </p:nvSpPr>
        <p:spPr>
          <a:xfrm>
            <a:off x="231007" y="452718"/>
            <a:ext cx="10838046" cy="625311"/>
          </a:xfrm>
        </p:spPr>
        <p:txBody>
          <a:bodyPr/>
          <a:lstStyle/>
          <a:p>
            <a:r>
              <a:rPr lang="en-US" sz="3300" dirty="0"/>
              <a:t>ASC 715 – Compensation – Retirement Benefits</a:t>
            </a:r>
          </a:p>
        </p:txBody>
      </p:sp>
      <p:sp>
        <p:nvSpPr>
          <p:cNvPr id="3" name="Content Placeholder 2">
            <a:extLst>
              <a:ext uri="{FF2B5EF4-FFF2-40B4-BE49-F238E27FC236}">
                <a16:creationId xmlns:a16="http://schemas.microsoft.com/office/drawing/2014/main" id="{2A2BE64B-9FF7-4D60-99AA-6F74626BF084}"/>
              </a:ext>
            </a:extLst>
          </p:cNvPr>
          <p:cNvSpPr>
            <a:spLocks noGrp="1"/>
          </p:cNvSpPr>
          <p:nvPr>
            <p:ph idx="1"/>
          </p:nvPr>
        </p:nvSpPr>
        <p:spPr>
          <a:xfrm>
            <a:off x="327259" y="1193534"/>
            <a:ext cx="10838045" cy="5496024"/>
          </a:xfrm>
        </p:spPr>
        <p:txBody>
          <a:bodyPr>
            <a:normAutofit/>
          </a:bodyPr>
          <a:lstStyle/>
          <a:p>
            <a:r>
              <a:rPr lang="en-US" sz="2200" dirty="0"/>
              <a:t>ASC 715 was amended by ASU 2017-07 in March, 2017</a:t>
            </a:r>
          </a:p>
          <a:p>
            <a:r>
              <a:rPr lang="en-US" sz="2200" dirty="0"/>
              <a:t>This amendment was made to improve the presentation of net periodic benefit cost and net periodic post retirement benefit cost</a:t>
            </a:r>
          </a:p>
          <a:p>
            <a:r>
              <a:rPr lang="en-US" sz="2200" dirty="0"/>
              <a:t>ASU 2017-07 requires that an employer report the service cost component in the same line item or items as other compensation costs arising from services rendered by the pertinent employees during the period.</a:t>
            </a:r>
          </a:p>
          <a:p>
            <a:r>
              <a:rPr lang="en-US" sz="2200" dirty="0"/>
              <a:t>Other components of net benefit cost are required to be presented in the income statement separately from the service cost component and outside a subtotal of income from operations, if one is presented.</a:t>
            </a:r>
          </a:p>
          <a:p>
            <a:r>
              <a:rPr lang="en-US" sz="2200" dirty="0"/>
              <a:t>ASU 2017-07 is effective for public business entities for annual periods beginning after December 15, 2017 and for non-public business entities for annual periods beginning after December 15, 2018 (2019 calendar-year and fiscal years ending in 2020).</a:t>
            </a:r>
          </a:p>
        </p:txBody>
      </p:sp>
    </p:spTree>
    <p:extLst>
      <p:ext uri="{BB962C8B-B14F-4D97-AF65-F5344CB8AC3E}">
        <p14:creationId xmlns:p14="http://schemas.microsoft.com/office/powerpoint/2010/main" val="183633953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AB9DB5-B41E-4792-A00E-575CBBBABE5D}"/>
              </a:ext>
            </a:extLst>
          </p:cNvPr>
          <p:cNvSpPr>
            <a:spLocks noGrp="1"/>
          </p:cNvSpPr>
          <p:nvPr>
            <p:ph type="title"/>
          </p:nvPr>
        </p:nvSpPr>
        <p:spPr>
          <a:xfrm>
            <a:off x="645130" y="609601"/>
            <a:ext cx="9404723" cy="562350"/>
          </a:xfrm>
        </p:spPr>
        <p:txBody>
          <a:bodyPr/>
          <a:lstStyle/>
          <a:p>
            <a:pPr algn="ctr"/>
            <a:r>
              <a:rPr lang="en-US" sz="3300" dirty="0"/>
              <a:t>References</a:t>
            </a:r>
          </a:p>
        </p:txBody>
      </p:sp>
      <p:sp>
        <p:nvSpPr>
          <p:cNvPr id="3" name="Content Placeholder 2">
            <a:extLst>
              <a:ext uri="{FF2B5EF4-FFF2-40B4-BE49-F238E27FC236}">
                <a16:creationId xmlns:a16="http://schemas.microsoft.com/office/drawing/2014/main" id="{372002AC-F8F1-4056-AEE7-7FC46C86BA7F}"/>
              </a:ext>
            </a:extLst>
          </p:cNvPr>
          <p:cNvSpPr>
            <a:spLocks noGrp="1"/>
          </p:cNvSpPr>
          <p:nvPr>
            <p:ph idx="1"/>
          </p:nvPr>
        </p:nvSpPr>
        <p:spPr>
          <a:xfrm>
            <a:off x="385894" y="1392572"/>
            <a:ext cx="11551640" cy="5234731"/>
          </a:xfrm>
        </p:spPr>
        <p:txBody>
          <a:bodyPr>
            <a:normAutofit fontScale="92500" lnSpcReduction="10000"/>
          </a:bodyPr>
          <a:lstStyle/>
          <a:p>
            <a:pPr marL="0" indent="0">
              <a:buNone/>
            </a:pPr>
            <a:r>
              <a:rPr lang="en-US" dirty="0"/>
              <a:t>To Prepare this Program We Utilized the Following Sources:</a:t>
            </a:r>
          </a:p>
          <a:p>
            <a:pPr marL="0" indent="0">
              <a:buNone/>
            </a:pPr>
            <a:r>
              <a:rPr lang="en-US" dirty="0"/>
              <a:t>FASB</a:t>
            </a:r>
          </a:p>
          <a:p>
            <a:r>
              <a:rPr lang="en-US" dirty="0">
                <a:hlinkClick r:id="rId2"/>
              </a:rPr>
              <a:t>https://fasb.org/home</a:t>
            </a:r>
            <a:endParaRPr lang="en-US" dirty="0"/>
          </a:p>
          <a:p>
            <a:pPr marL="0" indent="0">
              <a:buNone/>
            </a:pPr>
            <a:r>
              <a:rPr lang="en-US" dirty="0"/>
              <a:t>ASU 2016-14</a:t>
            </a:r>
          </a:p>
          <a:p>
            <a:r>
              <a:rPr lang="en-US" dirty="0">
                <a:hlinkClick r:id="rId3"/>
              </a:rPr>
              <a:t>https://www.fasb.org/jsp/FASB/Document_C/DocumentPage?cid=1176168381847&amp;acceptedDisclaimer=true</a:t>
            </a:r>
            <a:endParaRPr lang="en-US" dirty="0"/>
          </a:p>
          <a:p>
            <a:pPr marL="0" indent="0">
              <a:buNone/>
            </a:pPr>
            <a:r>
              <a:rPr lang="en-US" dirty="0"/>
              <a:t>ASC 606 (ASU 2016-08)</a:t>
            </a:r>
          </a:p>
          <a:p>
            <a:r>
              <a:rPr lang="en-US" dirty="0">
                <a:hlinkClick r:id="rId4"/>
              </a:rPr>
              <a:t>https://www.fasb.org/jsp/FASB/Document_C/DocumentPage?cid=1176167987739&amp;acceptedDisclaimer=true</a:t>
            </a:r>
            <a:endParaRPr lang="en-US" dirty="0"/>
          </a:p>
          <a:p>
            <a:pPr marL="0" indent="0">
              <a:buNone/>
            </a:pPr>
            <a:r>
              <a:rPr lang="en-US" dirty="0"/>
              <a:t>ASC 842 (ASU 2016-02)</a:t>
            </a:r>
          </a:p>
          <a:p>
            <a:r>
              <a:rPr lang="en-US" dirty="0">
                <a:hlinkClick r:id="rId5"/>
              </a:rPr>
              <a:t>https://asc.fasb.org/imageRoot/39/117422939.pdf</a:t>
            </a:r>
            <a:endParaRPr lang="en-US" dirty="0"/>
          </a:p>
          <a:p>
            <a:pPr marL="0" indent="0">
              <a:buNone/>
            </a:pPr>
            <a:r>
              <a:rPr lang="en-US" dirty="0"/>
              <a:t>ASC 715 (ASU 2017-07)</a:t>
            </a:r>
          </a:p>
          <a:p>
            <a:r>
              <a:rPr lang="en-US" dirty="0">
                <a:hlinkClick r:id="rId6"/>
              </a:rPr>
              <a:t>https://fasb.org/jsp/FASB/Document_C/DocumentPage?cid=1176168888120&amp;acceptedDisclaimer=true</a:t>
            </a:r>
            <a:endParaRPr lang="en-US" dirty="0"/>
          </a:p>
        </p:txBody>
      </p:sp>
    </p:spTree>
    <p:extLst>
      <p:ext uri="{BB962C8B-B14F-4D97-AF65-F5344CB8AC3E}">
        <p14:creationId xmlns:p14="http://schemas.microsoft.com/office/powerpoint/2010/main" val="87058073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2E345E-F7E9-4A3E-B273-BFD88876F66F}"/>
              </a:ext>
            </a:extLst>
          </p:cNvPr>
          <p:cNvSpPr>
            <a:spLocks noGrp="1"/>
          </p:cNvSpPr>
          <p:nvPr>
            <p:ph type="title"/>
          </p:nvPr>
        </p:nvSpPr>
        <p:spPr/>
        <p:txBody>
          <a:bodyPr/>
          <a:lstStyle/>
          <a:p>
            <a:r>
              <a:rPr lang="en-US" dirty="0"/>
              <a:t>On the Horizon</a:t>
            </a:r>
          </a:p>
        </p:txBody>
      </p:sp>
      <p:sp>
        <p:nvSpPr>
          <p:cNvPr id="3" name="Content Placeholder 2">
            <a:extLst>
              <a:ext uri="{FF2B5EF4-FFF2-40B4-BE49-F238E27FC236}">
                <a16:creationId xmlns:a16="http://schemas.microsoft.com/office/drawing/2014/main" id="{77AAA7FB-A699-4524-838A-3C8FCF71D2B5}"/>
              </a:ext>
            </a:extLst>
          </p:cNvPr>
          <p:cNvSpPr>
            <a:spLocks noGrp="1"/>
          </p:cNvSpPr>
          <p:nvPr>
            <p:ph idx="1"/>
          </p:nvPr>
        </p:nvSpPr>
        <p:spPr>
          <a:xfrm>
            <a:off x="211756" y="1222408"/>
            <a:ext cx="11334133" cy="5428649"/>
          </a:xfrm>
        </p:spPr>
        <p:txBody>
          <a:bodyPr/>
          <a:lstStyle/>
          <a:p>
            <a:pPr algn="just"/>
            <a:r>
              <a:rPr lang="en-US" sz="2600" dirty="0"/>
              <a:t>Proposed Accounting Standards Update (Revised)</a:t>
            </a:r>
          </a:p>
          <a:p>
            <a:pPr lvl="1" algn="just"/>
            <a:r>
              <a:rPr lang="en-US" sz="2400" dirty="0"/>
              <a:t>Debt (Topic 470): Simplifying the Classification of Debt in a Classified Balance Sheet (Current versus Noncurrent)</a:t>
            </a:r>
          </a:p>
          <a:p>
            <a:pPr lvl="1" algn="just"/>
            <a:r>
              <a:rPr lang="en-US" sz="2400" dirty="0"/>
              <a:t>Original issuance January 10, 2017</a:t>
            </a:r>
          </a:p>
          <a:p>
            <a:pPr lvl="1" algn="just"/>
            <a:r>
              <a:rPr lang="en-US" sz="2400" dirty="0"/>
              <a:t>Re-issuance September 12, 2019, comments due by October 28, 2019</a:t>
            </a:r>
          </a:p>
          <a:p>
            <a:pPr lvl="1" algn="just"/>
            <a:r>
              <a:rPr lang="en-US" sz="2400" dirty="0"/>
              <a:t>Main Provisions:</a:t>
            </a:r>
          </a:p>
          <a:p>
            <a:pPr lvl="2" algn="just"/>
            <a:r>
              <a:rPr lang="en-US" sz="2200" dirty="0"/>
              <a:t>Introduce a principle for determining whether debt or other instruments within the scope of the proposed amendments would be classified as a noncurrent liability as of the balance sheet date.</a:t>
            </a:r>
          </a:p>
          <a:p>
            <a:pPr lvl="2" algn="just"/>
            <a:r>
              <a:rPr lang="en-US" sz="2200" dirty="0"/>
              <a:t>Would require short-term debt that is refinanced after the balance sheet date to be reported as a current liability (as a non-recognized subsequent event)</a:t>
            </a:r>
          </a:p>
        </p:txBody>
      </p:sp>
    </p:spTree>
    <p:extLst>
      <p:ext uri="{BB962C8B-B14F-4D97-AF65-F5344CB8AC3E}">
        <p14:creationId xmlns:p14="http://schemas.microsoft.com/office/powerpoint/2010/main" val="68831770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EC61B3-42D2-4E92-B766-4500859056A8}"/>
              </a:ext>
            </a:extLst>
          </p:cNvPr>
          <p:cNvSpPr>
            <a:spLocks noGrp="1"/>
          </p:cNvSpPr>
          <p:nvPr>
            <p:ph type="title"/>
          </p:nvPr>
        </p:nvSpPr>
        <p:spPr>
          <a:xfrm>
            <a:off x="646111" y="452718"/>
            <a:ext cx="9404723" cy="808191"/>
          </a:xfrm>
        </p:spPr>
        <p:txBody>
          <a:bodyPr/>
          <a:lstStyle/>
          <a:p>
            <a:pPr algn="ctr"/>
            <a:r>
              <a:rPr lang="en-US" dirty="0"/>
              <a:t>Thank You!</a:t>
            </a:r>
          </a:p>
        </p:txBody>
      </p:sp>
      <p:sp>
        <p:nvSpPr>
          <p:cNvPr id="3" name="Content Placeholder 2">
            <a:extLst>
              <a:ext uri="{FF2B5EF4-FFF2-40B4-BE49-F238E27FC236}">
                <a16:creationId xmlns:a16="http://schemas.microsoft.com/office/drawing/2014/main" id="{F765D3CD-0BFE-4001-ACBA-24B3A5F46FDE}"/>
              </a:ext>
            </a:extLst>
          </p:cNvPr>
          <p:cNvSpPr>
            <a:spLocks noGrp="1"/>
          </p:cNvSpPr>
          <p:nvPr>
            <p:ph idx="1"/>
          </p:nvPr>
        </p:nvSpPr>
        <p:spPr>
          <a:xfrm>
            <a:off x="645132" y="1424540"/>
            <a:ext cx="10568300" cy="4823860"/>
          </a:xfrm>
        </p:spPr>
        <p:txBody>
          <a:bodyPr/>
          <a:lstStyle/>
          <a:p>
            <a:pPr marL="393192" lvl="1" indent="0" algn="ctr">
              <a:buFont typeface="Arial" panose="020B0604020202020204" pitchFamily="34" charset="0"/>
              <a:buNone/>
              <a:defRPr/>
            </a:pPr>
            <a:r>
              <a:rPr lang="en-US" sz="3000" b="1" dirty="0"/>
              <a:t>Condon O’Meara McGinty &amp; Donnelly LLP</a:t>
            </a:r>
          </a:p>
          <a:p>
            <a:pPr marL="393192" lvl="1" indent="0">
              <a:buFont typeface="Arial" panose="020B0604020202020204" pitchFamily="34" charset="0"/>
              <a:buNone/>
              <a:defRPr/>
            </a:pPr>
            <a:endParaRPr lang="en-US" dirty="0"/>
          </a:p>
          <a:p>
            <a:pPr marL="393192" lvl="1" indent="0" algn="ctr">
              <a:buFont typeface="Arial" panose="020B0604020202020204" pitchFamily="34" charset="0"/>
              <a:buNone/>
              <a:defRPr/>
            </a:pPr>
            <a:r>
              <a:rPr lang="en-US" sz="1900" b="1" dirty="0"/>
              <a:t>John D. Daum, CPA</a:t>
            </a:r>
          </a:p>
          <a:p>
            <a:pPr marL="393192" lvl="1" indent="0" algn="ctr">
              <a:buFont typeface="Arial" panose="020B0604020202020204" pitchFamily="34" charset="0"/>
              <a:buNone/>
              <a:defRPr/>
            </a:pPr>
            <a:r>
              <a:rPr lang="en-US" sz="1900" b="1" dirty="0"/>
              <a:t>Partner</a:t>
            </a:r>
          </a:p>
          <a:p>
            <a:pPr marL="393192" lvl="1" indent="0" algn="ctr">
              <a:buFont typeface="Arial" panose="020B0604020202020204" pitchFamily="34" charset="0"/>
              <a:buNone/>
              <a:defRPr/>
            </a:pPr>
            <a:r>
              <a:rPr lang="en-US" sz="1900" b="1" dirty="0"/>
              <a:t>Telephone: (212) 661-7777</a:t>
            </a:r>
          </a:p>
          <a:p>
            <a:pPr marL="393192" lvl="1" indent="0" algn="ctr">
              <a:buFont typeface="Arial" panose="020B0604020202020204" pitchFamily="34" charset="0"/>
              <a:buNone/>
              <a:defRPr/>
            </a:pPr>
            <a:r>
              <a:rPr lang="en-US" sz="1900" b="1" dirty="0"/>
              <a:t>	Email:	</a:t>
            </a:r>
            <a:r>
              <a:rPr lang="en-US" sz="1900" b="1" dirty="0">
                <a:hlinkClick r:id="rId2">
                  <a:extLst>
                    <a:ext uri="{A12FA001-AC4F-418D-AE19-62706E023703}">
                      <ahyp:hlinkClr xmlns:ahyp="http://schemas.microsoft.com/office/drawing/2018/hyperlinkcolor" val="tx"/>
                    </a:ext>
                  </a:extLst>
                </a:hlinkClick>
              </a:rPr>
              <a:t>jdaum@comdcpa.com</a:t>
            </a:r>
            <a:r>
              <a:rPr lang="en-US" sz="1900" b="1" dirty="0"/>
              <a:t>	</a:t>
            </a:r>
          </a:p>
          <a:p>
            <a:pPr marL="393192" lvl="1" indent="0" algn="ctr">
              <a:buFont typeface="Arial" panose="020B0604020202020204" pitchFamily="34" charset="0"/>
              <a:buNone/>
              <a:defRPr/>
            </a:pPr>
            <a:endParaRPr lang="en-US" sz="1900" b="1" dirty="0"/>
          </a:p>
          <a:p>
            <a:pPr marL="393192" lvl="1" indent="0" algn="ctr">
              <a:buFont typeface="Arial" panose="020B0604020202020204" pitchFamily="34" charset="0"/>
              <a:buNone/>
              <a:defRPr/>
            </a:pPr>
            <a:r>
              <a:rPr lang="en-US" sz="1900" b="1" dirty="0"/>
              <a:t>James W. Gilson, CPA</a:t>
            </a:r>
          </a:p>
          <a:p>
            <a:pPr marL="393192" lvl="1" indent="0" algn="ctr">
              <a:buFont typeface="Arial" panose="020B0604020202020204" pitchFamily="34" charset="0"/>
              <a:buNone/>
              <a:defRPr/>
            </a:pPr>
            <a:r>
              <a:rPr lang="en-US" sz="1900" b="1" dirty="0"/>
              <a:t>Partner</a:t>
            </a:r>
          </a:p>
          <a:p>
            <a:pPr marL="393192" lvl="1" indent="0" algn="ctr">
              <a:buFont typeface="Arial" panose="020B0604020202020204" pitchFamily="34" charset="0"/>
              <a:buNone/>
              <a:defRPr/>
            </a:pPr>
            <a:r>
              <a:rPr lang="en-US" sz="1900" b="1" dirty="0"/>
              <a:t>Telephone: (212) 661-7777</a:t>
            </a:r>
          </a:p>
          <a:p>
            <a:pPr marL="393192" lvl="1" indent="0" algn="ctr">
              <a:buFont typeface="Arial" panose="020B0604020202020204" pitchFamily="34" charset="0"/>
              <a:buNone/>
              <a:defRPr/>
            </a:pPr>
            <a:r>
              <a:rPr lang="en-US" sz="1900" b="1" dirty="0"/>
              <a:t>	Email: </a:t>
            </a:r>
            <a:r>
              <a:rPr lang="en-US" sz="1900" b="1" dirty="0">
                <a:hlinkClick r:id="rId3">
                  <a:extLst>
                    <a:ext uri="{A12FA001-AC4F-418D-AE19-62706E023703}">
                      <ahyp:hlinkClr xmlns:ahyp="http://schemas.microsoft.com/office/drawing/2018/hyperlinkcolor" val="tx"/>
                    </a:ext>
                  </a:extLst>
                </a:hlinkClick>
              </a:rPr>
              <a:t>jgilson@comdcpa.com</a:t>
            </a:r>
            <a:r>
              <a:rPr lang="en-US" sz="1900" b="1" dirty="0"/>
              <a:t>	</a:t>
            </a:r>
          </a:p>
          <a:p>
            <a:endParaRPr lang="en-US" dirty="0"/>
          </a:p>
        </p:txBody>
      </p:sp>
    </p:spTree>
    <p:extLst>
      <p:ext uri="{BB962C8B-B14F-4D97-AF65-F5344CB8AC3E}">
        <p14:creationId xmlns:p14="http://schemas.microsoft.com/office/powerpoint/2010/main" val="17722508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F04D9C-4E09-4C69-A443-F0F7CE39B4B8}"/>
              </a:ext>
            </a:extLst>
          </p:cNvPr>
          <p:cNvSpPr>
            <a:spLocks noGrp="1"/>
          </p:cNvSpPr>
          <p:nvPr>
            <p:ph type="title"/>
          </p:nvPr>
        </p:nvSpPr>
        <p:spPr/>
        <p:txBody>
          <a:bodyPr/>
          <a:lstStyle/>
          <a:p>
            <a:pPr algn="ctr"/>
            <a:r>
              <a:rPr lang="en-US" sz="4400" b="1" dirty="0"/>
              <a:t>Fun Facts and Other Nonsensical Stuff</a:t>
            </a:r>
            <a:endParaRPr lang="en-US" sz="4400" dirty="0"/>
          </a:p>
        </p:txBody>
      </p:sp>
      <p:sp>
        <p:nvSpPr>
          <p:cNvPr id="3" name="Content Placeholder 2">
            <a:extLst>
              <a:ext uri="{FF2B5EF4-FFF2-40B4-BE49-F238E27FC236}">
                <a16:creationId xmlns:a16="http://schemas.microsoft.com/office/drawing/2014/main" id="{EE796FA8-66DE-4C76-9421-265DA5FACD59}"/>
              </a:ext>
            </a:extLst>
          </p:cNvPr>
          <p:cNvSpPr>
            <a:spLocks noGrp="1"/>
          </p:cNvSpPr>
          <p:nvPr>
            <p:ph idx="1"/>
          </p:nvPr>
        </p:nvSpPr>
        <p:spPr/>
        <p:txBody>
          <a:bodyPr>
            <a:normAutofit/>
          </a:bodyPr>
          <a:lstStyle/>
          <a:p>
            <a:pPr marL="0" indent="0" algn="ctr">
              <a:buNone/>
            </a:pPr>
            <a:r>
              <a:rPr lang="en-US" sz="8000" dirty="0"/>
              <a:t>False</a:t>
            </a:r>
          </a:p>
          <a:p>
            <a:pPr marL="0" indent="0" algn="ctr">
              <a:buNone/>
            </a:pPr>
            <a:r>
              <a:rPr lang="en-US" sz="4000" dirty="0"/>
              <a:t>Which State is?</a:t>
            </a:r>
          </a:p>
        </p:txBody>
      </p:sp>
    </p:spTree>
    <p:extLst>
      <p:ext uri="{BB962C8B-B14F-4D97-AF65-F5344CB8AC3E}">
        <p14:creationId xmlns:p14="http://schemas.microsoft.com/office/powerpoint/2010/main" val="41211873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B0D278-1274-4267-BBD3-7DFE2531F3A2}"/>
              </a:ext>
            </a:extLst>
          </p:cNvPr>
          <p:cNvSpPr>
            <a:spLocks noGrp="1"/>
          </p:cNvSpPr>
          <p:nvPr>
            <p:ph type="title"/>
          </p:nvPr>
        </p:nvSpPr>
        <p:spPr>
          <a:xfrm>
            <a:off x="646111" y="452718"/>
            <a:ext cx="9404723" cy="1600200"/>
          </a:xfrm>
        </p:spPr>
        <p:txBody>
          <a:bodyPr/>
          <a:lstStyle/>
          <a:p>
            <a:pPr algn="ctr"/>
            <a:r>
              <a:rPr lang="en-US" sz="3200" dirty="0"/>
              <a:t>ASU 2016-14 – Not-for-Profit Entities</a:t>
            </a:r>
            <a:br>
              <a:rPr lang="en-US" sz="3200" dirty="0"/>
            </a:br>
            <a:r>
              <a:rPr lang="en-US" sz="3200" dirty="0"/>
              <a:t>(Topic 958) Presentation of Financial</a:t>
            </a:r>
            <a:br>
              <a:rPr lang="en-US" sz="3200" dirty="0"/>
            </a:br>
            <a:r>
              <a:rPr lang="en-US" sz="3200" dirty="0"/>
              <a:t>Statements of Not-for-Profit Entities</a:t>
            </a:r>
            <a:br>
              <a:rPr lang="en-US" dirty="0"/>
            </a:br>
            <a:endParaRPr lang="en-US" dirty="0"/>
          </a:p>
        </p:txBody>
      </p:sp>
      <p:sp>
        <p:nvSpPr>
          <p:cNvPr id="3" name="Content Placeholder 2">
            <a:extLst>
              <a:ext uri="{FF2B5EF4-FFF2-40B4-BE49-F238E27FC236}">
                <a16:creationId xmlns:a16="http://schemas.microsoft.com/office/drawing/2014/main" id="{0D86A9E4-25C8-4D4B-A676-1342AAE45E38}"/>
              </a:ext>
            </a:extLst>
          </p:cNvPr>
          <p:cNvSpPr>
            <a:spLocks noGrp="1"/>
          </p:cNvSpPr>
          <p:nvPr>
            <p:ph idx="1"/>
          </p:nvPr>
        </p:nvSpPr>
        <p:spPr>
          <a:xfrm>
            <a:off x="1104293" y="2332192"/>
            <a:ext cx="8946541" cy="4073090"/>
          </a:xfrm>
        </p:spPr>
        <p:txBody>
          <a:bodyPr/>
          <a:lstStyle/>
          <a:p>
            <a:r>
              <a:rPr lang="en-US" sz="2400" dirty="0"/>
              <a:t>Effective For Years Beginning After December 15, 2017 (December 31, 2018)</a:t>
            </a:r>
          </a:p>
          <a:p>
            <a:r>
              <a:rPr lang="en-US" sz="2400" dirty="0"/>
              <a:t>Implementation</a:t>
            </a:r>
          </a:p>
          <a:p>
            <a:pPr lvl="1"/>
            <a:r>
              <a:rPr lang="en-US" sz="2400" dirty="0"/>
              <a:t>Liquidity Disclosures</a:t>
            </a:r>
          </a:p>
          <a:p>
            <a:pPr lvl="1"/>
            <a:r>
              <a:rPr lang="en-US" sz="2400" dirty="0"/>
              <a:t>Functional Expense</a:t>
            </a:r>
          </a:p>
          <a:p>
            <a:pPr lvl="1"/>
            <a:r>
              <a:rPr lang="en-US" sz="2400" dirty="0"/>
              <a:t>Net Assets Terminology</a:t>
            </a:r>
          </a:p>
          <a:p>
            <a:pPr lvl="2"/>
            <a:r>
              <a:rPr lang="en-US" sz="2000" dirty="0"/>
              <a:t>Without Donor Restrictions</a:t>
            </a:r>
          </a:p>
          <a:p>
            <a:pPr lvl="2"/>
            <a:r>
              <a:rPr lang="en-US" sz="2000" dirty="0"/>
              <a:t>With Donor Restrictions</a:t>
            </a:r>
          </a:p>
        </p:txBody>
      </p:sp>
    </p:spTree>
    <p:extLst>
      <p:ext uri="{BB962C8B-B14F-4D97-AF65-F5344CB8AC3E}">
        <p14:creationId xmlns:p14="http://schemas.microsoft.com/office/powerpoint/2010/main" val="9332007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3979C-CF05-480B-818E-0E8FC2AA8637}"/>
              </a:ext>
            </a:extLst>
          </p:cNvPr>
          <p:cNvSpPr>
            <a:spLocks noGrp="1"/>
          </p:cNvSpPr>
          <p:nvPr>
            <p:ph type="title"/>
          </p:nvPr>
        </p:nvSpPr>
        <p:spPr>
          <a:xfrm>
            <a:off x="646111" y="452718"/>
            <a:ext cx="9404723" cy="817817"/>
          </a:xfrm>
        </p:spPr>
        <p:txBody>
          <a:bodyPr/>
          <a:lstStyle/>
          <a:p>
            <a:pPr algn="ctr"/>
            <a:r>
              <a:rPr lang="en-US" dirty="0"/>
              <a:t>Liquidity Disclosure</a:t>
            </a:r>
          </a:p>
        </p:txBody>
      </p:sp>
      <p:sp>
        <p:nvSpPr>
          <p:cNvPr id="3" name="Content Placeholder 2">
            <a:extLst>
              <a:ext uri="{FF2B5EF4-FFF2-40B4-BE49-F238E27FC236}">
                <a16:creationId xmlns:a16="http://schemas.microsoft.com/office/drawing/2014/main" id="{15FAD1E6-480D-4E27-A3B0-FB698DEC7D62}"/>
              </a:ext>
            </a:extLst>
          </p:cNvPr>
          <p:cNvSpPr>
            <a:spLocks noGrp="1"/>
          </p:cNvSpPr>
          <p:nvPr>
            <p:ph idx="1"/>
          </p:nvPr>
        </p:nvSpPr>
        <p:spPr>
          <a:xfrm>
            <a:off x="646111" y="1465919"/>
            <a:ext cx="10443171" cy="4977864"/>
          </a:xfrm>
        </p:spPr>
        <p:txBody>
          <a:bodyPr>
            <a:normAutofit/>
          </a:bodyPr>
          <a:lstStyle/>
          <a:p>
            <a:r>
              <a:rPr lang="en-US" sz="2600" dirty="0"/>
              <a:t>ASU 2016-14 Requires that an organization Provide</a:t>
            </a:r>
          </a:p>
          <a:p>
            <a:pPr lvl="1"/>
            <a:r>
              <a:rPr lang="en-US" sz="2400" dirty="0"/>
              <a:t>Qualitative Information that communicates how an organization manages its liquid resources available to meet cash needs for general expenditures within one year of the balance sheet date; and</a:t>
            </a:r>
          </a:p>
          <a:p>
            <a:pPr lvl="1"/>
            <a:r>
              <a:rPr lang="en-US" sz="2400" dirty="0"/>
              <a:t>Quantitative information that communicates the availability of an organization’s financial assets at the balance sheet date to meet cash needs for general expenditures within one year of the balance sheet date.</a:t>
            </a:r>
          </a:p>
          <a:p>
            <a:pPr lvl="2"/>
            <a:r>
              <a:rPr lang="en-US" sz="2200" dirty="0"/>
              <a:t>Financial Assets consist of cash, investments, current receivables</a:t>
            </a:r>
          </a:p>
        </p:txBody>
      </p:sp>
    </p:spTree>
    <p:extLst>
      <p:ext uri="{BB962C8B-B14F-4D97-AF65-F5344CB8AC3E}">
        <p14:creationId xmlns:p14="http://schemas.microsoft.com/office/powerpoint/2010/main" val="6613928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E8797-93D9-440C-BDDA-2074903C9E70}"/>
              </a:ext>
            </a:extLst>
          </p:cNvPr>
          <p:cNvSpPr>
            <a:spLocks noGrp="1"/>
          </p:cNvSpPr>
          <p:nvPr>
            <p:ph type="title"/>
          </p:nvPr>
        </p:nvSpPr>
        <p:spPr>
          <a:xfrm>
            <a:off x="646111" y="452718"/>
            <a:ext cx="9404723" cy="740815"/>
          </a:xfrm>
        </p:spPr>
        <p:txBody>
          <a:bodyPr/>
          <a:lstStyle/>
          <a:p>
            <a:pPr algn="ctr"/>
            <a:r>
              <a:rPr lang="en-US" sz="4000" dirty="0"/>
              <a:t>Sample Liquidity Disclosure</a:t>
            </a:r>
          </a:p>
        </p:txBody>
      </p:sp>
      <p:sp>
        <p:nvSpPr>
          <p:cNvPr id="3" name="Content Placeholder 2">
            <a:extLst>
              <a:ext uri="{FF2B5EF4-FFF2-40B4-BE49-F238E27FC236}">
                <a16:creationId xmlns:a16="http://schemas.microsoft.com/office/drawing/2014/main" id="{E2CEC5DA-2EDA-4F08-B7D5-8EF0CDC2CFA8}"/>
              </a:ext>
            </a:extLst>
          </p:cNvPr>
          <p:cNvSpPr>
            <a:spLocks noGrp="1"/>
          </p:cNvSpPr>
          <p:nvPr>
            <p:ph idx="1"/>
          </p:nvPr>
        </p:nvSpPr>
        <p:spPr>
          <a:xfrm>
            <a:off x="115504" y="1457898"/>
            <a:ext cx="11762072" cy="4947384"/>
          </a:xfrm>
        </p:spPr>
        <p:txBody>
          <a:bodyPr>
            <a:normAutofit/>
          </a:bodyPr>
          <a:lstStyle/>
          <a:p>
            <a:pPr marL="0" indent="0">
              <a:buNone/>
            </a:pPr>
            <a:r>
              <a:rPr lang="en-US" dirty="0"/>
              <a:t>Note X – Liquidity and availability of financial assets</a:t>
            </a:r>
          </a:p>
          <a:p>
            <a:pPr marL="0" indent="0">
              <a:buNone/>
            </a:pPr>
            <a:r>
              <a:rPr lang="en-US" dirty="0"/>
              <a:t>The following is a summary of the Club’s financial assets available for general expenditures as of December 31, 20XX:</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r>
              <a:rPr lang="en-US" dirty="0"/>
              <a:t>		</a:t>
            </a:r>
          </a:p>
          <a:p>
            <a:pPr marL="0" indent="0" algn="just">
              <a:buNone/>
            </a:pPr>
            <a:r>
              <a:rPr lang="en-US" dirty="0"/>
              <a:t>The Club’s working capital and cash flows have seasonal variations during the year attributable to the annual cash receipts from dues and other revenue items.  To manage liquidity, if needed, the Club has available a $500,000 line of credit with a bank that may be drawn upon as necessary during the year. </a:t>
            </a:r>
          </a:p>
          <a:p>
            <a:pPr marL="0" indent="0">
              <a:buNone/>
            </a:pPr>
            <a:endParaRPr lang="en-US" dirty="0"/>
          </a:p>
        </p:txBody>
      </p:sp>
      <p:graphicFrame>
        <p:nvGraphicFramePr>
          <p:cNvPr id="5" name="Table 5">
            <a:extLst>
              <a:ext uri="{FF2B5EF4-FFF2-40B4-BE49-F238E27FC236}">
                <a16:creationId xmlns:a16="http://schemas.microsoft.com/office/drawing/2014/main" id="{FF49981B-CE02-4AAE-B360-607CB0576CF2}"/>
              </a:ext>
            </a:extLst>
          </p:cNvPr>
          <p:cNvGraphicFramePr>
            <a:graphicFrameLocks noGrp="1"/>
          </p:cNvGraphicFramePr>
          <p:nvPr>
            <p:extLst>
              <p:ext uri="{D42A27DB-BD31-4B8C-83A1-F6EECF244321}">
                <p14:modId xmlns:p14="http://schemas.microsoft.com/office/powerpoint/2010/main" val="582830322"/>
              </p:ext>
            </p:extLst>
          </p:nvPr>
        </p:nvGraphicFramePr>
        <p:xfrm>
          <a:off x="1232035" y="2848543"/>
          <a:ext cx="8701238" cy="1381760"/>
        </p:xfrm>
        <a:graphic>
          <a:graphicData uri="http://schemas.openxmlformats.org/drawingml/2006/table">
            <a:tbl>
              <a:tblPr firstRow="1" bandRow="1">
                <a:tableStyleId>{5940675A-B579-460E-94D1-54222C63F5DA}</a:tableStyleId>
              </a:tblPr>
              <a:tblGrid>
                <a:gridCol w="6266045">
                  <a:extLst>
                    <a:ext uri="{9D8B030D-6E8A-4147-A177-3AD203B41FA5}">
                      <a16:colId xmlns:a16="http://schemas.microsoft.com/office/drawing/2014/main" val="2029501674"/>
                    </a:ext>
                  </a:extLst>
                </a:gridCol>
                <a:gridCol w="2435193">
                  <a:extLst>
                    <a:ext uri="{9D8B030D-6E8A-4147-A177-3AD203B41FA5}">
                      <a16:colId xmlns:a16="http://schemas.microsoft.com/office/drawing/2014/main" val="1187468007"/>
                    </a:ext>
                  </a:extLst>
                </a:gridCol>
              </a:tblGrid>
              <a:tr h="370840">
                <a:tc>
                  <a:txBody>
                    <a:bodyPr/>
                    <a:lstStyle/>
                    <a:p>
                      <a:r>
                        <a:rPr lang="en-US" dirty="0"/>
                        <a:t>Cash and cash equivalents</a:t>
                      </a:r>
                      <a:endParaRPr lang="en-US"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a:r>
                        <a:rPr lang="en-US" dirty="0"/>
                        <a:t>$375,000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012365049"/>
                  </a:ext>
                </a:extLst>
              </a:tr>
              <a:tr h="370840">
                <a:tc>
                  <a:txBody>
                    <a:bodyPr/>
                    <a:lstStyle/>
                    <a:p>
                      <a:r>
                        <a:rPr lang="en-US" dirty="0"/>
                        <a:t>Accounts receivable, net</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a:r>
                        <a:rPr lang="en-US" u="sng" dirty="0"/>
                        <a:t>1,450,000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378210382"/>
                  </a:ext>
                </a:extLst>
              </a:tr>
              <a:tr h="370840">
                <a:tc>
                  <a:txBody>
                    <a:bodyPr/>
                    <a:lstStyle/>
                    <a:p>
                      <a:r>
                        <a:rPr lang="en-US" dirty="0"/>
                        <a:t>Financial assets available to meet cash needs for 	general expenditures within one year</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r"/>
                      <a:r>
                        <a:rPr lang="en-US" u="sng" dirty="0"/>
                        <a:t>$1,825,000</a:t>
                      </a:r>
                    </a:p>
                  </a:txBody>
                  <a:tcPr anchor="b">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207664798"/>
                  </a:ext>
                </a:extLst>
              </a:tr>
            </a:tbl>
          </a:graphicData>
        </a:graphic>
      </p:graphicFrame>
    </p:spTree>
    <p:extLst>
      <p:ext uri="{BB962C8B-B14F-4D97-AF65-F5344CB8AC3E}">
        <p14:creationId xmlns:p14="http://schemas.microsoft.com/office/powerpoint/2010/main" val="26077459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6AC1A-382C-4384-85A5-5C87703D7419}"/>
              </a:ext>
            </a:extLst>
          </p:cNvPr>
          <p:cNvSpPr>
            <a:spLocks noGrp="1"/>
          </p:cNvSpPr>
          <p:nvPr>
            <p:ph type="title"/>
          </p:nvPr>
        </p:nvSpPr>
        <p:spPr/>
        <p:txBody>
          <a:bodyPr/>
          <a:lstStyle/>
          <a:p>
            <a:r>
              <a:rPr lang="en-US" dirty="0"/>
              <a:t>Functional Expense Reporting</a:t>
            </a:r>
          </a:p>
        </p:txBody>
      </p:sp>
      <p:sp>
        <p:nvSpPr>
          <p:cNvPr id="3" name="Content Placeholder 2">
            <a:extLst>
              <a:ext uri="{FF2B5EF4-FFF2-40B4-BE49-F238E27FC236}">
                <a16:creationId xmlns:a16="http://schemas.microsoft.com/office/drawing/2014/main" id="{18EDEC4C-6EB3-44A2-8946-0A5089ED484A}"/>
              </a:ext>
            </a:extLst>
          </p:cNvPr>
          <p:cNvSpPr>
            <a:spLocks noGrp="1"/>
          </p:cNvSpPr>
          <p:nvPr>
            <p:ph idx="1"/>
          </p:nvPr>
        </p:nvSpPr>
        <p:spPr>
          <a:xfrm>
            <a:off x="1103312" y="2052918"/>
            <a:ext cx="8946541" cy="3866619"/>
          </a:xfrm>
        </p:spPr>
        <p:txBody>
          <a:bodyPr/>
          <a:lstStyle/>
          <a:p>
            <a:r>
              <a:rPr lang="en-US" sz="2400" dirty="0"/>
              <a:t>ASU 2016-14 Requires that an organization Provide</a:t>
            </a:r>
          </a:p>
          <a:p>
            <a:pPr lvl="1"/>
            <a:r>
              <a:rPr lang="en-US" sz="2200" dirty="0"/>
              <a:t>Reporting of amounts of expenses by both their natural classification and their functional classification.</a:t>
            </a:r>
          </a:p>
          <a:p>
            <a:pPr lvl="1"/>
            <a:endParaRPr lang="en-US" sz="2000" dirty="0"/>
          </a:p>
          <a:p>
            <a:r>
              <a:rPr lang="en-US" sz="2400" dirty="0"/>
              <a:t>Presentation Required to be</a:t>
            </a:r>
          </a:p>
          <a:p>
            <a:pPr lvl="1"/>
            <a:r>
              <a:rPr lang="en-US" sz="2200" dirty="0"/>
              <a:t>On face of statement of activities; or</a:t>
            </a:r>
          </a:p>
          <a:p>
            <a:pPr lvl="1"/>
            <a:r>
              <a:rPr lang="en-US" sz="2200" dirty="0"/>
              <a:t>Separate statement of functional expenses; or</a:t>
            </a:r>
          </a:p>
          <a:p>
            <a:pPr lvl="1"/>
            <a:r>
              <a:rPr lang="en-US" sz="2200" dirty="0"/>
              <a:t>Footnote</a:t>
            </a:r>
          </a:p>
        </p:txBody>
      </p:sp>
    </p:spTree>
    <p:extLst>
      <p:ext uri="{BB962C8B-B14F-4D97-AF65-F5344CB8AC3E}">
        <p14:creationId xmlns:p14="http://schemas.microsoft.com/office/powerpoint/2010/main" val="158121886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887</TotalTime>
  <Words>3692</Words>
  <Application>Microsoft Office PowerPoint</Application>
  <PresentationFormat>Widescreen</PresentationFormat>
  <Paragraphs>403</Paragraphs>
  <Slides>49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49</vt:i4>
      </vt:variant>
    </vt:vector>
  </HeadingPairs>
  <TitlesOfParts>
    <vt:vector size="53" baseType="lpstr">
      <vt:lpstr>Arial</vt:lpstr>
      <vt:lpstr>Century Gothic</vt:lpstr>
      <vt:lpstr>Wingdings 3</vt:lpstr>
      <vt:lpstr>Ion</vt:lpstr>
      <vt:lpstr>Major Accounting Issues for Clubs</vt:lpstr>
      <vt:lpstr>Introduction</vt:lpstr>
      <vt:lpstr>Current Issues Affecting Clubs</vt:lpstr>
      <vt:lpstr>Fun Facts and Other Nonsensical Stuff</vt:lpstr>
      <vt:lpstr>Fun Facts and Other Nonsensical Stuff</vt:lpstr>
      <vt:lpstr>ASU 2016-14 – Not-for-Profit Entities (Topic 958) Presentation of Financial Statements of Not-for-Profit Entities </vt:lpstr>
      <vt:lpstr>Liquidity Disclosure</vt:lpstr>
      <vt:lpstr>Sample Liquidity Disclosure</vt:lpstr>
      <vt:lpstr>Functional Expense Reporting</vt:lpstr>
      <vt:lpstr>Sample Functional Expenses</vt:lpstr>
      <vt:lpstr>Fun Facts and Other Nonsensical Stuff</vt:lpstr>
      <vt:lpstr>Fun Facts and Other Nonsensical Stuff</vt:lpstr>
      <vt:lpstr>ASC 606 – Revenue from Contracts with Customers</vt:lpstr>
      <vt:lpstr>ASC 606 – Revenue from Contracts with Customers</vt:lpstr>
      <vt:lpstr>ASC 606 – Revenue from Contracts with Customers</vt:lpstr>
      <vt:lpstr>ASC 606 – Revenue from Contracts with Customers</vt:lpstr>
      <vt:lpstr>ASC 606 – Revenue from Contracts with Customers</vt:lpstr>
      <vt:lpstr>ASC 606 – Revenue from Contracts with Customers</vt:lpstr>
      <vt:lpstr>ASC 606 – Revenue from Contracts with Customers</vt:lpstr>
      <vt:lpstr>ASC 606 – Revenue from Contracts with Customers</vt:lpstr>
      <vt:lpstr>ASC 606 – Revenue from Contracts with Customers</vt:lpstr>
      <vt:lpstr>ASC 606 – Revenue from Contracts with Customers</vt:lpstr>
      <vt:lpstr>ASC 606 – Revenue from Contracts with Customers</vt:lpstr>
      <vt:lpstr>ASC 606 – Revenue from Contracts with Customers</vt:lpstr>
      <vt:lpstr>ASC 606 – Revenue from Contracts with Customers</vt:lpstr>
      <vt:lpstr>ASC 606 – Revenue from Contracts with Customers</vt:lpstr>
      <vt:lpstr>Fun Facts and Other Nonsensical Stuff</vt:lpstr>
      <vt:lpstr>Fun Facts and Other Nonsensical Stuff</vt:lpstr>
      <vt:lpstr>ASC – 842 – Accounting for Leases </vt:lpstr>
      <vt:lpstr>ASC – 842 – Accounting for Leases </vt:lpstr>
      <vt:lpstr>ASC – 842 – Accounting for Leases </vt:lpstr>
      <vt:lpstr>ASC – 842 – Accounting for Leases</vt:lpstr>
      <vt:lpstr>ASC – 842 – Accounting for Leases</vt:lpstr>
      <vt:lpstr>ASC – 842 – Accounting for Leases</vt:lpstr>
      <vt:lpstr>ASC – 842 – Accounting for Leases</vt:lpstr>
      <vt:lpstr>ASC – 842 – Accounting for Leases</vt:lpstr>
      <vt:lpstr>ASC – 842 – Accounting for Leases</vt:lpstr>
      <vt:lpstr>ASC – 842 – Accounting for Leases</vt:lpstr>
      <vt:lpstr>ASC – 842 – Accounting for Leases</vt:lpstr>
      <vt:lpstr>ASC – 842 – Accounting for Leases</vt:lpstr>
      <vt:lpstr>ASC – 842 – Accounting for Leases</vt:lpstr>
      <vt:lpstr>ASC – 842 – Accounting for Leases</vt:lpstr>
      <vt:lpstr>Fun Facts and Other Nonsensical Stuff</vt:lpstr>
      <vt:lpstr>Fun Facts and Other Nonsensical Stuff</vt:lpstr>
      <vt:lpstr>Fun Facts and Other Nonsensical Stuff</vt:lpstr>
      <vt:lpstr>ASC 715 – Compensation – Retirement Benefits</vt:lpstr>
      <vt:lpstr>References</vt:lpstr>
      <vt:lpstr>On the Horizon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Major Accounting Issues for Clubs</dc:title>
  <dc:creator>James W. Gilson</dc:creator>
  <cp:lastModifiedBy>James W. Gilson</cp:lastModifiedBy>
  <cp:revision>70</cp:revision>
  <dcterms:created xsi:type="dcterms:W3CDTF">2019-10-18T01:24:43Z</dcterms:created>
  <dcterms:modified xsi:type="dcterms:W3CDTF">2019-10-25T17:05:28Z</dcterms:modified>
</cp:coreProperties>
</file>