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72" r:id="rId4"/>
    <p:sldId id="258" r:id="rId5"/>
    <p:sldId id="259" r:id="rId6"/>
    <p:sldId id="264" r:id="rId7"/>
    <p:sldId id="265" r:id="rId8"/>
    <p:sldId id="261" r:id="rId9"/>
    <p:sldId id="260" r:id="rId10"/>
    <p:sldId id="262" r:id="rId11"/>
    <p:sldId id="273" r:id="rId12"/>
    <p:sldId id="270" r:id="rId13"/>
    <p:sldId id="274" r:id="rId14"/>
    <p:sldId id="271" r:id="rId15"/>
    <p:sldId id="275" r:id="rId16"/>
    <p:sldId id="277" r:id="rId17"/>
    <p:sldId id="278" r:id="rId18"/>
    <p:sldId id="279" r:id="rId19"/>
    <p:sldId id="283" r:id="rId20"/>
    <p:sldId id="280" r:id="rId21"/>
    <p:sldId id="281" r:id="rId22"/>
    <p:sldId id="282" r:id="rId23"/>
    <p:sldId id="276"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W. Gilson" initials="JWG" lastIdx="1" clrIdx="0">
    <p:extLst>
      <p:ext uri="{19B8F6BF-5375-455C-9EA6-DF929625EA0E}">
        <p15:presenceInfo xmlns:p15="http://schemas.microsoft.com/office/powerpoint/2012/main" userId="S::JGilson@comdcpa.com::6f155eb4-0e3a-4bc5-aa83-153ac6875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96" autoAdjust="0"/>
  </p:normalViewPr>
  <p:slideViewPr>
    <p:cSldViewPr snapToGrid="0">
      <p:cViewPr varScale="1">
        <p:scale>
          <a:sx n="55" d="100"/>
          <a:sy n="55" d="100"/>
        </p:scale>
        <p:origin x="1096" y="48"/>
      </p:cViewPr>
      <p:guideLst/>
    </p:cSldViewPr>
  </p:slideViewPr>
  <p:outlineViewPr>
    <p:cViewPr>
      <p:scale>
        <a:sx n="33" d="100"/>
        <a:sy n="33" d="100"/>
      </p:scale>
      <p:origin x="0" y="-4408"/>
    </p:cViewPr>
  </p:outlineViewPr>
  <p:notesTextViewPr>
    <p:cViewPr>
      <p:scale>
        <a:sx n="1" d="1"/>
        <a:sy n="1" d="1"/>
      </p:scale>
      <p:origin x="0" y="0"/>
    </p:cViewPr>
  </p:notesTextViewPr>
  <p:notesViewPr>
    <p:cSldViewPr snapToGrid="0">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391843825614026E-2"/>
          <c:y val="0.10142007753895992"/>
          <c:w val="0.92173021825118706"/>
          <c:h val="0.80033517358062412"/>
        </c:manualLayout>
      </c:layout>
      <c:barChart>
        <c:barDir val="col"/>
        <c:grouping val="clustered"/>
        <c:varyColors val="0"/>
        <c:ser>
          <c:idx val="0"/>
          <c:order val="0"/>
          <c:tx>
            <c:strRef>
              <c:f>Sheet1!$B$1</c:f>
              <c:strCache>
                <c:ptCount val="1"/>
                <c:pt idx="0">
                  <c:v>Percentage Change</c:v>
                </c:pt>
              </c:strCache>
            </c:strRef>
          </c:tx>
          <c:spPr>
            <a:solidFill>
              <a:schemeClr val="accent1"/>
            </a:solidFill>
            <a:ln>
              <a:noFill/>
            </a:ln>
            <a:effectLst/>
          </c:spPr>
          <c:invertIfNegative val="0"/>
          <c:dLbls>
            <c:dLbl>
              <c:idx val="3"/>
              <c:layout>
                <c:manualLayout>
                  <c:x val="2.5232614405816139E-3"/>
                  <c:y val="-6.3636873904972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CC-4CB6-9A77-0A298D4B00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Sheet1!$B$2:$B$8</c:f>
              <c:numCache>
                <c:formatCode>0.0%</c:formatCode>
                <c:ptCount val="7"/>
                <c:pt idx="0">
                  <c:v>1.2999999999999999E-2</c:v>
                </c:pt>
                <c:pt idx="1">
                  <c:v>5.0000000000000001E-3</c:v>
                </c:pt>
                <c:pt idx="2">
                  <c:v>2.1000000000000001E-2</c:v>
                </c:pt>
                <c:pt idx="3">
                  <c:v>-2E-3</c:v>
                </c:pt>
                <c:pt idx="4">
                  <c:v>7.0000000000000001E-3</c:v>
                </c:pt>
                <c:pt idx="5">
                  <c:v>0.02</c:v>
                </c:pt>
                <c:pt idx="6">
                  <c:v>1.0999999999999999E-2</c:v>
                </c:pt>
              </c:numCache>
            </c:numRef>
          </c:val>
          <c:extLst>
            <c:ext xmlns:c16="http://schemas.microsoft.com/office/drawing/2014/chart" uri="{C3380CC4-5D6E-409C-BE32-E72D297353CC}">
              <c16:uniqueId val="{00000000-DE01-4136-A70F-95B66CEDC50C}"/>
            </c:ext>
          </c:extLst>
        </c:ser>
        <c:dLbls>
          <c:showLegendKey val="0"/>
          <c:showVal val="0"/>
          <c:showCatName val="0"/>
          <c:showSerName val="0"/>
          <c:showPercent val="0"/>
          <c:showBubbleSize val="0"/>
        </c:dLbls>
        <c:gapWidth val="219"/>
        <c:overlap val="-27"/>
        <c:axId val="691025584"/>
        <c:axId val="691025912"/>
      </c:barChart>
      <c:catAx>
        <c:axId val="6910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691025912"/>
        <c:crosses val="autoZero"/>
        <c:auto val="1"/>
        <c:lblAlgn val="ctr"/>
        <c:lblOffset val="100"/>
        <c:noMultiLvlLbl val="0"/>
      </c:catAx>
      <c:valAx>
        <c:axId val="6910259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102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i="0" baseline="0" dirty="0">
                <a:latin typeface="Times New Roman" panose="02020603050405020304" pitchFamily="18" charset="0"/>
              </a:rPr>
              <a:t>The Country Club Income Dollar…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The Country Club Income Dollar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82-4EEB-93A7-20650CD87C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282-4EEB-93A7-20650CD87C6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282-4EEB-93A7-20650CD87C6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282-4EEB-93A7-20650CD87C6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282-4EEB-93A7-20650CD87C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Dues</c:v>
                </c:pt>
                <c:pt idx="1">
                  <c:v>Food</c:v>
                </c:pt>
                <c:pt idx="2">
                  <c:v>Beverages</c:v>
                </c:pt>
                <c:pt idx="3">
                  <c:v>Sports Activities</c:v>
                </c:pt>
                <c:pt idx="4">
                  <c:v>All Other</c:v>
                </c:pt>
              </c:strCache>
            </c:strRef>
          </c:cat>
          <c:val>
            <c:numRef>
              <c:f>Sheet1!$B$2:$B$6</c:f>
              <c:numCache>
                <c:formatCode>General</c:formatCode>
                <c:ptCount val="5"/>
                <c:pt idx="0">
                  <c:v>54.4</c:v>
                </c:pt>
                <c:pt idx="1">
                  <c:v>19.3</c:v>
                </c:pt>
                <c:pt idx="2">
                  <c:v>8.1999999999999993</c:v>
                </c:pt>
                <c:pt idx="3">
                  <c:v>11.8</c:v>
                </c:pt>
                <c:pt idx="4">
                  <c:v>6.3</c:v>
                </c:pt>
              </c:numCache>
            </c:numRef>
          </c:val>
          <c:extLst>
            <c:ext xmlns:c16="http://schemas.microsoft.com/office/drawing/2014/chart" uri="{C3380CC4-5D6E-409C-BE32-E72D297353CC}">
              <c16:uniqueId val="{00000000-2EA7-4D4A-8CDE-A3258CF178F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i="0" baseline="0" dirty="0">
                <a:latin typeface="Times New Roman" panose="02020603050405020304" pitchFamily="18" charset="0"/>
              </a:rPr>
              <a:t>…And Where It Went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771212598425192"/>
          <c:y val="7.0507797419861448E-2"/>
          <c:w val="0.48657590551181101"/>
          <c:h val="0.63447099438664623"/>
        </c:manualLayout>
      </c:layout>
      <c:pieChart>
        <c:varyColors val="1"/>
        <c:ser>
          <c:idx val="0"/>
          <c:order val="0"/>
          <c:tx>
            <c:strRef>
              <c:f>Sheet1!$B$1</c:f>
              <c:strCache>
                <c:ptCount val="1"/>
                <c:pt idx="0">
                  <c:v>And Where It Went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3E-4DF1-BDEE-75827D6D051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3E-4DF1-BDEE-75827D6D05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3E-4DF1-BDEE-75827D6D05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3E-4DF1-BDEE-75827D6D051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03E-4DF1-BDEE-75827D6D051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Payroll &amp; Related Costs</c:v>
                </c:pt>
                <c:pt idx="1">
                  <c:v>Cost of Food &amp; Beverages Sold</c:v>
                </c:pt>
                <c:pt idx="2">
                  <c:v>Real Estate Taxes &amp; Insurance</c:v>
                </c:pt>
                <c:pt idx="3">
                  <c:v>Operating Supplies &amp; Expenses</c:v>
                </c:pt>
                <c:pt idx="4">
                  <c:v>Balance Available for Debt Service, Capital Improvements, Etc.</c:v>
                </c:pt>
              </c:strCache>
            </c:strRef>
          </c:cat>
          <c:val>
            <c:numRef>
              <c:f>Sheet1!$B$2:$B$6</c:f>
              <c:numCache>
                <c:formatCode>0.0</c:formatCode>
                <c:ptCount val="5"/>
                <c:pt idx="0">
                  <c:v>54.8</c:v>
                </c:pt>
                <c:pt idx="1">
                  <c:v>10</c:v>
                </c:pt>
                <c:pt idx="2">
                  <c:v>6</c:v>
                </c:pt>
                <c:pt idx="3">
                  <c:v>25.3</c:v>
                </c:pt>
                <c:pt idx="4">
                  <c:v>3.9</c:v>
                </c:pt>
              </c:numCache>
            </c:numRef>
          </c:val>
          <c:extLst>
            <c:ext xmlns:c16="http://schemas.microsoft.com/office/drawing/2014/chart" uri="{C3380CC4-5D6E-409C-BE32-E72D297353CC}">
              <c16:uniqueId val="{00000000-BFD4-41C1-A0AE-3C85830DF89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0299370078740168E-2"/>
          <c:y val="0.72142479305172924"/>
          <c:w val="0.94740125984251966"/>
          <c:h val="0.2629277985040913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Times New Roman" panose="02020603050405020304" pitchFamily="18" charset="0"/>
              <a:ea typeface="+mn-ea"/>
              <a:cs typeface="+mn-cs"/>
            </a:defRPr>
          </a:pPr>
          <a:endParaRPr lang="en-US"/>
        </a:p>
      </c:txPr>
    </c:title>
    <c:autoTitleDeleted val="0"/>
    <c:plotArea>
      <c:layout/>
      <c:pieChart>
        <c:varyColors val="1"/>
        <c:ser>
          <c:idx val="0"/>
          <c:order val="0"/>
          <c:tx>
            <c:strRef>
              <c:f>Sheet1!$B$1</c:f>
              <c:strCache>
                <c:ptCount val="1"/>
                <c:pt idx="0">
                  <c:v>The City Club Income Dollar…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4F-4A9B-9F89-A7586A60E4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4F-4A9B-9F89-A7586A60E4C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74F-4A9B-9F89-A7586A60E4C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74F-4A9B-9F89-A7586A60E4C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74F-4A9B-9F89-A7586A60E4C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Dues</c:v>
                </c:pt>
                <c:pt idx="1">
                  <c:v>Food</c:v>
                </c:pt>
                <c:pt idx="2">
                  <c:v>Beverages</c:v>
                </c:pt>
                <c:pt idx="3">
                  <c:v>Rooms</c:v>
                </c:pt>
                <c:pt idx="4">
                  <c:v>All Other</c:v>
                </c:pt>
              </c:strCache>
            </c:strRef>
          </c:cat>
          <c:val>
            <c:numRef>
              <c:f>Sheet1!$B$2:$B$6</c:f>
              <c:numCache>
                <c:formatCode>General</c:formatCode>
                <c:ptCount val="5"/>
                <c:pt idx="0">
                  <c:v>36.700000000000003</c:v>
                </c:pt>
                <c:pt idx="1">
                  <c:v>27.3</c:v>
                </c:pt>
                <c:pt idx="2">
                  <c:v>10.3</c:v>
                </c:pt>
                <c:pt idx="3">
                  <c:v>16.399999999999999</c:v>
                </c:pt>
                <c:pt idx="4">
                  <c:v>9.3000000000000007</c:v>
                </c:pt>
              </c:numCache>
            </c:numRef>
          </c:val>
          <c:extLst>
            <c:ext xmlns:c16="http://schemas.microsoft.com/office/drawing/2014/chart" uri="{C3380CC4-5D6E-409C-BE32-E72D297353CC}">
              <c16:uniqueId val="{00000000-37C2-493E-9A81-8952CDC427D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0331617201695945E-2"/>
          <c:y val="0.89249531671210325"/>
          <c:w val="0.92439749434154761"/>
          <c:h val="9.299791346197779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Times New Roman" panose="02020603050405020304" pitchFamily="18" charset="0"/>
              <a:ea typeface="+mn-ea"/>
              <a:cs typeface="+mn-cs"/>
            </a:defRPr>
          </a:pPr>
          <a:endParaRPr lang="en-US"/>
        </a:p>
      </c:txPr>
    </c:title>
    <c:autoTitleDeleted val="0"/>
    <c:plotArea>
      <c:layout>
        <c:manualLayout>
          <c:layoutTarget val="inner"/>
          <c:xMode val="edge"/>
          <c:yMode val="edge"/>
          <c:x val="0.19843451317051627"/>
          <c:y val="7.6683714769298694E-2"/>
          <c:w val="0.61627750902302858"/>
          <c:h val="0.65717068952829494"/>
        </c:manualLayout>
      </c:layout>
      <c:pieChart>
        <c:varyColors val="1"/>
        <c:ser>
          <c:idx val="0"/>
          <c:order val="0"/>
          <c:tx>
            <c:strRef>
              <c:f>Sheet1!$B$1</c:f>
              <c:strCache>
                <c:ptCount val="1"/>
                <c:pt idx="0">
                  <c:v>…And Where It Went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84-451F-B5AF-AA9B540881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F84-451F-B5AF-AA9B540881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F84-451F-B5AF-AA9B540881B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F84-451F-B5AF-AA9B540881B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F84-451F-B5AF-AA9B540881B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Payroll &amp; Related Costs</c:v>
                </c:pt>
                <c:pt idx="1">
                  <c:v>Cost of Food &amp; Beverages Sold</c:v>
                </c:pt>
                <c:pt idx="2">
                  <c:v>Real Estate Taxes &amp; Insurance</c:v>
                </c:pt>
                <c:pt idx="3">
                  <c:v>Operating Supplies &amp; Expenses</c:v>
                </c:pt>
                <c:pt idx="4">
                  <c:v>Balance Available for Debt Service, Capital Improvements, Etc.</c:v>
                </c:pt>
              </c:strCache>
            </c:strRef>
          </c:cat>
          <c:val>
            <c:numRef>
              <c:f>Sheet1!$B$2:$B$6</c:f>
              <c:numCache>
                <c:formatCode>General</c:formatCode>
                <c:ptCount val="5"/>
                <c:pt idx="0">
                  <c:v>59</c:v>
                </c:pt>
                <c:pt idx="1">
                  <c:v>9.6999999999999993</c:v>
                </c:pt>
                <c:pt idx="2">
                  <c:v>5.8</c:v>
                </c:pt>
                <c:pt idx="3">
                  <c:v>20.6</c:v>
                </c:pt>
                <c:pt idx="4">
                  <c:v>4.9000000000000004</c:v>
                </c:pt>
              </c:numCache>
            </c:numRef>
          </c:val>
          <c:extLst>
            <c:ext xmlns:c16="http://schemas.microsoft.com/office/drawing/2014/chart" uri="{C3380CC4-5D6E-409C-BE32-E72D297353CC}">
              <c16:uniqueId val="{00000000-1EC1-4A3B-A294-D7EC1981889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487803129118834"/>
          <c:y val="3.6478599221789886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Times New Roman" panose="02020603050405020304" pitchFamily="18" charset="0"/>
              <a:ea typeface="+mn-ea"/>
              <a:cs typeface="+mn-cs"/>
            </a:defRPr>
          </a:pPr>
          <a:endParaRPr lang="en-US"/>
        </a:p>
      </c:txPr>
    </c:title>
    <c:autoTitleDeleted val="0"/>
    <c:plotArea>
      <c:layout/>
      <c:pieChart>
        <c:varyColors val="1"/>
        <c:ser>
          <c:idx val="0"/>
          <c:order val="0"/>
          <c:tx>
            <c:strRef>
              <c:f>Sheet1!$B$1</c:f>
              <c:strCache>
                <c:ptCount val="1"/>
                <c:pt idx="0">
                  <c:v>The Tennis Beach &amp; Yacht Club Income Dollar…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BD-4BD6-91F3-D01820C7ED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BD-4BD6-91F3-D01820C7ED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BD-4BD6-91F3-D01820C7ED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6BD-4BD6-91F3-D01820C7ED5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6BD-4BD6-91F3-D01820C7ED5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Dues</c:v>
                </c:pt>
                <c:pt idx="1">
                  <c:v>Food</c:v>
                </c:pt>
                <c:pt idx="2">
                  <c:v>Beverages</c:v>
                </c:pt>
                <c:pt idx="3">
                  <c:v>Sports Activities</c:v>
                </c:pt>
                <c:pt idx="4">
                  <c:v>All Other</c:v>
                </c:pt>
              </c:strCache>
            </c:strRef>
          </c:cat>
          <c:val>
            <c:numRef>
              <c:f>Sheet1!$B$2:$B$6</c:f>
              <c:numCache>
                <c:formatCode>General</c:formatCode>
                <c:ptCount val="5"/>
                <c:pt idx="0">
                  <c:v>46.3</c:v>
                </c:pt>
                <c:pt idx="1">
                  <c:v>24.9</c:v>
                </c:pt>
                <c:pt idx="2">
                  <c:v>9.9</c:v>
                </c:pt>
                <c:pt idx="3">
                  <c:v>12.4</c:v>
                </c:pt>
                <c:pt idx="4">
                  <c:v>6.5</c:v>
                </c:pt>
              </c:numCache>
            </c:numRef>
          </c:val>
          <c:extLst>
            <c:ext xmlns:c16="http://schemas.microsoft.com/office/drawing/2014/chart" uri="{C3380CC4-5D6E-409C-BE32-E72D297353CC}">
              <c16:uniqueId val="{00000000-40B0-4165-9F1C-2BEAD62FF24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7507051102567079E-2"/>
          <c:y val="0.93564217653727133"/>
          <c:w val="0.95848095690120261"/>
          <c:h val="4.976638377401268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Times New Roman" panose="02020603050405020304" pitchFamily="18" charset="0"/>
              <a:ea typeface="+mn-ea"/>
              <a:cs typeface="+mn-cs"/>
            </a:defRPr>
          </a:pPr>
          <a:endParaRPr lang="en-US"/>
        </a:p>
      </c:txPr>
    </c:title>
    <c:autoTitleDeleted val="0"/>
    <c:plotArea>
      <c:layout>
        <c:manualLayout>
          <c:layoutTarget val="inner"/>
          <c:xMode val="edge"/>
          <c:yMode val="edge"/>
          <c:x val="0.19474660783083347"/>
          <c:y val="6.7733158848271233E-2"/>
          <c:w val="0.56337756141664819"/>
          <c:h val="0.66464818812546378"/>
        </c:manualLayout>
      </c:layout>
      <c:pieChart>
        <c:varyColors val="1"/>
        <c:ser>
          <c:idx val="0"/>
          <c:order val="0"/>
          <c:tx>
            <c:strRef>
              <c:f>Sheet1!$B$1</c:f>
              <c:strCache>
                <c:ptCount val="1"/>
                <c:pt idx="0">
                  <c:v>…And Where It Went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4E-4560-88E5-814602682F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74E-4560-88E5-814602682F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4E-4560-88E5-814602682F1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74E-4560-88E5-814602682F1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3D18-4139-9AD9-570EF4352AEB}"/>
              </c:ext>
            </c:extLst>
          </c:dPt>
          <c:dLbls>
            <c:dLbl>
              <c:idx val="4"/>
              <c:layout>
                <c:manualLayout>
                  <c:x val="6.0229135882435506E-3"/>
                  <c:y val="7.0890327541575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18-4139-9AD9-570EF4352A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Payroll &amp; Related Costs</c:v>
                </c:pt>
                <c:pt idx="1">
                  <c:v>Cost of Food &amp; Beverages Sold</c:v>
                </c:pt>
                <c:pt idx="2">
                  <c:v>Real Estate Taxes &amp; Insurance</c:v>
                </c:pt>
                <c:pt idx="3">
                  <c:v>Operating Supplies &amp; Expenses</c:v>
                </c:pt>
                <c:pt idx="4">
                  <c:v>Balance Available for Debt Service, Capital Improvements, Etc.</c:v>
                </c:pt>
              </c:strCache>
            </c:strRef>
          </c:cat>
          <c:val>
            <c:numRef>
              <c:f>Sheet1!$B$2:$B$6</c:f>
              <c:numCache>
                <c:formatCode>0.0</c:formatCode>
                <c:ptCount val="5"/>
                <c:pt idx="0">
                  <c:v>54.4</c:v>
                </c:pt>
                <c:pt idx="1">
                  <c:v>12</c:v>
                </c:pt>
                <c:pt idx="2">
                  <c:v>8</c:v>
                </c:pt>
                <c:pt idx="3">
                  <c:v>23.6</c:v>
                </c:pt>
                <c:pt idx="4">
                  <c:v>2</c:v>
                </c:pt>
              </c:numCache>
            </c:numRef>
          </c:val>
          <c:extLst>
            <c:ext xmlns:c16="http://schemas.microsoft.com/office/drawing/2014/chart" uri="{C3380CC4-5D6E-409C-BE32-E72D297353CC}">
              <c16:uniqueId val="{00000000-3D18-4139-9AD9-570EF4352AE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0457765722729383E-2"/>
          <c:y val="0.73559483901146017"/>
          <c:w val="0.96551120377305022"/>
          <c:h val="0.2495536758400249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9.svg"/><Relationship Id="rId1" Type="http://schemas.openxmlformats.org/officeDocument/2006/relationships/image" Target="../media/image18.png"/><Relationship Id="rId6" Type="http://schemas.openxmlformats.org/officeDocument/2006/relationships/image" Target="../media/image13.svg"/><Relationship Id="rId5" Type="http://schemas.openxmlformats.org/officeDocument/2006/relationships/image" Target="../media/image20.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8D42C-9A67-4075-A96E-136B08AF3B3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246701C-5E73-4B31-B16C-38A0D9DDFFFB}">
      <dgm:prSet/>
      <dgm:spPr/>
      <dgm:t>
        <a:bodyPr/>
        <a:lstStyle/>
        <a:p>
          <a:r>
            <a:rPr lang="en-US"/>
            <a:t>Condon O’Meara McGinty &amp; Donnelly LLP</a:t>
          </a:r>
        </a:p>
      </dgm:t>
    </dgm:pt>
    <dgm:pt modelId="{2B5463C5-C3BB-4648-9AAC-12B9CF107AD5}" type="parTrans" cxnId="{4DC0DB48-D85F-441C-AD22-53D7E2359DDF}">
      <dgm:prSet/>
      <dgm:spPr/>
      <dgm:t>
        <a:bodyPr/>
        <a:lstStyle/>
        <a:p>
          <a:endParaRPr lang="en-US"/>
        </a:p>
      </dgm:t>
    </dgm:pt>
    <dgm:pt modelId="{C43A85C4-44FF-492D-974B-36008CD14901}" type="sibTrans" cxnId="{4DC0DB48-D85F-441C-AD22-53D7E2359DDF}">
      <dgm:prSet/>
      <dgm:spPr/>
      <dgm:t>
        <a:bodyPr/>
        <a:lstStyle/>
        <a:p>
          <a:endParaRPr lang="en-US"/>
        </a:p>
      </dgm:t>
    </dgm:pt>
    <dgm:pt modelId="{F996FBE2-91EC-4934-B8AF-7EF2D9B692D4}">
      <dgm:prSet/>
      <dgm:spPr/>
      <dgm:t>
        <a:bodyPr/>
        <a:lstStyle/>
        <a:p>
          <a:r>
            <a:rPr lang="en-US"/>
            <a:t>Providing audit, tax and other consulting services to private clubs for 27 years</a:t>
          </a:r>
        </a:p>
      </dgm:t>
    </dgm:pt>
    <dgm:pt modelId="{080D11FF-5F87-41F2-99CA-4BCEDAB79929}" type="parTrans" cxnId="{33C3DE06-D9BC-4D4C-8297-577761577DDE}">
      <dgm:prSet/>
      <dgm:spPr/>
      <dgm:t>
        <a:bodyPr/>
        <a:lstStyle/>
        <a:p>
          <a:endParaRPr lang="en-US"/>
        </a:p>
      </dgm:t>
    </dgm:pt>
    <dgm:pt modelId="{DE0D0087-C6E0-422C-B810-A1D583DA4A75}" type="sibTrans" cxnId="{33C3DE06-D9BC-4D4C-8297-577761577DDE}">
      <dgm:prSet/>
      <dgm:spPr/>
      <dgm:t>
        <a:bodyPr/>
        <a:lstStyle/>
        <a:p>
          <a:endParaRPr lang="en-US"/>
        </a:p>
      </dgm:t>
    </dgm:pt>
    <dgm:pt modelId="{4EED3D3B-20F9-4F4E-A132-B71CA6C26B6C}">
      <dgm:prSet/>
      <dgm:spPr/>
      <dgm:t>
        <a:bodyPr/>
        <a:lstStyle/>
        <a:p>
          <a:r>
            <a:rPr lang="en-US" dirty="0"/>
            <a:t>Currently providing services to approximately 350 private clubs in 17 states</a:t>
          </a:r>
        </a:p>
      </dgm:t>
    </dgm:pt>
    <dgm:pt modelId="{3E55D277-7C62-40BB-8ECD-396A6AE01547}" type="parTrans" cxnId="{809EFAC0-6781-48DC-B061-4C670A5C97AC}">
      <dgm:prSet/>
      <dgm:spPr/>
      <dgm:t>
        <a:bodyPr/>
        <a:lstStyle/>
        <a:p>
          <a:endParaRPr lang="en-US"/>
        </a:p>
      </dgm:t>
    </dgm:pt>
    <dgm:pt modelId="{8AB4A521-9555-4468-B41A-E36141B87B80}" type="sibTrans" cxnId="{809EFAC0-6781-48DC-B061-4C670A5C97AC}">
      <dgm:prSet/>
      <dgm:spPr/>
      <dgm:t>
        <a:bodyPr/>
        <a:lstStyle/>
        <a:p>
          <a:endParaRPr lang="en-US"/>
        </a:p>
      </dgm:t>
    </dgm:pt>
    <dgm:pt modelId="{A6D588E8-1CD2-4D3F-9945-59746985BD7D}">
      <dgm:prSet/>
      <dgm:spPr/>
      <dgm:t>
        <a:bodyPr/>
        <a:lstStyle/>
        <a:p>
          <a:r>
            <a:rPr lang="en-US" dirty="0"/>
            <a:t>Information to be covered</a:t>
          </a:r>
        </a:p>
      </dgm:t>
    </dgm:pt>
    <dgm:pt modelId="{FC6E0908-CED8-4619-AAA4-7EF5A5E83977}" type="parTrans" cxnId="{90717A55-0E30-4788-9A85-BAD2FD762553}">
      <dgm:prSet/>
      <dgm:spPr/>
      <dgm:t>
        <a:bodyPr/>
        <a:lstStyle/>
        <a:p>
          <a:endParaRPr lang="en-US"/>
        </a:p>
      </dgm:t>
    </dgm:pt>
    <dgm:pt modelId="{0FA6A3DA-924D-4622-979F-274A1311445D}" type="sibTrans" cxnId="{90717A55-0E30-4788-9A85-BAD2FD762553}">
      <dgm:prSet/>
      <dgm:spPr/>
      <dgm:t>
        <a:bodyPr/>
        <a:lstStyle/>
        <a:p>
          <a:endParaRPr lang="en-US"/>
        </a:p>
      </dgm:t>
    </dgm:pt>
    <dgm:pt modelId="{F63CC643-FE18-4A7B-B06B-9A128C89C601}">
      <dgm:prSet/>
      <dgm:spPr/>
      <dgm:t>
        <a:bodyPr/>
        <a:lstStyle/>
        <a:p>
          <a:r>
            <a:rPr lang="en-US" dirty="0"/>
            <a:t>Operating Statistics</a:t>
          </a:r>
        </a:p>
      </dgm:t>
    </dgm:pt>
    <dgm:pt modelId="{9812A8E2-4B76-4E60-8795-1C5FB8D6540D}" type="parTrans" cxnId="{E8C3ABC5-14FE-4FE2-8616-328BCAAFE58A}">
      <dgm:prSet/>
      <dgm:spPr/>
      <dgm:t>
        <a:bodyPr/>
        <a:lstStyle/>
        <a:p>
          <a:endParaRPr lang="en-US"/>
        </a:p>
      </dgm:t>
    </dgm:pt>
    <dgm:pt modelId="{5B416EBB-F2D7-4FA4-9B3B-1ADB096A52C9}" type="sibTrans" cxnId="{E8C3ABC5-14FE-4FE2-8616-328BCAAFE58A}">
      <dgm:prSet/>
      <dgm:spPr/>
      <dgm:t>
        <a:bodyPr/>
        <a:lstStyle/>
        <a:p>
          <a:endParaRPr lang="en-US"/>
        </a:p>
      </dgm:t>
    </dgm:pt>
    <dgm:pt modelId="{6E35A380-1A1B-4CFE-8215-52C26410FD6E}">
      <dgm:prSet/>
      <dgm:spPr/>
      <dgm:t>
        <a:bodyPr/>
        <a:lstStyle/>
        <a:p>
          <a:r>
            <a:rPr lang="en-US" dirty="0"/>
            <a:t>Membership</a:t>
          </a:r>
        </a:p>
      </dgm:t>
    </dgm:pt>
    <dgm:pt modelId="{A7279B20-6209-49F8-9896-DF628FE94B63}" type="parTrans" cxnId="{5725F360-8020-48C3-A8AD-42A0F20F8D21}">
      <dgm:prSet/>
      <dgm:spPr/>
      <dgm:t>
        <a:bodyPr/>
        <a:lstStyle/>
        <a:p>
          <a:endParaRPr lang="en-US"/>
        </a:p>
      </dgm:t>
    </dgm:pt>
    <dgm:pt modelId="{FBF09739-CA3A-4204-B919-4AEE5E901041}" type="sibTrans" cxnId="{5725F360-8020-48C3-A8AD-42A0F20F8D21}">
      <dgm:prSet/>
      <dgm:spPr/>
      <dgm:t>
        <a:bodyPr/>
        <a:lstStyle/>
        <a:p>
          <a:endParaRPr lang="en-US"/>
        </a:p>
      </dgm:t>
    </dgm:pt>
    <dgm:pt modelId="{F70FA21E-4D47-40A3-9B7B-DF88839F36F4}">
      <dgm:prSet/>
      <dgm:spPr/>
      <dgm:t>
        <a:bodyPr/>
        <a:lstStyle/>
        <a:p>
          <a:r>
            <a:rPr lang="en-US" dirty="0"/>
            <a:t>Current Club Events (The Fun Facts)</a:t>
          </a:r>
        </a:p>
      </dgm:t>
    </dgm:pt>
    <dgm:pt modelId="{019A7BA8-A7F7-4AEB-B482-5EAFE1E31A9A}" type="parTrans" cxnId="{4067E46C-BE0C-4C17-A502-727653776D68}">
      <dgm:prSet/>
      <dgm:spPr/>
      <dgm:t>
        <a:bodyPr/>
        <a:lstStyle/>
        <a:p>
          <a:endParaRPr lang="en-US"/>
        </a:p>
      </dgm:t>
    </dgm:pt>
    <dgm:pt modelId="{98BC26D6-EA3C-4B37-9220-1A8A471760D9}" type="sibTrans" cxnId="{4067E46C-BE0C-4C17-A502-727653776D68}">
      <dgm:prSet/>
      <dgm:spPr/>
      <dgm:t>
        <a:bodyPr/>
        <a:lstStyle/>
        <a:p>
          <a:endParaRPr lang="en-US"/>
        </a:p>
      </dgm:t>
    </dgm:pt>
    <dgm:pt modelId="{23655BB1-86C2-4BD0-8704-8C7C8EE470E9}">
      <dgm:prSet/>
      <dgm:spPr/>
      <dgm:t>
        <a:bodyPr/>
        <a:lstStyle/>
        <a:p>
          <a:r>
            <a:rPr lang="en-US" dirty="0"/>
            <a:t>Food &amp; Beverage</a:t>
          </a:r>
        </a:p>
      </dgm:t>
    </dgm:pt>
    <dgm:pt modelId="{C2CAD2FA-72E6-429C-890A-2B2665288510}" type="parTrans" cxnId="{8FB0EDEC-6D70-49EC-BC24-8A19ADB2BC47}">
      <dgm:prSet/>
      <dgm:spPr/>
      <dgm:t>
        <a:bodyPr/>
        <a:lstStyle/>
        <a:p>
          <a:endParaRPr lang="en-US"/>
        </a:p>
      </dgm:t>
    </dgm:pt>
    <dgm:pt modelId="{47B3F7A7-687B-492D-8C36-5F39B0FF1DED}" type="sibTrans" cxnId="{8FB0EDEC-6D70-49EC-BC24-8A19ADB2BC47}">
      <dgm:prSet/>
      <dgm:spPr/>
      <dgm:t>
        <a:bodyPr/>
        <a:lstStyle/>
        <a:p>
          <a:endParaRPr lang="en-US"/>
        </a:p>
      </dgm:t>
    </dgm:pt>
    <dgm:pt modelId="{0C4137C8-16CA-41B7-8A5E-626437DE1F67}">
      <dgm:prSet/>
      <dgm:spPr/>
      <dgm:t>
        <a:bodyPr/>
        <a:lstStyle/>
        <a:p>
          <a:r>
            <a:rPr lang="en-US" dirty="0"/>
            <a:t>Golf Course Operations</a:t>
          </a:r>
        </a:p>
      </dgm:t>
    </dgm:pt>
    <dgm:pt modelId="{9AC8D574-5F43-4EE8-8FA2-1A358592F98C}" type="parTrans" cxnId="{680E1139-C4A8-4C46-832A-A82BED564C21}">
      <dgm:prSet/>
      <dgm:spPr/>
      <dgm:t>
        <a:bodyPr/>
        <a:lstStyle/>
        <a:p>
          <a:endParaRPr lang="en-US"/>
        </a:p>
      </dgm:t>
    </dgm:pt>
    <dgm:pt modelId="{3E769E33-F3C7-4738-8395-98197FA94A73}" type="sibTrans" cxnId="{680E1139-C4A8-4C46-832A-A82BED564C21}">
      <dgm:prSet/>
      <dgm:spPr/>
      <dgm:t>
        <a:bodyPr/>
        <a:lstStyle/>
        <a:p>
          <a:endParaRPr lang="en-US"/>
        </a:p>
      </dgm:t>
    </dgm:pt>
    <dgm:pt modelId="{9DA1C0FE-FF09-4361-8BA0-D78946E5D34E}">
      <dgm:prSet/>
      <dgm:spPr/>
      <dgm:t>
        <a:bodyPr/>
        <a:lstStyle/>
        <a:p>
          <a:r>
            <a:rPr lang="en-US" dirty="0"/>
            <a:t>Dues</a:t>
          </a:r>
        </a:p>
      </dgm:t>
    </dgm:pt>
    <dgm:pt modelId="{B1B4D820-5065-4401-B3AB-9A6933802F89}" type="parTrans" cxnId="{E4009D11-2A31-4D6D-A765-5E932639AE85}">
      <dgm:prSet/>
      <dgm:spPr/>
      <dgm:t>
        <a:bodyPr/>
        <a:lstStyle/>
        <a:p>
          <a:endParaRPr lang="en-US"/>
        </a:p>
      </dgm:t>
    </dgm:pt>
    <dgm:pt modelId="{3EB16608-DC93-44BE-B277-BE571962CCCF}" type="sibTrans" cxnId="{E4009D11-2A31-4D6D-A765-5E932639AE85}">
      <dgm:prSet/>
      <dgm:spPr/>
      <dgm:t>
        <a:bodyPr/>
        <a:lstStyle/>
        <a:p>
          <a:endParaRPr lang="en-US"/>
        </a:p>
      </dgm:t>
    </dgm:pt>
    <dgm:pt modelId="{FF87D256-72D2-4EC5-A6B3-5FA4CDDBFA6E}">
      <dgm:prSet/>
      <dgm:spPr/>
      <dgm:t>
        <a:bodyPr/>
        <a:lstStyle/>
        <a:p>
          <a:r>
            <a:rPr lang="en-US" dirty="0"/>
            <a:t>Initiation fees</a:t>
          </a:r>
        </a:p>
      </dgm:t>
    </dgm:pt>
    <dgm:pt modelId="{8F82DA8D-5C67-4B67-B7F2-CE65C76618A7}" type="parTrans" cxnId="{25D9CAE3-4608-420D-906D-B8FCD4069E9A}">
      <dgm:prSet/>
      <dgm:spPr/>
      <dgm:t>
        <a:bodyPr/>
        <a:lstStyle/>
        <a:p>
          <a:endParaRPr lang="en-US"/>
        </a:p>
      </dgm:t>
    </dgm:pt>
    <dgm:pt modelId="{88B863D5-E456-44AC-8B51-90583A2F05CC}" type="sibTrans" cxnId="{25D9CAE3-4608-420D-906D-B8FCD4069E9A}">
      <dgm:prSet/>
      <dgm:spPr/>
      <dgm:t>
        <a:bodyPr/>
        <a:lstStyle/>
        <a:p>
          <a:endParaRPr lang="en-US"/>
        </a:p>
      </dgm:t>
    </dgm:pt>
    <dgm:pt modelId="{AF761A92-AEE6-4675-8E17-77035070F621}">
      <dgm:prSet/>
      <dgm:spPr/>
      <dgm:t>
        <a:bodyPr/>
        <a:lstStyle/>
        <a:p>
          <a:r>
            <a:rPr lang="en-US" dirty="0"/>
            <a:t>Capital expenditures</a:t>
          </a:r>
        </a:p>
      </dgm:t>
    </dgm:pt>
    <dgm:pt modelId="{E57103CC-9CF6-42FA-9969-F13A003BCF39}" type="parTrans" cxnId="{CD9816C2-1229-4DC6-89E0-2EC084C68010}">
      <dgm:prSet/>
      <dgm:spPr/>
      <dgm:t>
        <a:bodyPr/>
        <a:lstStyle/>
        <a:p>
          <a:endParaRPr lang="en-US"/>
        </a:p>
      </dgm:t>
    </dgm:pt>
    <dgm:pt modelId="{C19521DF-0D95-4F3B-B3A2-6F317FD5F69E}" type="sibTrans" cxnId="{CD9816C2-1229-4DC6-89E0-2EC084C68010}">
      <dgm:prSet/>
      <dgm:spPr/>
      <dgm:t>
        <a:bodyPr/>
        <a:lstStyle/>
        <a:p>
          <a:endParaRPr lang="en-US"/>
        </a:p>
      </dgm:t>
    </dgm:pt>
    <dgm:pt modelId="{7DC51A2D-0569-478F-974D-FA58688DC98E}">
      <dgm:prSet/>
      <dgm:spPr/>
      <dgm:t>
        <a:bodyPr/>
        <a:lstStyle/>
        <a:p>
          <a:r>
            <a:rPr lang="en-US" dirty="0"/>
            <a:t>Long-term debt</a:t>
          </a:r>
        </a:p>
      </dgm:t>
    </dgm:pt>
    <dgm:pt modelId="{E2607E4D-3D8D-41BE-B156-D57D528812FB}" type="parTrans" cxnId="{992A1A04-2BCE-4EB3-9266-9B57EA3A2B36}">
      <dgm:prSet/>
      <dgm:spPr/>
      <dgm:t>
        <a:bodyPr/>
        <a:lstStyle/>
        <a:p>
          <a:endParaRPr lang="en-US"/>
        </a:p>
      </dgm:t>
    </dgm:pt>
    <dgm:pt modelId="{1F580877-0449-4512-87CD-5724D7FE6318}" type="sibTrans" cxnId="{992A1A04-2BCE-4EB3-9266-9B57EA3A2B36}">
      <dgm:prSet/>
      <dgm:spPr/>
      <dgm:t>
        <a:bodyPr/>
        <a:lstStyle/>
        <a:p>
          <a:endParaRPr lang="en-US"/>
        </a:p>
      </dgm:t>
    </dgm:pt>
    <dgm:pt modelId="{56A432AC-C0E7-4FA0-AC1F-CBAD8F4F85FF}">
      <dgm:prSet/>
      <dgm:spPr/>
      <dgm:t>
        <a:bodyPr/>
        <a:lstStyle/>
        <a:p>
          <a:r>
            <a:rPr lang="en-US" dirty="0"/>
            <a:t>The Club Income Dollar…And Where It Went</a:t>
          </a:r>
        </a:p>
      </dgm:t>
    </dgm:pt>
    <dgm:pt modelId="{9817BD22-8C23-497B-9E49-302B3F90F920}" type="parTrans" cxnId="{39E1254E-7F18-48BF-9B20-FD9B9A118141}">
      <dgm:prSet/>
      <dgm:spPr/>
      <dgm:t>
        <a:bodyPr/>
        <a:lstStyle/>
        <a:p>
          <a:endParaRPr lang="en-US"/>
        </a:p>
      </dgm:t>
    </dgm:pt>
    <dgm:pt modelId="{EFFD88F1-513F-414E-B4DC-F5FC7E5BE5E1}" type="sibTrans" cxnId="{39E1254E-7F18-48BF-9B20-FD9B9A118141}">
      <dgm:prSet/>
      <dgm:spPr/>
      <dgm:t>
        <a:bodyPr/>
        <a:lstStyle/>
        <a:p>
          <a:endParaRPr lang="en-US"/>
        </a:p>
      </dgm:t>
    </dgm:pt>
    <dgm:pt modelId="{DDE26170-D8AC-43BF-ADE9-7ACD8FCB31D2}" type="pres">
      <dgm:prSet presAssocID="{2FF8D42C-9A67-4075-A96E-136B08AF3B32}" presName="linear" presStyleCnt="0">
        <dgm:presLayoutVars>
          <dgm:animLvl val="lvl"/>
          <dgm:resizeHandles val="exact"/>
        </dgm:presLayoutVars>
      </dgm:prSet>
      <dgm:spPr/>
    </dgm:pt>
    <dgm:pt modelId="{D72AD32B-56B9-4063-95AD-A334F15A0A9B}" type="pres">
      <dgm:prSet presAssocID="{A246701C-5E73-4B31-B16C-38A0D9DDFFFB}" presName="parentText" presStyleLbl="node1" presStyleIdx="0" presStyleCnt="2">
        <dgm:presLayoutVars>
          <dgm:chMax val="0"/>
          <dgm:bulletEnabled val="1"/>
        </dgm:presLayoutVars>
      </dgm:prSet>
      <dgm:spPr/>
    </dgm:pt>
    <dgm:pt modelId="{AA4AD5F2-1CBD-4C21-B721-C405C9591608}" type="pres">
      <dgm:prSet presAssocID="{A246701C-5E73-4B31-B16C-38A0D9DDFFFB}" presName="childText" presStyleLbl="revTx" presStyleIdx="0" presStyleCnt="2">
        <dgm:presLayoutVars>
          <dgm:bulletEnabled val="1"/>
        </dgm:presLayoutVars>
      </dgm:prSet>
      <dgm:spPr/>
    </dgm:pt>
    <dgm:pt modelId="{5E9B7874-9472-46AF-9EA0-A10390439A1D}" type="pres">
      <dgm:prSet presAssocID="{A6D588E8-1CD2-4D3F-9945-59746985BD7D}" presName="parentText" presStyleLbl="node1" presStyleIdx="1" presStyleCnt="2">
        <dgm:presLayoutVars>
          <dgm:chMax val="0"/>
          <dgm:bulletEnabled val="1"/>
        </dgm:presLayoutVars>
      </dgm:prSet>
      <dgm:spPr/>
    </dgm:pt>
    <dgm:pt modelId="{CCA0FB96-C625-4D98-A9BC-C00DE358011E}" type="pres">
      <dgm:prSet presAssocID="{A6D588E8-1CD2-4D3F-9945-59746985BD7D}" presName="childText" presStyleLbl="revTx" presStyleIdx="1" presStyleCnt="2">
        <dgm:presLayoutVars>
          <dgm:bulletEnabled val="1"/>
        </dgm:presLayoutVars>
      </dgm:prSet>
      <dgm:spPr/>
    </dgm:pt>
  </dgm:ptLst>
  <dgm:cxnLst>
    <dgm:cxn modelId="{27E27600-05A7-4648-A82A-6E0D63D26194}" type="presOf" srcId="{9DA1C0FE-FF09-4361-8BA0-D78946E5D34E}" destId="{CCA0FB96-C625-4D98-A9BC-C00DE358011E}" srcOrd="0" destOrd="4" presId="urn:microsoft.com/office/officeart/2005/8/layout/vList2"/>
    <dgm:cxn modelId="{992A1A04-2BCE-4EB3-9266-9B57EA3A2B36}" srcId="{F63CC643-FE18-4A7B-B06B-9A128C89C601}" destId="{7DC51A2D-0569-478F-974D-FA58688DC98E}" srcOrd="6" destOrd="0" parTransId="{E2607E4D-3D8D-41BE-B156-D57D528812FB}" sibTransId="{1F580877-0449-4512-87CD-5724D7FE6318}"/>
    <dgm:cxn modelId="{33C3DE06-D9BC-4D4C-8297-577761577DDE}" srcId="{A246701C-5E73-4B31-B16C-38A0D9DDFFFB}" destId="{F996FBE2-91EC-4934-B8AF-7EF2D9B692D4}" srcOrd="0" destOrd="0" parTransId="{080D11FF-5F87-41F2-99CA-4BCEDAB79929}" sibTransId="{DE0D0087-C6E0-422C-B810-A1D583DA4A75}"/>
    <dgm:cxn modelId="{E4009D11-2A31-4D6D-A765-5E932639AE85}" srcId="{F63CC643-FE18-4A7B-B06B-9A128C89C601}" destId="{9DA1C0FE-FF09-4361-8BA0-D78946E5D34E}" srcOrd="3" destOrd="0" parTransId="{B1B4D820-5065-4401-B3AB-9A6933802F89}" sibTransId="{3EB16608-DC93-44BE-B277-BE571962CCCF}"/>
    <dgm:cxn modelId="{680E1139-C4A8-4C46-832A-A82BED564C21}" srcId="{F63CC643-FE18-4A7B-B06B-9A128C89C601}" destId="{0C4137C8-16CA-41B7-8A5E-626437DE1F67}" srcOrd="1" destOrd="0" parTransId="{9AC8D574-5F43-4EE8-8FA2-1A358592F98C}" sibTransId="{3E769E33-F3C7-4738-8395-98197FA94A73}"/>
    <dgm:cxn modelId="{17C2EA3C-041C-4C97-9BCD-F5E70CCCDB4C}" type="presOf" srcId="{F63CC643-FE18-4A7B-B06B-9A128C89C601}" destId="{CCA0FB96-C625-4D98-A9BC-C00DE358011E}" srcOrd="0" destOrd="0" presId="urn:microsoft.com/office/officeart/2005/8/layout/vList2"/>
    <dgm:cxn modelId="{4AEE0F3F-A96A-49E2-A0E9-70C2500FB781}" type="presOf" srcId="{23655BB1-86C2-4BD0-8704-8C7C8EE470E9}" destId="{CCA0FB96-C625-4D98-A9BC-C00DE358011E}" srcOrd="0" destOrd="1" presId="urn:microsoft.com/office/officeart/2005/8/layout/vList2"/>
    <dgm:cxn modelId="{5725F360-8020-48C3-A8AD-42A0F20F8D21}" srcId="{F63CC643-FE18-4A7B-B06B-9A128C89C601}" destId="{6E35A380-1A1B-4CFE-8215-52C26410FD6E}" srcOrd="2" destOrd="0" parTransId="{A7279B20-6209-49F8-9896-DF628FE94B63}" sibTransId="{FBF09739-CA3A-4204-B919-4AEE5E901041}"/>
    <dgm:cxn modelId="{432D8061-CAB4-4E77-B4CD-33D471AA81E0}" type="presOf" srcId="{7DC51A2D-0569-478F-974D-FA58688DC98E}" destId="{CCA0FB96-C625-4D98-A9BC-C00DE358011E}" srcOrd="0" destOrd="7" presId="urn:microsoft.com/office/officeart/2005/8/layout/vList2"/>
    <dgm:cxn modelId="{09DB2962-1AE7-4291-A477-694D9FBA9834}" type="presOf" srcId="{4EED3D3B-20F9-4F4E-A132-B71CA6C26B6C}" destId="{AA4AD5F2-1CBD-4C21-B721-C405C9591608}" srcOrd="0" destOrd="1" presId="urn:microsoft.com/office/officeart/2005/8/layout/vList2"/>
    <dgm:cxn modelId="{4DC0DB48-D85F-441C-AD22-53D7E2359DDF}" srcId="{2FF8D42C-9A67-4075-A96E-136B08AF3B32}" destId="{A246701C-5E73-4B31-B16C-38A0D9DDFFFB}" srcOrd="0" destOrd="0" parTransId="{2B5463C5-C3BB-4648-9AAC-12B9CF107AD5}" sibTransId="{C43A85C4-44FF-492D-974B-36008CD14901}"/>
    <dgm:cxn modelId="{4067E46C-BE0C-4C17-A502-727653776D68}" srcId="{A6D588E8-1CD2-4D3F-9945-59746985BD7D}" destId="{F70FA21E-4D47-40A3-9B7B-DF88839F36F4}" srcOrd="1" destOrd="0" parTransId="{019A7BA8-A7F7-4AEB-B482-5EAFE1E31A9A}" sibTransId="{98BC26D6-EA3C-4B37-9220-1A8A471760D9}"/>
    <dgm:cxn modelId="{39E1254E-7F18-48BF-9B20-FD9B9A118141}" srcId="{F63CC643-FE18-4A7B-B06B-9A128C89C601}" destId="{56A432AC-C0E7-4FA0-AC1F-CBAD8F4F85FF}" srcOrd="7" destOrd="0" parTransId="{9817BD22-8C23-497B-9E49-302B3F90F920}" sibTransId="{EFFD88F1-513F-414E-B4DC-F5FC7E5BE5E1}"/>
    <dgm:cxn modelId="{2322EE52-1D79-4EA9-BEEA-596006B60996}" type="presOf" srcId="{A6D588E8-1CD2-4D3F-9945-59746985BD7D}" destId="{5E9B7874-9472-46AF-9EA0-A10390439A1D}" srcOrd="0" destOrd="0" presId="urn:microsoft.com/office/officeart/2005/8/layout/vList2"/>
    <dgm:cxn modelId="{90717A55-0E30-4788-9A85-BAD2FD762553}" srcId="{2FF8D42C-9A67-4075-A96E-136B08AF3B32}" destId="{A6D588E8-1CD2-4D3F-9945-59746985BD7D}" srcOrd="1" destOrd="0" parTransId="{FC6E0908-CED8-4619-AAA4-7EF5A5E83977}" sibTransId="{0FA6A3DA-924D-4622-979F-274A1311445D}"/>
    <dgm:cxn modelId="{6D3798A2-6E95-46BA-97CA-2C37608CC4AA}" type="presOf" srcId="{AF761A92-AEE6-4675-8E17-77035070F621}" destId="{CCA0FB96-C625-4D98-A9BC-C00DE358011E}" srcOrd="0" destOrd="6" presId="urn:microsoft.com/office/officeart/2005/8/layout/vList2"/>
    <dgm:cxn modelId="{FB62B5B0-B6E1-40C3-B0C0-0CED8B75854A}" type="presOf" srcId="{56A432AC-C0E7-4FA0-AC1F-CBAD8F4F85FF}" destId="{CCA0FB96-C625-4D98-A9BC-C00DE358011E}" srcOrd="0" destOrd="8" presId="urn:microsoft.com/office/officeart/2005/8/layout/vList2"/>
    <dgm:cxn modelId="{809EFAC0-6781-48DC-B061-4C670A5C97AC}" srcId="{A246701C-5E73-4B31-B16C-38A0D9DDFFFB}" destId="{4EED3D3B-20F9-4F4E-A132-B71CA6C26B6C}" srcOrd="1" destOrd="0" parTransId="{3E55D277-7C62-40BB-8ECD-396A6AE01547}" sibTransId="{8AB4A521-9555-4468-B41A-E36141B87B80}"/>
    <dgm:cxn modelId="{CD9816C2-1229-4DC6-89E0-2EC084C68010}" srcId="{F63CC643-FE18-4A7B-B06B-9A128C89C601}" destId="{AF761A92-AEE6-4675-8E17-77035070F621}" srcOrd="5" destOrd="0" parTransId="{E57103CC-9CF6-42FA-9969-F13A003BCF39}" sibTransId="{C19521DF-0D95-4F3B-B3A2-6F317FD5F69E}"/>
    <dgm:cxn modelId="{E8C3ABC5-14FE-4FE2-8616-328BCAAFE58A}" srcId="{A6D588E8-1CD2-4D3F-9945-59746985BD7D}" destId="{F63CC643-FE18-4A7B-B06B-9A128C89C601}" srcOrd="0" destOrd="0" parTransId="{9812A8E2-4B76-4E60-8795-1C5FB8D6540D}" sibTransId="{5B416EBB-F2D7-4FA4-9B3B-1ADB096A52C9}"/>
    <dgm:cxn modelId="{DEA3A0CD-C3C4-4900-ACB0-8F28D9CC8C4C}" type="presOf" srcId="{2FF8D42C-9A67-4075-A96E-136B08AF3B32}" destId="{DDE26170-D8AC-43BF-ADE9-7ACD8FCB31D2}" srcOrd="0" destOrd="0" presId="urn:microsoft.com/office/officeart/2005/8/layout/vList2"/>
    <dgm:cxn modelId="{EC1F00D3-BADB-4A9D-A1BF-072C7C44B80A}" type="presOf" srcId="{0C4137C8-16CA-41B7-8A5E-626437DE1F67}" destId="{CCA0FB96-C625-4D98-A9BC-C00DE358011E}" srcOrd="0" destOrd="2" presId="urn:microsoft.com/office/officeart/2005/8/layout/vList2"/>
    <dgm:cxn modelId="{3D3DC0DC-0F38-4742-8496-D955414BE6AD}" type="presOf" srcId="{F70FA21E-4D47-40A3-9B7B-DF88839F36F4}" destId="{CCA0FB96-C625-4D98-A9BC-C00DE358011E}" srcOrd="0" destOrd="9" presId="urn:microsoft.com/office/officeart/2005/8/layout/vList2"/>
    <dgm:cxn modelId="{25D9CAE3-4608-420D-906D-B8FCD4069E9A}" srcId="{F63CC643-FE18-4A7B-B06B-9A128C89C601}" destId="{FF87D256-72D2-4EC5-A6B3-5FA4CDDBFA6E}" srcOrd="4" destOrd="0" parTransId="{8F82DA8D-5C67-4B67-B7F2-CE65C76618A7}" sibTransId="{88B863D5-E456-44AC-8B51-90583A2F05CC}"/>
    <dgm:cxn modelId="{52ABCCE3-6281-4745-B927-C361D2E83F80}" type="presOf" srcId="{6E35A380-1A1B-4CFE-8215-52C26410FD6E}" destId="{CCA0FB96-C625-4D98-A9BC-C00DE358011E}" srcOrd="0" destOrd="3" presId="urn:microsoft.com/office/officeart/2005/8/layout/vList2"/>
    <dgm:cxn modelId="{8FB0EDEC-6D70-49EC-BC24-8A19ADB2BC47}" srcId="{F63CC643-FE18-4A7B-B06B-9A128C89C601}" destId="{23655BB1-86C2-4BD0-8704-8C7C8EE470E9}" srcOrd="0" destOrd="0" parTransId="{C2CAD2FA-72E6-429C-890A-2B2665288510}" sibTransId="{47B3F7A7-687B-492D-8C36-5F39B0FF1DED}"/>
    <dgm:cxn modelId="{00EFF2EE-0E0A-4E85-8584-670060ADA758}" type="presOf" srcId="{FF87D256-72D2-4EC5-A6B3-5FA4CDDBFA6E}" destId="{CCA0FB96-C625-4D98-A9BC-C00DE358011E}" srcOrd="0" destOrd="5" presId="urn:microsoft.com/office/officeart/2005/8/layout/vList2"/>
    <dgm:cxn modelId="{C1F10CFD-A609-42C3-BFDB-A4752341C2A0}" type="presOf" srcId="{F996FBE2-91EC-4934-B8AF-7EF2D9B692D4}" destId="{AA4AD5F2-1CBD-4C21-B721-C405C9591608}" srcOrd="0" destOrd="0" presId="urn:microsoft.com/office/officeart/2005/8/layout/vList2"/>
    <dgm:cxn modelId="{123051FE-834D-491D-9E87-2E12C34A3A53}" type="presOf" srcId="{A246701C-5E73-4B31-B16C-38A0D9DDFFFB}" destId="{D72AD32B-56B9-4063-95AD-A334F15A0A9B}" srcOrd="0" destOrd="0" presId="urn:microsoft.com/office/officeart/2005/8/layout/vList2"/>
    <dgm:cxn modelId="{AE06530D-061E-4BE2-9A0C-EBA96734729D}" type="presParOf" srcId="{DDE26170-D8AC-43BF-ADE9-7ACD8FCB31D2}" destId="{D72AD32B-56B9-4063-95AD-A334F15A0A9B}" srcOrd="0" destOrd="0" presId="urn:microsoft.com/office/officeart/2005/8/layout/vList2"/>
    <dgm:cxn modelId="{ADAD07F8-18F0-458D-9C94-023A9DBD7B91}" type="presParOf" srcId="{DDE26170-D8AC-43BF-ADE9-7ACD8FCB31D2}" destId="{AA4AD5F2-1CBD-4C21-B721-C405C9591608}" srcOrd="1" destOrd="0" presId="urn:microsoft.com/office/officeart/2005/8/layout/vList2"/>
    <dgm:cxn modelId="{4EE34EA2-D47B-4CDE-8154-C960FE55A405}" type="presParOf" srcId="{DDE26170-D8AC-43BF-ADE9-7ACD8FCB31D2}" destId="{5E9B7874-9472-46AF-9EA0-A10390439A1D}" srcOrd="2" destOrd="0" presId="urn:microsoft.com/office/officeart/2005/8/layout/vList2"/>
    <dgm:cxn modelId="{5CF52FA7-A080-4B59-8243-55DFDFEF0651}" type="presParOf" srcId="{DDE26170-D8AC-43BF-ADE9-7ACD8FCB31D2}" destId="{CCA0FB96-C625-4D98-A9BC-C00DE358011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52F1F5-5407-43D3-B73D-5311E296C39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63673A4-8565-4C35-A0AC-E764ABB5D96E}">
      <dgm:prSet/>
      <dgm:spPr/>
      <dgm:t>
        <a:bodyPr/>
        <a:lstStyle/>
        <a:p>
          <a:r>
            <a:rPr lang="en-US"/>
            <a:t>Clubs Appetite for Borrowing Has Increased</a:t>
          </a:r>
        </a:p>
      </dgm:t>
    </dgm:pt>
    <dgm:pt modelId="{D609E241-A601-4C37-B586-4B70CD7DA907}" type="parTrans" cxnId="{2593AB8E-480F-4B1B-B6F3-4B015A011C8D}">
      <dgm:prSet/>
      <dgm:spPr/>
      <dgm:t>
        <a:bodyPr/>
        <a:lstStyle/>
        <a:p>
          <a:endParaRPr lang="en-US"/>
        </a:p>
      </dgm:t>
    </dgm:pt>
    <dgm:pt modelId="{9BCA840E-90D9-4B6D-9F67-3661FBD002F6}" type="sibTrans" cxnId="{2593AB8E-480F-4B1B-B6F3-4B015A011C8D}">
      <dgm:prSet/>
      <dgm:spPr/>
      <dgm:t>
        <a:bodyPr/>
        <a:lstStyle/>
        <a:p>
          <a:endParaRPr lang="en-US"/>
        </a:p>
      </dgm:t>
    </dgm:pt>
    <dgm:pt modelId="{B3D48F1B-737C-474A-B6EF-29C70C75355A}">
      <dgm:prSet/>
      <dgm:spPr/>
      <dgm:t>
        <a:bodyPr/>
        <a:lstStyle/>
        <a:p>
          <a:r>
            <a:rPr lang="en-US"/>
            <a:t>Higher Percentage of Clubs with Outstanding Debt</a:t>
          </a:r>
        </a:p>
      </dgm:t>
    </dgm:pt>
    <dgm:pt modelId="{9A2985C8-B194-449D-B8D3-22CA0F86DC81}" type="parTrans" cxnId="{ABFDE6D3-B795-45BB-B99B-B0291C704CD4}">
      <dgm:prSet/>
      <dgm:spPr/>
      <dgm:t>
        <a:bodyPr/>
        <a:lstStyle/>
        <a:p>
          <a:endParaRPr lang="en-US"/>
        </a:p>
      </dgm:t>
    </dgm:pt>
    <dgm:pt modelId="{E211CC87-BF9D-46F7-9B10-F3F789BF6A65}" type="sibTrans" cxnId="{ABFDE6D3-B795-45BB-B99B-B0291C704CD4}">
      <dgm:prSet/>
      <dgm:spPr/>
      <dgm:t>
        <a:bodyPr/>
        <a:lstStyle/>
        <a:p>
          <a:endParaRPr lang="en-US"/>
        </a:p>
      </dgm:t>
    </dgm:pt>
    <dgm:pt modelId="{CEEC06C0-A6B4-4585-9422-8CC91AB899E9}">
      <dgm:prSet/>
      <dgm:spPr/>
      <dgm:t>
        <a:bodyPr/>
        <a:lstStyle/>
        <a:p>
          <a:r>
            <a:rPr lang="en-US"/>
            <a:t>Higher Overall Average Outstanding Debt</a:t>
          </a:r>
        </a:p>
      </dgm:t>
    </dgm:pt>
    <dgm:pt modelId="{5CF18578-AFBB-44CB-AE7E-B4CEFD303BBF}" type="parTrans" cxnId="{D9C0A650-BB30-4A29-8CCA-ECDCC4C9D911}">
      <dgm:prSet/>
      <dgm:spPr/>
      <dgm:t>
        <a:bodyPr/>
        <a:lstStyle/>
        <a:p>
          <a:endParaRPr lang="en-US"/>
        </a:p>
      </dgm:t>
    </dgm:pt>
    <dgm:pt modelId="{6E910A27-384C-4BA4-A071-F18C5C1FCFA3}" type="sibTrans" cxnId="{D9C0A650-BB30-4A29-8CCA-ECDCC4C9D911}">
      <dgm:prSet/>
      <dgm:spPr/>
      <dgm:t>
        <a:bodyPr/>
        <a:lstStyle/>
        <a:p>
          <a:endParaRPr lang="en-US"/>
        </a:p>
      </dgm:t>
    </dgm:pt>
    <dgm:pt modelId="{D5EB9378-8D19-4787-A582-126CCFD4E5A0}">
      <dgm:prSet/>
      <dgm:spPr/>
      <dgm:t>
        <a:bodyPr/>
        <a:lstStyle/>
        <a:p>
          <a:r>
            <a:rPr lang="en-US"/>
            <a:t>Golf and Country Clubs</a:t>
          </a:r>
        </a:p>
      </dgm:t>
    </dgm:pt>
    <dgm:pt modelId="{6392C004-C63D-45A1-A749-06C6E6A95AF7}" type="parTrans" cxnId="{8D3CCB94-BF23-475E-B988-8EBC462C2B96}">
      <dgm:prSet/>
      <dgm:spPr/>
      <dgm:t>
        <a:bodyPr/>
        <a:lstStyle/>
        <a:p>
          <a:endParaRPr lang="en-US"/>
        </a:p>
      </dgm:t>
    </dgm:pt>
    <dgm:pt modelId="{BE7021B9-C95B-4BD4-890C-B8833B621D3F}" type="sibTrans" cxnId="{8D3CCB94-BF23-475E-B988-8EBC462C2B96}">
      <dgm:prSet/>
      <dgm:spPr/>
      <dgm:t>
        <a:bodyPr/>
        <a:lstStyle/>
        <a:p>
          <a:endParaRPr lang="en-US"/>
        </a:p>
      </dgm:t>
    </dgm:pt>
    <dgm:pt modelId="{E2CE0788-8EC7-4F51-8477-E56DE9D49AF7}">
      <dgm:prSet/>
      <dgm:spPr/>
      <dgm:t>
        <a:bodyPr/>
        <a:lstStyle/>
        <a:p>
          <a:r>
            <a:rPr lang="en-US"/>
            <a:t>Approximately 86% of Clubs Carrying Debt</a:t>
          </a:r>
        </a:p>
      </dgm:t>
    </dgm:pt>
    <dgm:pt modelId="{5EF81186-5AA3-4903-AFF7-0FE3BCCC2E30}" type="parTrans" cxnId="{EDF12324-04AD-4D94-B367-B33736A45ADB}">
      <dgm:prSet/>
      <dgm:spPr/>
      <dgm:t>
        <a:bodyPr/>
        <a:lstStyle/>
        <a:p>
          <a:endParaRPr lang="en-US"/>
        </a:p>
      </dgm:t>
    </dgm:pt>
    <dgm:pt modelId="{467B9F60-B8AD-4BDE-844A-CF312780FC16}" type="sibTrans" cxnId="{EDF12324-04AD-4D94-B367-B33736A45ADB}">
      <dgm:prSet/>
      <dgm:spPr/>
      <dgm:t>
        <a:bodyPr/>
        <a:lstStyle/>
        <a:p>
          <a:endParaRPr lang="en-US"/>
        </a:p>
      </dgm:t>
    </dgm:pt>
    <dgm:pt modelId="{76166D5F-BA32-4B18-8746-AB00FBB93A1E}">
      <dgm:prSet/>
      <dgm:spPr/>
      <dgm:t>
        <a:bodyPr/>
        <a:lstStyle/>
        <a:p>
          <a:r>
            <a:rPr lang="en-US"/>
            <a:t>Average Amount Outstanding Approximately $4.3 million</a:t>
          </a:r>
        </a:p>
      </dgm:t>
    </dgm:pt>
    <dgm:pt modelId="{30954CFA-8360-4709-BD1E-FF78C2E2BFC2}" type="parTrans" cxnId="{FEE76A1A-F62D-4339-AA34-74517CEBB1A7}">
      <dgm:prSet/>
      <dgm:spPr/>
      <dgm:t>
        <a:bodyPr/>
        <a:lstStyle/>
        <a:p>
          <a:endParaRPr lang="en-US"/>
        </a:p>
      </dgm:t>
    </dgm:pt>
    <dgm:pt modelId="{63C576CE-BB4F-411C-B781-CB5D6440BF47}" type="sibTrans" cxnId="{FEE76A1A-F62D-4339-AA34-74517CEBB1A7}">
      <dgm:prSet/>
      <dgm:spPr/>
      <dgm:t>
        <a:bodyPr/>
        <a:lstStyle/>
        <a:p>
          <a:endParaRPr lang="en-US"/>
        </a:p>
      </dgm:t>
    </dgm:pt>
    <dgm:pt modelId="{371373C1-6DD8-4A29-AAFC-1F76BD816510}">
      <dgm:prSet/>
      <dgm:spPr/>
      <dgm:t>
        <a:bodyPr/>
        <a:lstStyle/>
        <a:p>
          <a:r>
            <a:rPr lang="en-US"/>
            <a:t>City Clubs</a:t>
          </a:r>
        </a:p>
      </dgm:t>
    </dgm:pt>
    <dgm:pt modelId="{9E100E0A-1728-4247-BAD4-01640CD05254}" type="parTrans" cxnId="{18CACC17-C9DD-4D1E-A83A-D907C1920419}">
      <dgm:prSet/>
      <dgm:spPr/>
      <dgm:t>
        <a:bodyPr/>
        <a:lstStyle/>
        <a:p>
          <a:endParaRPr lang="en-US"/>
        </a:p>
      </dgm:t>
    </dgm:pt>
    <dgm:pt modelId="{6377EFCC-890F-43FC-95C4-B505A540506D}" type="sibTrans" cxnId="{18CACC17-C9DD-4D1E-A83A-D907C1920419}">
      <dgm:prSet/>
      <dgm:spPr/>
      <dgm:t>
        <a:bodyPr/>
        <a:lstStyle/>
        <a:p>
          <a:endParaRPr lang="en-US"/>
        </a:p>
      </dgm:t>
    </dgm:pt>
    <dgm:pt modelId="{E735CFA6-8E18-43D9-8098-F0C8C0F40667}">
      <dgm:prSet/>
      <dgm:spPr/>
      <dgm:t>
        <a:bodyPr/>
        <a:lstStyle/>
        <a:p>
          <a:r>
            <a:rPr lang="en-US"/>
            <a:t>Approximately 50% of Clubs Carrying Debt</a:t>
          </a:r>
        </a:p>
      </dgm:t>
    </dgm:pt>
    <dgm:pt modelId="{923821A3-EAC6-4EC7-AAF5-40E3DDB9356D}" type="parTrans" cxnId="{15C2D6B3-E3B4-40CF-9692-E2FC3573A383}">
      <dgm:prSet/>
      <dgm:spPr/>
      <dgm:t>
        <a:bodyPr/>
        <a:lstStyle/>
        <a:p>
          <a:endParaRPr lang="en-US"/>
        </a:p>
      </dgm:t>
    </dgm:pt>
    <dgm:pt modelId="{1F1910C3-770D-4976-98B7-F6E9346DA212}" type="sibTrans" cxnId="{15C2D6B3-E3B4-40CF-9692-E2FC3573A383}">
      <dgm:prSet/>
      <dgm:spPr/>
      <dgm:t>
        <a:bodyPr/>
        <a:lstStyle/>
        <a:p>
          <a:endParaRPr lang="en-US"/>
        </a:p>
      </dgm:t>
    </dgm:pt>
    <dgm:pt modelId="{AC244F9B-4B4A-47B2-ABB1-E27D3FAB9A34}">
      <dgm:prSet/>
      <dgm:spPr/>
      <dgm:t>
        <a:bodyPr/>
        <a:lstStyle/>
        <a:p>
          <a:r>
            <a:rPr lang="en-US"/>
            <a:t>Average Amount Outstanding Approximately $3.8 million</a:t>
          </a:r>
        </a:p>
      </dgm:t>
    </dgm:pt>
    <dgm:pt modelId="{B9AC6F5F-D8F0-46C9-BE10-40885A6E5A69}" type="parTrans" cxnId="{9D3EA0F7-2B5F-431C-84A9-7C4A751C980C}">
      <dgm:prSet/>
      <dgm:spPr/>
      <dgm:t>
        <a:bodyPr/>
        <a:lstStyle/>
        <a:p>
          <a:endParaRPr lang="en-US"/>
        </a:p>
      </dgm:t>
    </dgm:pt>
    <dgm:pt modelId="{AA177225-031A-40CA-A708-67AD5667A37C}" type="sibTrans" cxnId="{9D3EA0F7-2B5F-431C-84A9-7C4A751C980C}">
      <dgm:prSet/>
      <dgm:spPr/>
      <dgm:t>
        <a:bodyPr/>
        <a:lstStyle/>
        <a:p>
          <a:endParaRPr lang="en-US"/>
        </a:p>
      </dgm:t>
    </dgm:pt>
    <dgm:pt modelId="{790BF7E0-854C-45C6-81E4-0FC6903A3921}">
      <dgm:prSet/>
      <dgm:spPr/>
      <dgm:t>
        <a:bodyPr/>
        <a:lstStyle/>
        <a:p>
          <a:r>
            <a:rPr lang="en-US"/>
            <a:t>Tennis, Beach &amp; Yacht Clubs</a:t>
          </a:r>
        </a:p>
      </dgm:t>
    </dgm:pt>
    <dgm:pt modelId="{372BD804-F2C4-4624-8116-6692A81C60AF}" type="parTrans" cxnId="{CB70E07E-5CCA-463D-8451-63AC4D7637CA}">
      <dgm:prSet/>
      <dgm:spPr/>
      <dgm:t>
        <a:bodyPr/>
        <a:lstStyle/>
        <a:p>
          <a:endParaRPr lang="en-US"/>
        </a:p>
      </dgm:t>
    </dgm:pt>
    <dgm:pt modelId="{03AF1734-3AE8-4F1C-96F4-044B35A9782E}" type="sibTrans" cxnId="{CB70E07E-5CCA-463D-8451-63AC4D7637CA}">
      <dgm:prSet/>
      <dgm:spPr/>
      <dgm:t>
        <a:bodyPr/>
        <a:lstStyle/>
        <a:p>
          <a:endParaRPr lang="en-US"/>
        </a:p>
      </dgm:t>
    </dgm:pt>
    <dgm:pt modelId="{789D1DAF-FC0B-4278-AD7F-C9940E490523}">
      <dgm:prSet/>
      <dgm:spPr/>
      <dgm:t>
        <a:bodyPr/>
        <a:lstStyle/>
        <a:p>
          <a:r>
            <a:rPr lang="en-US"/>
            <a:t>Approximately 63% of Clubs Carrying Debt</a:t>
          </a:r>
        </a:p>
      </dgm:t>
    </dgm:pt>
    <dgm:pt modelId="{ED6FC7E8-A3E0-4C3A-A0E7-92125038990B}" type="parTrans" cxnId="{967DD8E5-0869-472F-9011-28A0F9F999DC}">
      <dgm:prSet/>
      <dgm:spPr/>
      <dgm:t>
        <a:bodyPr/>
        <a:lstStyle/>
        <a:p>
          <a:endParaRPr lang="en-US"/>
        </a:p>
      </dgm:t>
    </dgm:pt>
    <dgm:pt modelId="{0D56467F-D65E-4882-9027-3A1C4AB4ADA4}" type="sibTrans" cxnId="{967DD8E5-0869-472F-9011-28A0F9F999DC}">
      <dgm:prSet/>
      <dgm:spPr/>
      <dgm:t>
        <a:bodyPr/>
        <a:lstStyle/>
        <a:p>
          <a:endParaRPr lang="en-US"/>
        </a:p>
      </dgm:t>
    </dgm:pt>
    <dgm:pt modelId="{A93F85E1-29E1-4D67-8848-72D267AE24E4}">
      <dgm:prSet/>
      <dgm:spPr/>
      <dgm:t>
        <a:bodyPr/>
        <a:lstStyle/>
        <a:p>
          <a:r>
            <a:rPr lang="en-US"/>
            <a:t>Average Amount Outstanding Approximately $2.4 million</a:t>
          </a:r>
        </a:p>
      </dgm:t>
    </dgm:pt>
    <dgm:pt modelId="{951E9E06-7B7E-4594-A27C-3256FAC5ADC7}" type="parTrans" cxnId="{77B105A4-4E71-45F0-B9B4-D458E5E4FAF4}">
      <dgm:prSet/>
      <dgm:spPr/>
      <dgm:t>
        <a:bodyPr/>
        <a:lstStyle/>
        <a:p>
          <a:endParaRPr lang="en-US"/>
        </a:p>
      </dgm:t>
    </dgm:pt>
    <dgm:pt modelId="{B74C764D-A962-4FDC-BFAC-61E8283182A9}" type="sibTrans" cxnId="{77B105A4-4E71-45F0-B9B4-D458E5E4FAF4}">
      <dgm:prSet/>
      <dgm:spPr/>
      <dgm:t>
        <a:bodyPr/>
        <a:lstStyle/>
        <a:p>
          <a:endParaRPr lang="en-US"/>
        </a:p>
      </dgm:t>
    </dgm:pt>
    <dgm:pt modelId="{E056A7A4-7B8B-44B5-8328-6C609423D1AF}" type="pres">
      <dgm:prSet presAssocID="{9452F1F5-5407-43D3-B73D-5311E296C39C}" presName="linear" presStyleCnt="0">
        <dgm:presLayoutVars>
          <dgm:animLvl val="lvl"/>
          <dgm:resizeHandles val="exact"/>
        </dgm:presLayoutVars>
      </dgm:prSet>
      <dgm:spPr/>
    </dgm:pt>
    <dgm:pt modelId="{11EA512E-990E-457B-BFCF-42CF3B2F9ED8}" type="pres">
      <dgm:prSet presAssocID="{E63673A4-8565-4C35-A0AC-E764ABB5D96E}" presName="parentText" presStyleLbl="node1" presStyleIdx="0" presStyleCnt="4">
        <dgm:presLayoutVars>
          <dgm:chMax val="0"/>
          <dgm:bulletEnabled val="1"/>
        </dgm:presLayoutVars>
      </dgm:prSet>
      <dgm:spPr/>
    </dgm:pt>
    <dgm:pt modelId="{00D642AD-2951-4F8A-850A-8E2B7884D7D2}" type="pres">
      <dgm:prSet presAssocID="{E63673A4-8565-4C35-A0AC-E764ABB5D96E}" presName="childText" presStyleLbl="revTx" presStyleIdx="0" presStyleCnt="4">
        <dgm:presLayoutVars>
          <dgm:bulletEnabled val="1"/>
        </dgm:presLayoutVars>
      </dgm:prSet>
      <dgm:spPr/>
    </dgm:pt>
    <dgm:pt modelId="{2A9C1EFB-12AE-4630-9535-93D4C4B9E616}" type="pres">
      <dgm:prSet presAssocID="{D5EB9378-8D19-4787-A582-126CCFD4E5A0}" presName="parentText" presStyleLbl="node1" presStyleIdx="1" presStyleCnt="4">
        <dgm:presLayoutVars>
          <dgm:chMax val="0"/>
          <dgm:bulletEnabled val="1"/>
        </dgm:presLayoutVars>
      </dgm:prSet>
      <dgm:spPr/>
    </dgm:pt>
    <dgm:pt modelId="{EF4C1F71-6391-4AF9-96D1-AB721BA5DB59}" type="pres">
      <dgm:prSet presAssocID="{D5EB9378-8D19-4787-A582-126CCFD4E5A0}" presName="childText" presStyleLbl="revTx" presStyleIdx="1" presStyleCnt="4">
        <dgm:presLayoutVars>
          <dgm:bulletEnabled val="1"/>
        </dgm:presLayoutVars>
      </dgm:prSet>
      <dgm:spPr/>
    </dgm:pt>
    <dgm:pt modelId="{A0F1C402-A1E3-4D02-AC68-DD5E317BA8B5}" type="pres">
      <dgm:prSet presAssocID="{371373C1-6DD8-4A29-AAFC-1F76BD816510}" presName="parentText" presStyleLbl="node1" presStyleIdx="2" presStyleCnt="4">
        <dgm:presLayoutVars>
          <dgm:chMax val="0"/>
          <dgm:bulletEnabled val="1"/>
        </dgm:presLayoutVars>
      </dgm:prSet>
      <dgm:spPr/>
    </dgm:pt>
    <dgm:pt modelId="{77B35896-76A2-4EF6-9D3B-FFCD6E4E13F7}" type="pres">
      <dgm:prSet presAssocID="{371373C1-6DD8-4A29-AAFC-1F76BD816510}" presName="childText" presStyleLbl="revTx" presStyleIdx="2" presStyleCnt="4">
        <dgm:presLayoutVars>
          <dgm:bulletEnabled val="1"/>
        </dgm:presLayoutVars>
      </dgm:prSet>
      <dgm:spPr/>
    </dgm:pt>
    <dgm:pt modelId="{B29E94E7-80EB-40FC-8433-9A6FB92ABB98}" type="pres">
      <dgm:prSet presAssocID="{790BF7E0-854C-45C6-81E4-0FC6903A3921}" presName="parentText" presStyleLbl="node1" presStyleIdx="3" presStyleCnt="4">
        <dgm:presLayoutVars>
          <dgm:chMax val="0"/>
          <dgm:bulletEnabled val="1"/>
        </dgm:presLayoutVars>
      </dgm:prSet>
      <dgm:spPr/>
    </dgm:pt>
    <dgm:pt modelId="{83FA5CF5-8C0E-4316-835C-B1F9DEA569FE}" type="pres">
      <dgm:prSet presAssocID="{790BF7E0-854C-45C6-81E4-0FC6903A3921}" presName="childText" presStyleLbl="revTx" presStyleIdx="3" presStyleCnt="4">
        <dgm:presLayoutVars>
          <dgm:bulletEnabled val="1"/>
        </dgm:presLayoutVars>
      </dgm:prSet>
      <dgm:spPr/>
    </dgm:pt>
  </dgm:ptLst>
  <dgm:cxnLst>
    <dgm:cxn modelId="{5D942904-E2EC-44FE-99A5-AA2B6C94CA55}" type="presOf" srcId="{D5EB9378-8D19-4787-A582-126CCFD4E5A0}" destId="{2A9C1EFB-12AE-4630-9535-93D4C4B9E616}" srcOrd="0" destOrd="0" presId="urn:microsoft.com/office/officeart/2005/8/layout/vList2"/>
    <dgm:cxn modelId="{9FF6AF06-D945-4ED3-9BA2-6568D8C067A5}" type="presOf" srcId="{790BF7E0-854C-45C6-81E4-0FC6903A3921}" destId="{B29E94E7-80EB-40FC-8433-9A6FB92ABB98}" srcOrd="0" destOrd="0" presId="urn:microsoft.com/office/officeart/2005/8/layout/vList2"/>
    <dgm:cxn modelId="{18CACC17-C9DD-4D1E-A83A-D907C1920419}" srcId="{9452F1F5-5407-43D3-B73D-5311E296C39C}" destId="{371373C1-6DD8-4A29-AAFC-1F76BD816510}" srcOrd="2" destOrd="0" parTransId="{9E100E0A-1728-4247-BAD4-01640CD05254}" sibTransId="{6377EFCC-890F-43FC-95C4-B505A540506D}"/>
    <dgm:cxn modelId="{FEE76A1A-F62D-4339-AA34-74517CEBB1A7}" srcId="{D5EB9378-8D19-4787-A582-126CCFD4E5A0}" destId="{76166D5F-BA32-4B18-8746-AB00FBB93A1E}" srcOrd="1" destOrd="0" parTransId="{30954CFA-8360-4709-BD1E-FF78C2E2BFC2}" sibTransId="{63C576CE-BB4F-411C-B781-CB5D6440BF47}"/>
    <dgm:cxn modelId="{EDF12324-04AD-4D94-B367-B33736A45ADB}" srcId="{D5EB9378-8D19-4787-A582-126CCFD4E5A0}" destId="{E2CE0788-8EC7-4F51-8477-E56DE9D49AF7}" srcOrd="0" destOrd="0" parTransId="{5EF81186-5AA3-4903-AFF7-0FE3BCCC2E30}" sibTransId="{467B9F60-B8AD-4BDE-844A-CF312780FC16}"/>
    <dgm:cxn modelId="{2198CD32-7D05-465A-94ED-083DA9F74883}" type="presOf" srcId="{CEEC06C0-A6B4-4585-9422-8CC91AB899E9}" destId="{00D642AD-2951-4F8A-850A-8E2B7884D7D2}" srcOrd="0" destOrd="1" presId="urn:microsoft.com/office/officeart/2005/8/layout/vList2"/>
    <dgm:cxn modelId="{452F2867-28CF-41FC-912A-C7C743E2BA46}" type="presOf" srcId="{371373C1-6DD8-4A29-AAFC-1F76BD816510}" destId="{A0F1C402-A1E3-4D02-AC68-DD5E317BA8B5}" srcOrd="0" destOrd="0" presId="urn:microsoft.com/office/officeart/2005/8/layout/vList2"/>
    <dgm:cxn modelId="{D2606D4F-E9B3-432E-BEA7-D584BBD729D7}" type="presOf" srcId="{B3D48F1B-737C-474A-B6EF-29C70C75355A}" destId="{00D642AD-2951-4F8A-850A-8E2B7884D7D2}" srcOrd="0" destOrd="0" presId="urn:microsoft.com/office/officeart/2005/8/layout/vList2"/>
    <dgm:cxn modelId="{D9C0A650-BB30-4A29-8CCA-ECDCC4C9D911}" srcId="{E63673A4-8565-4C35-A0AC-E764ABB5D96E}" destId="{CEEC06C0-A6B4-4585-9422-8CC91AB899E9}" srcOrd="1" destOrd="0" parTransId="{5CF18578-AFBB-44CB-AE7E-B4CEFD303BBF}" sibTransId="{6E910A27-384C-4BA4-A071-F18C5C1FCFA3}"/>
    <dgm:cxn modelId="{667B4774-44B7-4B10-8E6E-9E7801A48A04}" type="presOf" srcId="{E2CE0788-8EC7-4F51-8477-E56DE9D49AF7}" destId="{EF4C1F71-6391-4AF9-96D1-AB721BA5DB59}" srcOrd="0" destOrd="0" presId="urn:microsoft.com/office/officeart/2005/8/layout/vList2"/>
    <dgm:cxn modelId="{EF41B576-D403-4BAA-9912-1216472EFD28}" type="presOf" srcId="{E63673A4-8565-4C35-A0AC-E764ABB5D96E}" destId="{11EA512E-990E-457B-BFCF-42CF3B2F9ED8}" srcOrd="0" destOrd="0" presId="urn:microsoft.com/office/officeart/2005/8/layout/vList2"/>
    <dgm:cxn modelId="{CB70E07E-5CCA-463D-8451-63AC4D7637CA}" srcId="{9452F1F5-5407-43D3-B73D-5311E296C39C}" destId="{790BF7E0-854C-45C6-81E4-0FC6903A3921}" srcOrd="3" destOrd="0" parTransId="{372BD804-F2C4-4624-8116-6692A81C60AF}" sibTransId="{03AF1734-3AE8-4F1C-96F4-044B35A9782E}"/>
    <dgm:cxn modelId="{2593AB8E-480F-4B1B-B6F3-4B015A011C8D}" srcId="{9452F1F5-5407-43D3-B73D-5311E296C39C}" destId="{E63673A4-8565-4C35-A0AC-E764ABB5D96E}" srcOrd="0" destOrd="0" parTransId="{D609E241-A601-4C37-B586-4B70CD7DA907}" sibTransId="{9BCA840E-90D9-4B6D-9F67-3661FBD002F6}"/>
    <dgm:cxn modelId="{1C6D6092-FBD2-4F63-BADD-9DAF530A4820}" type="presOf" srcId="{76166D5F-BA32-4B18-8746-AB00FBB93A1E}" destId="{EF4C1F71-6391-4AF9-96D1-AB721BA5DB59}" srcOrd="0" destOrd="1" presId="urn:microsoft.com/office/officeart/2005/8/layout/vList2"/>
    <dgm:cxn modelId="{8D3CCB94-BF23-475E-B988-8EBC462C2B96}" srcId="{9452F1F5-5407-43D3-B73D-5311E296C39C}" destId="{D5EB9378-8D19-4787-A582-126CCFD4E5A0}" srcOrd="1" destOrd="0" parTransId="{6392C004-C63D-45A1-A749-06C6E6A95AF7}" sibTransId="{BE7021B9-C95B-4BD4-890C-B8833B621D3F}"/>
    <dgm:cxn modelId="{6D64F496-F05F-44B2-AB35-307F1B22A3DD}" type="presOf" srcId="{9452F1F5-5407-43D3-B73D-5311E296C39C}" destId="{E056A7A4-7B8B-44B5-8328-6C609423D1AF}" srcOrd="0" destOrd="0" presId="urn:microsoft.com/office/officeart/2005/8/layout/vList2"/>
    <dgm:cxn modelId="{77B105A4-4E71-45F0-B9B4-D458E5E4FAF4}" srcId="{790BF7E0-854C-45C6-81E4-0FC6903A3921}" destId="{A93F85E1-29E1-4D67-8848-72D267AE24E4}" srcOrd="1" destOrd="0" parTransId="{951E9E06-7B7E-4594-A27C-3256FAC5ADC7}" sibTransId="{B74C764D-A962-4FDC-BFAC-61E8283182A9}"/>
    <dgm:cxn modelId="{15C2D6B3-E3B4-40CF-9692-E2FC3573A383}" srcId="{371373C1-6DD8-4A29-AAFC-1F76BD816510}" destId="{E735CFA6-8E18-43D9-8098-F0C8C0F40667}" srcOrd="0" destOrd="0" parTransId="{923821A3-EAC6-4EC7-AAF5-40E3DDB9356D}" sibTransId="{1F1910C3-770D-4976-98B7-F6E9346DA212}"/>
    <dgm:cxn modelId="{ABFDE6D3-B795-45BB-B99B-B0291C704CD4}" srcId="{E63673A4-8565-4C35-A0AC-E764ABB5D96E}" destId="{B3D48F1B-737C-474A-B6EF-29C70C75355A}" srcOrd="0" destOrd="0" parTransId="{9A2985C8-B194-449D-B8D3-22CA0F86DC81}" sibTransId="{E211CC87-BF9D-46F7-9B10-F3F789BF6A65}"/>
    <dgm:cxn modelId="{E9FFA6D6-64EB-4DD2-87C9-3AECFD518C26}" type="presOf" srcId="{A93F85E1-29E1-4D67-8848-72D267AE24E4}" destId="{83FA5CF5-8C0E-4316-835C-B1F9DEA569FE}" srcOrd="0" destOrd="1" presId="urn:microsoft.com/office/officeart/2005/8/layout/vList2"/>
    <dgm:cxn modelId="{380EC6DA-44B6-4221-A1C0-AE8A3AD51317}" type="presOf" srcId="{E735CFA6-8E18-43D9-8098-F0C8C0F40667}" destId="{77B35896-76A2-4EF6-9D3B-FFCD6E4E13F7}" srcOrd="0" destOrd="0" presId="urn:microsoft.com/office/officeart/2005/8/layout/vList2"/>
    <dgm:cxn modelId="{967DD8E5-0869-472F-9011-28A0F9F999DC}" srcId="{790BF7E0-854C-45C6-81E4-0FC6903A3921}" destId="{789D1DAF-FC0B-4278-AD7F-C9940E490523}" srcOrd="0" destOrd="0" parTransId="{ED6FC7E8-A3E0-4C3A-A0E7-92125038990B}" sibTransId="{0D56467F-D65E-4882-9027-3A1C4AB4ADA4}"/>
    <dgm:cxn modelId="{72E3B6F3-2AC3-4110-B327-7DF75899013B}" type="presOf" srcId="{789D1DAF-FC0B-4278-AD7F-C9940E490523}" destId="{83FA5CF5-8C0E-4316-835C-B1F9DEA569FE}" srcOrd="0" destOrd="0" presId="urn:microsoft.com/office/officeart/2005/8/layout/vList2"/>
    <dgm:cxn modelId="{9D3EA0F7-2B5F-431C-84A9-7C4A751C980C}" srcId="{371373C1-6DD8-4A29-AAFC-1F76BD816510}" destId="{AC244F9B-4B4A-47B2-ABB1-E27D3FAB9A34}" srcOrd="1" destOrd="0" parTransId="{B9AC6F5F-D8F0-46C9-BE10-40885A6E5A69}" sibTransId="{AA177225-031A-40CA-A708-67AD5667A37C}"/>
    <dgm:cxn modelId="{BCADC7F8-345F-4D6B-8361-7E45519AA6E1}" type="presOf" srcId="{AC244F9B-4B4A-47B2-ABB1-E27D3FAB9A34}" destId="{77B35896-76A2-4EF6-9D3B-FFCD6E4E13F7}" srcOrd="0" destOrd="1" presId="urn:microsoft.com/office/officeart/2005/8/layout/vList2"/>
    <dgm:cxn modelId="{18450EF2-7674-4060-9B92-F9CCEF2FCCF8}" type="presParOf" srcId="{E056A7A4-7B8B-44B5-8328-6C609423D1AF}" destId="{11EA512E-990E-457B-BFCF-42CF3B2F9ED8}" srcOrd="0" destOrd="0" presId="urn:microsoft.com/office/officeart/2005/8/layout/vList2"/>
    <dgm:cxn modelId="{AABB066A-EFC6-44B8-94CC-BD23D639FAC9}" type="presParOf" srcId="{E056A7A4-7B8B-44B5-8328-6C609423D1AF}" destId="{00D642AD-2951-4F8A-850A-8E2B7884D7D2}" srcOrd="1" destOrd="0" presId="urn:microsoft.com/office/officeart/2005/8/layout/vList2"/>
    <dgm:cxn modelId="{280BD210-FBCB-4887-9023-F06EE5E31B8F}" type="presParOf" srcId="{E056A7A4-7B8B-44B5-8328-6C609423D1AF}" destId="{2A9C1EFB-12AE-4630-9535-93D4C4B9E616}" srcOrd="2" destOrd="0" presId="urn:microsoft.com/office/officeart/2005/8/layout/vList2"/>
    <dgm:cxn modelId="{79CD8ACF-8B88-48EC-A84D-5BBACF49AC43}" type="presParOf" srcId="{E056A7A4-7B8B-44B5-8328-6C609423D1AF}" destId="{EF4C1F71-6391-4AF9-96D1-AB721BA5DB59}" srcOrd="3" destOrd="0" presId="urn:microsoft.com/office/officeart/2005/8/layout/vList2"/>
    <dgm:cxn modelId="{6CCC3D3A-7AAA-4E67-9D5A-B86AD0CDABE5}" type="presParOf" srcId="{E056A7A4-7B8B-44B5-8328-6C609423D1AF}" destId="{A0F1C402-A1E3-4D02-AC68-DD5E317BA8B5}" srcOrd="4" destOrd="0" presId="urn:microsoft.com/office/officeart/2005/8/layout/vList2"/>
    <dgm:cxn modelId="{CDD201D5-B89D-4EE4-89EA-14D608B90102}" type="presParOf" srcId="{E056A7A4-7B8B-44B5-8328-6C609423D1AF}" destId="{77B35896-76A2-4EF6-9D3B-FFCD6E4E13F7}" srcOrd="5" destOrd="0" presId="urn:microsoft.com/office/officeart/2005/8/layout/vList2"/>
    <dgm:cxn modelId="{38819E3B-E9B9-46A2-A9F9-E427CA1152EE}" type="presParOf" srcId="{E056A7A4-7B8B-44B5-8328-6C609423D1AF}" destId="{B29E94E7-80EB-40FC-8433-9A6FB92ABB98}" srcOrd="6" destOrd="0" presId="urn:microsoft.com/office/officeart/2005/8/layout/vList2"/>
    <dgm:cxn modelId="{4B8D4F4F-9B83-45DA-8549-56255235311D}" type="presParOf" srcId="{E056A7A4-7B8B-44B5-8328-6C609423D1AF}" destId="{83FA5CF5-8C0E-4316-835C-B1F9DEA569FE}"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6E7D41-CBD2-47D1-9358-B3EB78910EF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B769D7D-45D6-4EF1-A0B2-D4915D9672C2}">
      <dgm:prSet/>
      <dgm:spPr/>
      <dgm:t>
        <a:bodyPr/>
        <a:lstStyle/>
        <a:p>
          <a:pPr>
            <a:lnSpc>
              <a:spcPct val="100000"/>
            </a:lnSpc>
          </a:pPr>
          <a:r>
            <a:rPr lang="en-US" dirty="0"/>
            <a:t>Real Estate Taxes - A “growing” concern</a:t>
          </a:r>
        </a:p>
      </dgm:t>
    </dgm:pt>
    <dgm:pt modelId="{8570CA20-7F96-4196-BE84-612BEAA0D630}" type="parTrans" cxnId="{D883CAE7-D570-4E8F-888A-28B73E47AB37}">
      <dgm:prSet/>
      <dgm:spPr/>
      <dgm:t>
        <a:bodyPr/>
        <a:lstStyle/>
        <a:p>
          <a:endParaRPr lang="en-US"/>
        </a:p>
      </dgm:t>
    </dgm:pt>
    <dgm:pt modelId="{DCD7C3EE-3BEE-45F5-8440-33C42D646F3A}" type="sibTrans" cxnId="{D883CAE7-D570-4E8F-888A-28B73E47AB37}">
      <dgm:prSet/>
      <dgm:spPr/>
      <dgm:t>
        <a:bodyPr/>
        <a:lstStyle/>
        <a:p>
          <a:endParaRPr lang="en-US"/>
        </a:p>
      </dgm:t>
    </dgm:pt>
    <dgm:pt modelId="{12C50F6E-5A82-4ECE-A349-454666035A69}">
      <dgm:prSet/>
      <dgm:spPr/>
      <dgm:t>
        <a:bodyPr/>
        <a:lstStyle/>
        <a:p>
          <a:pPr>
            <a:lnSpc>
              <a:spcPct val="100000"/>
            </a:lnSpc>
          </a:pPr>
          <a:r>
            <a:rPr lang="en-US"/>
            <a:t>IRS Audits – Yes Please!</a:t>
          </a:r>
        </a:p>
      </dgm:t>
    </dgm:pt>
    <dgm:pt modelId="{B54272F5-ED51-495D-BBB5-6A1A386C5D8C}" type="parTrans" cxnId="{FD193593-1AB9-4D06-BF86-B110837F6C63}">
      <dgm:prSet/>
      <dgm:spPr/>
      <dgm:t>
        <a:bodyPr/>
        <a:lstStyle/>
        <a:p>
          <a:endParaRPr lang="en-US"/>
        </a:p>
      </dgm:t>
    </dgm:pt>
    <dgm:pt modelId="{719D68D5-8672-4A5F-A73B-CAF6E6AC8A2E}" type="sibTrans" cxnId="{FD193593-1AB9-4D06-BF86-B110837F6C63}">
      <dgm:prSet/>
      <dgm:spPr/>
      <dgm:t>
        <a:bodyPr/>
        <a:lstStyle/>
        <a:p>
          <a:endParaRPr lang="en-US"/>
        </a:p>
      </dgm:t>
    </dgm:pt>
    <dgm:pt modelId="{BBC66DF5-584A-4F07-87E3-BFDD54B2BFED}">
      <dgm:prSet/>
      <dgm:spPr/>
      <dgm:t>
        <a:bodyPr/>
        <a:lstStyle/>
        <a:p>
          <a:pPr>
            <a:lnSpc>
              <a:spcPct val="100000"/>
            </a:lnSpc>
          </a:pPr>
          <a:r>
            <a:rPr lang="en-US"/>
            <a:t>Sales Tax Audits – Oh no…</a:t>
          </a:r>
        </a:p>
      </dgm:t>
    </dgm:pt>
    <dgm:pt modelId="{A4A32129-F207-498B-9363-1B2AAC87C173}" type="parTrans" cxnId="{E7667841-546A-443E-9FE1-E6E04432229E}">
      <dgm:prSet/>
      <dgm:spPr/>
      <dgm:t>
        <a:bodyPr/>
        <a:lstStyle/>
        <a:p>
          <a:endParaRPr lang="en-US"/>
        </a:p>
      </dgm:t>
    </dgm:pt>
    <dgm:pt modelId="{300AF0A6-7D7A-4259-BF28-862CC0A55CE1}" type="sibTrans" cxnId="{E7667841-546A-443E-9FE1-E6E04432229E}">
      <dgm:prSet/>
      <dgm:spPr/>
      <dgm:t>
        <a:bodyPr/>
        <a:lstStyle/>
        <a:p>
          <a:endParaRPr lang="en-US"/>
        </a:p>
      </dgm:t>
    </dgm:pt>
    <dgm:pt modelId="{B7F5B8CD-5EAD-4CE0-9620-3846B32572B5}">
      <dgm:prSet/>
      <dgm:spPr/>
      <dgm:t>
        <a:bodyPr/>
        <a:lstStyle/>
        <a:p>
          <a:pPr>
            <a:lnSpc>
              <a:spcPct val="100000"/>
            </a:lnSpc>
          </a:pPr>
          <a:r>
            <a:rPr lang="en-US" dirty="0"/>
            <a:t>Service Charges – Are you at risk?</a:t>
          </a:r>
        </a:p>
      </dgm:t>
    </dgm:pt>
    <dgm:pt modelId="{BB0A4EB9-94C4-4B4C-A76A-0B8D2D749D64}" type="parTrans" cxnId="{A980CF60-9906-4636-B247-3B9D6C85F84B}">
      <dgm:prSet/>
      <dgm:spPr/>
      <dgm:t>
        <a:bodyPr/>
        <a:lstStyle/>
        <a:p>
          <a:endParaRPr lang="en-US"/>
        </a:p>
      </dgm:t>
    </dgm:pt>
    <dgm:pt modelId="{3A694425-4267-4DA6-AEC7-8A4C896F22A4}" type="sibTrans" cxnId="{A980CF60-9906-4636-B247-3B9D6C85F84B}">
      <dgm:prSet/>
      <dgm:spPr/>
      <dgm:t>
        <a:bodyPr/>
        <a:lstStyle/>
        <a:p>
          <a:endParaRPr lang="en-US"/>
        </a:p>
      </dgm:t>
    </dgm:pt>
    <dgm:pt modelId="{C704076A-0F7A-4FAE-B38A-0C58FC9543ED}">
      <dgm:prSet/>
      <dgm:spPr/>
      <dgm:t>
        <a:bodyPr/>
        <a:lstStyle/>
        <a:p>
          <a:pPr>
            <a:lnSpc>
              <a:spcPct val="100000"/>
            </a:lnSpc>
          </a:pPr>
          <a:r>
            <a:rPr lang="en-US" dirty="0"/>
            <a:t>Cyber Attack – Are You Vulnerable?</a:t>
          </a:r>
        </a:p>
      </dgm:t>
    </dgm:pt>
    <dgm:pt modelId="{CC4D82CF-A73D-4FE9-A8CF-92F6E9C5E6F1}" type="parTrans" cxnId="{146FE00A-A763-4AE3-8D18-7742F32FA620}">
      <dgm:prSet/>
      <dgm:spPr/>
      <dgm:t>
        <a:bodyPr/>
        <a:lstStyle/>
        <a:p>
          <a:endParaRPr lang="en-US"/>
        </a:p>
      </dgm:t>
    </dgm:pt>
    <dgm:pt modelId="{C47F2F5D-58E9-4DE0-AC41-73AE9E8D45E3}" type="sibTrans" cxnId="{146FE00A-A763-4AE3-8D18-7742F32FA620}">
      <dgm:prSet/>
      <dgm:spPr/>
      <dgm:t>
        <a:bodyPr/>
        <a:lstStyle/>
        <a:p>
          <a:endParaRPr lang="en-US"/>
        </a:p>
      </dgm:t>
    </dgm:pt>
    <dgm:pt modelId="{860201B7-18D7-499D-B507-101404796480}" type="pres">
      <dgm:prSet presAssocID="{446E7D41-CBD2-47D1-9358-B3EB78910EFE}" presName="root" presStyleCnt="0">
        <dgm:presLayoutVars>
          <dgm:dir/>
          <dgm:resizeHandles val="exact"/>
        </dgm:presLayoutVars>
      </dgm:prSet>
      <dgm:spPr/>
    </dgm:pt>
    <dgm:pt modelId="{897F6ACD-8AD7-4878-B8B4-4BABA7B01CB9}" type="pres">
      <dgm:prSet presAssocID="{4B769D7D-45D6-4EF1-A0B2-D4915D9672C2}" presName="compNode" presStyleCnt="0"/>
      <dgm:spPr/>
    </dgm:pt>
    <dgm:pt modelId="{DC038A1E-A07D-448E-8385-DB6FF9C36D39}" type="pres">
      <dgm:prSet presAssocID="{4B769D7D-45D6-4EF1-A0B2-D4915D9672C2}" presName="bgRect" presStyleLbl="bgShp" presStyleIdx="0" presStyleCnt="5"/>
      <dgm:spPr/>
    </dgm:pt>
    <dgm:pt modelId="{00E0AD24-8F11-40AD-9A0D-6FEE378D454F}" type="pres">
      <dgm:prSet presAssocID="{4B769D7D-45D6-4EF1-A0B2-D4915D9672C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alEstate"/>
        </a:ext>
      </dgm:extLst>
    </dgm:pt>
    <dgm:pt modelId="{E8C3DC30-873A-4E03-8EC4-8DF93FC9E3A3}" type="pres">
      <dgm:prSet presAssocID="{4B769D7D-45D6-4EF1-A0B2-D4915D9672C2}" presName="spaceRect" presStyleCnt="0"/>
      <dgm:spPr/>
    </dgm:pt>
    <dgm:pt modelId="{BC1CEB7A-6444-4139-972F-4AC212AE57F3}" type="pres">
      <dgm:prSet presAssocID="{4B769D7D-45D6-4EF1-A0B2-D4915D9672C2}" presName="parTx" presStyleLbl="revTx" presStyleIdx="0" presStyleCnt="5">
        <dgm:presLayoutVars>
          <dgm:chMax val="0"/>
          <dgm:chPref val="0"/>
        </dgm:presLayoutVars>
      </dgm:prSet>
      <dgm:spPr/>
    </dgm:pt>
    <dgm:pt modelId="{44DD9153-9E2D-4713-8F37-CDF50D3752EC}" type="pres">
      <dgm:prSet presAssocID="{DCD7C3EE-3BEE-45F5-8440-33C42D646F3A}" presName="sibTrans" presStyleCnt="0"/>
      <dgm:spPr/>
    </dgm:pt>
    <dgm:pt modelId="{D367C259-1F69-4480-9315-2FA489A73E56}" type="pres">
      <dgm:prSet presAssocID="{12C50F6E-5A82-4ECE-A349-454666035A69}" presName="compNode" presStyleCnt="0"/>
      <dgm:spPr/>
    </dgm:pt>
    <dgm:pt modelId="{21EDCDA3-9535-4D10-85E3-5FEF33004CDC}" type="pres">
      <dgm:prSet presAssocID="{12C50F6E-5A82-4ECE-A349-454666035A69}" presName="bgRect" presStyleLbl="bgShp" presStyleIdx="1" presStyleCnt="5"/>
      <dgm:spPr/>
    </dgm:pt>
    <dgm:pt modelId="{AD92465B-399C-44C3-8957-E2EF6BF21232}" type="pres">
      <dgm:prSet presAssocID="{12C50F6E-5A82-4ECE-A349-454666035A6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hishing"/>
        </a:ext>
      </dgm:extLst>
    </dgm:pt>
    <dgm:pt modelId="{1412F490-0E05-41CF-A375-A5B8A3B6D31B}" type="pres">
      <dgm:prSet presAssocID="{12C50F6E-5A82-4ECE-A349-454666035A69}" presName="spaceRect" presStyleCnt="0"/>
      <dgm:spPr/>
    </dgm:pt>
    <dgm:pt modelId="{CE48B855-2EFD-4C43-9F1C-CA43B9030E7E}" type="pres">
      <dgm:prSet presAssocID="{12C50F6E-5A82-4ECE-A349-454666035A69}" presName="parTx" presStyleLbl="revTx" presStyleIdx="1" presStyleCnt="5">
        <dgm:presLayoutVars>
          <dgm:chMax val="0"/>
          <dgm:chPref val="0"/>
        </dgm:presLayoutVars>
      </dgm:prSet>
      <dgm:spPr/>
    </dgm:pt>
    <dgm:pt modelId="{FB34E406-1B1F-4CE4-A55E-8C5D185CC085}" type="pres">
      <dgm:prSet presAssocID="{719D68D5-8672-4A5F-A73B-CAF6E6AC8A2E}" presName="sibTrans" presStyleCnt="0"/>
      <dgm:spPr/>
    </dgm:pt>
    <dgm:pt modelId="{53EBEB99-70A0-42BD-830B-B68626325F89}" type="pres">
      <dgm:prSet presAssocID="{BBC66DF5-584A-4F07-87E3-BFDD54B2BFED}" presName="compNode" presStyleCnt="0"/>
      <dgm:spPr/>
    </dgm:pt>
    <dgm:pt modelId="{4786E8DF-9501-4C97-8B26-89D1D3646BE0}" type="pres">
      <dgm:prSet presAssocID="{BBC66DF5-584A-4F07-87E3-BFDD54B2BFED}" presName="bgRect" presStyleLbl="bgShp" presStyleIdx="2" presStyleCnt="5"/>
      <dgm:spPr/>
    </dgm:pt>
    <dgm:pt modelId="{FC26F655-7DEC-43E3-BAB2-8A08AA533739}" type="pres">
      <dgm:prSet presAssocID="{BBC66DF5-584A-4F07-87E3-BFDD54B2BFE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ll"/>
        </a:ext>
      </dgm:extLst>
    </dgm:pt>
    <dgm:pt modelId="{BD12F08E-2407-4249-9DB4-343B5ECC195E}" type="pres">
      <dgm:prSet presAssocID="{BBC66DF5-584A-4F07-87E3-BFDD54B2BFED}" presName="spaceRect" presStyleCnt="0"/>
      <dgm:spPr/>
    </dgm:pt>
    <dgm:pt modelId="{3471AEA4-333D-4C0F-9019-8ECC5AD69BCA}" type="pres">
      <dgm:prSet presAssocID="{BBC66DF5-584A-4F07-87E3-BFDD54B2BFED}" presName="parTx" presStyleLbl="revTx" presStyleIdx="2" presStyleCnt="5">
        <dgm:presLayoutVars>
          <dgm:chMax val="0"/>
          <dgm:chPref val="0"/>
        </dgm:presLayoutVars>
      </dgm:prSet>
      <dgm:spPr/>
    </dgm:pt>
    <dgm:pt modelId="{A344679B-3725-44BA-A142-51017C11B455}" type="pres">
      <dgm:prSet presAssocID="{300AF0A6-7D7A-4259-BF28-862CC0A55CE1}" presName="sibTrans" presStyleCnt="0"/>
      <dgm:spPr/>
    </dgm:pt>
    <dgm:pt modelId="{DAD05013-71AB-4648-89CF-7533B3F2323F}" type="pres">
      <dgm:prSet presAssocID="{B7F5B8CD-5EAD-4CE0-9620-3846B32572B5}" presName="compNode" presStyleCnt="0"/>
      <dgm:spPr/>
    </dgm:pt>
    <dgm:pt modelId="{92233D58-834C-47E5-A5F6-C6F6ABA913E6}" type="pres">
      <dgm:prSet presAssocID="{B7F5B8CD-5EAD-4CE0-9620-3846B32572B5}" presName="bgRect" presStyleLbl="bgShp" presStyleIdx="3" presStyleCnt="5"/>
      <dgm:spPr/>
    </dgm:pt>
    <dgm:pt modelId="{E136DC10-A49D-4D1D-8141-FC1868C5A83B}" type="pres">
      <dgm:prSet presAssocID="{B7F5B8CD-5EAD-4CE0-9620-3846B32572B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List"/>
        </a:ext>
      </dgm:extLst>
    </dgm:pt>
    <dgm:pt modelId="{14B58902-EDAB-47C2-85AC-189351A438C2}" type="pres">
      <dgm:prSet presAssocID="{B7F5B8CD-5EAD-4CE0-9620-3846B32572B5}" presName="spaceRect" presStyleCnt="0"/>
      <dgm:spPr/>
    </dgm:pt>
    <dgm:pt modelId="{A956AC57-FD3A-4F51-B177-4EE681F228F1}" type="pres">
      <dgm:prSet presAssocID="{B7F5B8CD-5EAD-4CE0-9620-3846B32572B5}" presName="parTx" presStyleLbl="revTx" presStyleIdx="3" presStyleCnt="5">
        <dgm:presLayoutVars>
          <dgm:chMax val="0"/>
          <dgm:chPref val="0"/>
        </dgm:presLayoutVars>
      </dgm:prSet>
      <dgm:spPr/>
    </dgm:pt>
    <dgm:pt modelId="{A67D12A1-6BC0-459B-AA81-327B17A80506}" type="pres">
      <dgm:prSet presAssocID="{3A694425-4267-4DA6-AEC7-8A4C896F22A4}" presName="sibTrans" presStyleCnt="0"/>
      <dgm:spPr/>
    </dgm:pt>
    <dgm:pt modelId="{C12A591C-8CBB-40E4-B2D5-889B5DC39EFF}" type="pres">
      <dgm:prSet presAssocID="{C704076A-0F7A-4FAE-B38A-0C58FC9543ED}" presName="compNode" presStyleCnt="0"/>
      <dgm:spPr/>
    </dgm:pt>
    <dgm:pt modelId="{E53E1431-D4D2-4F43-9FB3-0C3B74C88BD7}" type="pres">
      <dgm:prSet presAssocID="{C704076A-0F7A-4FAE-B38A-0C58FC9543ED}" presName="bgRect" presStyleLbl="bgShp" presStyleIdx="4" presStyleCnt="5"/>
      <dgm:spPr/>
    </dgm:pt>
    <dgm:pt modelId="{702461EE-F69D-4FB8-B8E2-8EF508D06985}" type="pres">
      <dgm:prSet presAssocID="{C704076A-0F7A-4FAE-B38A-0C58FC9543E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Warning"/>
        </a:ext>
      </dgm:extLst>
    </dgm:pt>
    <dgm:pt modelId="{6FF9E894-60AD-4CE1-878F-D1375EE1E6CC}" type="pres">
      <dgm:prSet presAssocID="{C704076A-0F7A-4FAE-B38A-0C58FC9543ED}" presName="spaceRect" presStyleCnt="0"/>
      <dgm:spPr/>
    </dgm:pt>
    <dgm:pt modelId="{EB547E27-919D-4FDF-8673-B58DE75CC4E3}" type="pres">
      <dgm:prSet presAssocID="{C704076A-0F7A-4FAE-B38A-0C58FC9543ED}" presName="parTx" presStyleLbl="revTx" presStyleIdx="4" presStyleCnt="5">
        <dgm:presLayoutVars>
          <dgm:chMax val="0"/>
          <dgm:chPref val="0"/>
        </dgm:presLayoutVars>
      </dgm:prSet>
      <dgm:spPr/>
    </dgm:pt>
  </dgm:ptLst>
  <dgm:cxnLst>
    <dgm:cxn modelId="{D84ED508-2A8F-48BB-B480-C70B9A2BF526}" type="presOf" srcId="{12C50F6E-5A82-4ECE-A349-454666035A69}" destId="{CE48B855-2EFD-4C43-9F1C-CA43B9030E7E}" srcOrd="0" destOrd="0" presId="urn:microsoft.com/office/officeart/2018/2/layout/IconVerticalSolidList"/>
    <dgm:cxn modelId="{146FE00A-A763-4AE3-8D18-7742F32FA620}" srcId="{446E7D41-CBD2-47D1-9358-B3EB78910EFE}" destId="{C704076A-0F7A-4FAE-B38A-0C58FC9543ED}" srcOrd="4" destOrd="0" parTransId="{CC4D82CF-A73D-4FE9-A8CF-92F6E9C5E6F1}" sibTransId="{C47F2F5D-58E9-4DE0-AC41-73AE9E8D45E3}"/>
    <dgm:cxn modelId="{305C9E25-5AE0-4B6C-B5A5-61EE3BBBE116}" type="presOf" srcId="{446E7D41-CBD2-47D1-9358-B3EB78910EFE}" destId="{860201B7-18D7-499D-B507-101404796480}" srcOrd="0" destOrd="0" presId="urn:microsoft.com/office/officeart/2018/2/layout/IconVerticalSolidList"/>
    <dgm:cxn modelId="{A980CF60-9906-4636-B247-3B9D6C85F84B}" srcId="{446E7D41-CBD2-47D1-9358-B3EB78910EFE}" destId="{B7F5B8CD-5EAD-4CE0-9620-3846B32572B5}" srcOrd="3" destOrd="0" parTransId="{BB0A4EB9-94C4-4B4C-A76A-0B8D2D749D64}" sibTransId="{3A694425-4267-4DA6-AEC7-8A4C896F22A4}"/>
    <dgm:cxn modelId="{E7667841-546A-443E-9FE1-E6E04432229E}" srcId="{446E7D41-CBD2-47D1-9358-B3EB78910EFE}" destId="{BBC66DF5-584A-4F07-87E3-BFDD54B2BFED}" srcOrd="2" destOrd="0" parTransId="{A4A32129-F207-498B-9363-1B2AAC87C173}" sibTransId="{300AF0A6-7D7A-4259-BF28-862CC0A55CE1}"/>
    <dgm:cxn modelId="{D8F2A666-DD22-4121-A35E-5FDE0DA2A7FC}" type="presOf" srcId="{4B769D7D-45D6-4EF1-A0B2-D4915D9672C2}" destId="{BC1CEB7A-6444-4139-972F-4AC212AE57F3}" srcOrd="0" destOrd="0" presId="urn:microsoft.com/office/officeart/2018/2/layout/IconVerticalSolidList"/>
    <dgm:cxn modelId="{FF460856-59C6-46E1-B922-CF8D3B610141}" type="presOf" srcId="{B7F5B8CD-5EAD-4CE0-9620-3846B32572B5}" destId="{A956AC57-FD3A-4F51-B177-4EE681F228F1}" srcOrd="0" destOrd="0" presId="urn:microsoft.com/office/officeart/2018/2/layout/IconVerticalSolidList"/>
    <dgm:cxn modelId="{FD193593-1AB9-4D06-BF86-B110837F6C63}" srcId="{446E7D41-CBD2-47D1-9358-B3EB78910EFE}" destId="{12C50F6E-5A82-4ECE-A349-454666035A69}" srcOrd="1" destOrd="0" parTransId="{B54272F5-ED51-495D-BBB5-6A1A386C5D8C}" sibTransId="{719D68D5-8672-4A5F-A73B-CAF6E6AC8A2E}"/>
    <dgm:cxn modelId="{0CCEB39D-64EE-408A-9911-1EC19193FD1D}" type="presOf" srcId="{C704076A-0F7A-4FAE-B38A-0C58FC9543ED}" destId="{EB547E27-919D-4FDF-8673-B58DE75CC4E3}" srcOrd="0" destOrd="0" presId="urn:microsoft.com/office/officeart/2018/2/layout/IconVerticalSolidList"/>
    <dgm:cxn modelId="{1F80C2D3-59B2-4880-A7D9-F29B90BDAFFF}" type="presOf" srcId="{BBC66DF5-584A-4F07-87E3-BFDD54B2BFED}" destId="{3471AEA4-333D-4C0F-9019-8ECC5AD69BCA}" srcOrd="0" destOrd="0" presId="urn:microsoft.com/office/officeart/2018/2/layout/IconVerticalSolidList"/>
    <dgm:cxn modelId="{D883CAE7-D570-4E8F-888A-28B73E47AB37}" srcId="{446E7D41-CBD2-47D1-9358-B3EB78910EFE}" destId="{4B769D7D-45D6-4EF1-A0B2-D4915D9672C2}" srcOrd="0" destOrd="0" parTransId="{8570CA20-7F96-4196-BE84-612BEAA0D630}" sibTransId="{DCD7C3EE-3BEE-45F5-8440-33C42D646F3A}"/>
    <dgm:cxn modelId="{E75AA18B-944E-4048-B8DC-26DC682E1653}" type="presParOf" srcId="{860201B7-18D7-499D-B507-101404796480}" destId="{897F6ACD-8AD7-4878-B8B4-4BABA7B01CB9}" srcOrd="0" destOrd="0" presId="urn:microsoft.com/office/officeart/2018/2/layout/IconVerticalSolidList"/>
    <dgm:cxn modelId="{00984568-C40F-4B8E-BCA8-8EC278971A18}" type="presParOf" srcId="{897F6ACD-8AD7-4878-B8B4-4BABA7B01CB9}" destId="{DC038A1E-A07D-448E-8385-DB6FF9C36D39}" srcOrd="0" destOrd="0" presId="urn:microsoft.com/office/officeart/2018/2/layout/IconVerticalSolidList"/>
    <dgm:cxn modelId="{8AAFF8ED-69C9-4256-96E8-4E15A89D4148}" type="presParOf" srcId="{897F6ACD-8AD7-4878-B8B4-4BABA7B01CB9}" destId="{00E0AD24-8F11-40AD-9A0D-6FEE378D454F}" srcOrd="1" destOrd="0" presId="urn:microsoft.com/office/officeart/2018/2/layout/IconVerticalSolidList"/>
    <dgm:cxn modelId="{40177CCA-5010-4428-8E5D-1667E9EB0175}" type="presParOf" srcId="{897F6ACD-8AD7-4878-B8B4-4BABA7B01CB9}" destId="{E8C3DC30-873A-4E03-8EC4-8DF93FC9E3A3}" srcOrd="2" destOrd="0" presId="urn:microsoft.com/office/officeart/2018/2/layout/IconVerticalSolidList"/>
    <dgm:cxn modelId="{49E18624-91C7-4A2C-B3E6-82FBDFC52376}" type="presParOf" srcId="{897F6ACD-8AD7-4878-B8B4-4BABA7B01CB9}" destId="{BC1CEB7A-6444-4139-972F-4AC212AE57F3}" srcOrd="3" destOrd="0" presId="urn:microsoft.com/office/officeart/2018/2/layout/IconVerticalSolidList"/>
    <dgm:cxn modelId="{D1E7E099-5BB4-405B-AEE8-33917065C17B}" type="presParOf" srcId="{860201B7-18D7-499D-B507-101404796480}" destId="{44DD9153-9E2D-4713-8F37-CDF50D3752EC}" srcOrd="1" destOrd="0" presId="urn:microsoft.com/office/officeart/2018/2/layout/IconVerticalSolidList"/>
    <dgm:cxn modelId="{66862B66-9B8A-4C25-85BF-74CF5BF0B26E}" type="presParOf" srcId="{860201B7-18D7-499D-B507-101404796480}" destId="{D367C259-1F69-4480-9315-2FA489A73E56}" srcOrd="2" destOrd="0" presId="urn:microsoft.com/office/officeart/2018/2/layout/IconVerticalSolidList"/>
    <dgm:cxn modelId="{D641A263-F5B7-421C-BA65-90D0DA0B11BA}" type="presParOf" srcId="{D367C259-1F69-4480-9315-2FA489A73E56}" destId="{21EDCDA3-9535-4D10-85E3-5FEF33004CDC}" srcOrd="0" destOrd="0" presId="urn:microsoft.com/office/officeart/2018/2/layout/IconVerticalSolidList"/>
    <dgm:cxn modelId="{4CE6E0A8-78A8-496C-A124-A717E34DA68A}" type="presParOf" srcId="{D367C259-1F69-4480-9315-2FA489A73E56}" destId="{AD92465B-399C-44C3-8957-E2EF6BF21232}" srcOrd="1" destOrd="0" presId="urn:microsoft.com/office/officeart/2018/2/layout/IconVerticalSolidList"/>
    <dgm:cxn modelId="{5D58BC98-4C63-407F-B447-8820A599B117}" type="presParOf" srcId="{D367C259-1F69-4480-9315-2FA489A73E56}" destId="{1412F490-0E05-41CF-A375-A5B8A3B6D31B}" srcOrd="2" destOrd="0" presId="urn:microsoft.com/office/officeart/2018/2/layout/IconVerticalSolidList"/>
    <dgm:cxn modelId="{E2B819B4-2861-4F04-A52B-1D09B6629BE7}" type="presParOf" srcId="{D367C259-1F69-4480-9315-2FA489A73E56}" destId="{CE48B855-2EFD-4C43-9F1C-CA43B9030E7E}" srcOrd="3" destOrd="0" presId="urn:microsoft.com/office/officeart/2018/2/layout/IconVerticalSolidList"/>
    <dgm:cxn modelId="{FE37988C-0F76-45C3-BBA2-AF6B510112A3}" type="presParOf" srcId="{860201B7-18D7-499D-B507-101404796480}" destId="{FB34E406-1B1F-4CE4-A55E-8C5D185CC085}" srcOrd="3" destOrd="0" presId="urn:microsoft.com/office/officeart/2018/2/layout/IconVerticalSolidList"/>
    <dgm:cxn modelId="{2A032CB6-DDDD-40BA-B088-BDB59E7511B4}" type="presParOf" srcId="{860201B7-18D7-499D-B507-101404796480}" destId="{53EBEB99-70A0-42BD-830B-B68626325F89}" srcOrd="4" destOrd="0" presId="urn:microsoft.com/office/officeart/2018/2/layout/IconVerticalSolidList"/>
    <dgm:cxn modelId="{74D7C57C-3B6E-4D99-874F-12FD8DF189A2}" type="presParOf" srcId="{53EBEB99-70A0-42BD-830B-B68626325F89}" destId="{4786E8DF-9501-4C97-8B26-89D1D3646BE0}" srcOrd="0" destOrd="0" presId="urn:microsoft.com/office/officeart/2018/2/layout/IconVerticalSolidList"/>
    <dgm:cxn modelId="{16EBAA1B-B806-4EF5-A0E0-60AC001C2114}" type="presParOf" srcId="{53EBEB99-70A0-42BD-830B-B68626325F89}" destId="{FC26F655-7DEC-43E3-BAB2-8A08AA533739}" srcOrd="1" destOrd="0" presId="urn:microsoft.com/office/officeart/2018/2/layout/IconVerticalSolidList"/>
    <dgm:cxn modelId="{876EEA41-8EF0-4CCE-BDD8-DA5C9C8E5F69}" type="presParOf" srcId="{53EBEB99-70A0-42BD-830B-B68626325F89}" destId="{BD12F08E-2407-4249-9DB4-343B5ECC195E}" srcOrd="2" destOrd="0" presId="urn:microsoft.com/office/officeart/2018/2/layout/IconVerticalSolidList"/>
    <dgm:cxn modelId="{26A931BC-6067-49E7-9F2A-1897CF77964F}" type="presParOf" srcId="{53EBEB99-70A0-42BD-830B-B68626325F89}" destId="{3471AEA4-333D-4C0F-9019-8ECC5AD69BCA}" srcOrd="3" destOrd="0" presId="urn:microsoft.com/office/officeart/2018/2/layout/IconVerticalSolidList"/>
    <dgm:cxn modelId="{6C784BE2-4D90-44A4-9337-A10FCD601E6D}" type="presParOf" srcId="{860201B7-18D7-499D-B507-101404796480}" destId="{A344679B-3725-44BA-A142-51017C11B455}" srcOrd="5" destOrd="0" presId="urn:microsoft.com/office/officeart/2018/2/layout/IconVerticalSolidList"/>
    <dgm:cxn modelId="{0F0B3AD5-EFCC-4D4B-8F81-61898592787D}" type="presParOf" srcId="{860201B7-18D7-499D-B507-101404796480}" destId="{DAD05013-71AB-4648-89CF-7533B3F2323F}" srcOrd="6" destOrd="0" presId="urn:microsoft.com/office/officeart/2018/2/layout/IconVerticalSolidList"/>
    <dgm:cxn modelId="{5CC1CDE3-AF13-49EE-8669-1ED238043481}" type="presParOf" srcId="{DAD05013-71AB-4648-89CF-7533B3F2323F}" destId="{92233D58-834C-47E5-A5F6-C6F6ABA913E6}" srcOrd="0" destOrd="0" presId="urn:microsoft.com/office/officeart/2018/2/layout/IconVerticalSolidList"/>
    <dgm:cxn modelId="{9D73E941-9E9F-4F15-B4F5-50E60C734195}" type="presParOf" srcId="{DAD05013-71AB-4648-89CF-7533B3F2323F}" destId="{E136DC10-A49D-4D1D-8141-FC1868C5A83B}" srcOrd="1" destOrd="0" presId="urn:microsoft.com/office/officeart/2018/2/layout/IconVerticalSolidList"/>
    <dgm:cxn modelId="{FE4EF005-6A2E-45D1-9F3C-5465C2E09B2D}" type="presParOf" srcId="{DAD05013-71AB-4648-89CF-7533B3F2323F}" destId="{14B58902-EDAB-47C2-85AC-189351A438C2}" srcOrd="2" destOrd="0" presId="urn:microsoft.com/office/officeart/2018/2/layout/IconVerticalSolidList"/>
    <dgm:cxn modelId="{DEDEE763-7775-49A9-A71A-63298310B74D}" type="presParOf" srcId="{DAD05013-71AB-4648-89CF-7533B3F2323F}" destId="{A956AC57-FD3A-4F51-B177-4EE681F228F1}" srcOrd="3" destOrd="0" presId="urn:microsoft.com/office/officeart/2018/2/layout/IconVerticalSolidList"/>
    <dgm:cxn modelId="{3798F3DA-8105-4AD0-BF06-1A4F15A4FCF7}" type="presParOf" srcId="{860201B7-18D7-499D-B507-101404796480}" destId="{A67D12A1-6BC0-459B-AA81-327B17A80506}" srcOrd="7" destOrd="0" presId="urn:microsoft.com/office/officeart/2018/2/layout/IconVerticalSolidList"/>
    <dgm:cxn modelId="{18E1EDB3-A094-4597-878E-5A5F9BD4D0B9}" type="presParOf" srcId="{860201B7-18D7-499D-B507-101404796480}" destId="{C12A591C-8CBB-40E4-B2D5-889B5DC39EFF}" srcOrd="8" destOrd="0" presId="urn:microsoft.com/office/officeart/2018/2/layout/IconVerticalSolidList"/>
    <dgm:cxn modelId="{77D18420-9DB0-4B0B-ADE3-BF459DC85085}" type="presParOf" srcId="{C12A591C-8CBB-40E4-B2D5-889B5DC39EFF}" destId="{E53E1431-D4D2-4F43-9FB3-0C3B74C88BD7}" srcOrd="0" destOrd="0" presId="urn:microsoft.com/office/officeart/2018/2/layout/IconVerticalSolidList"/>
    <dgm:cxn modelId="{6210A4CB-2A8F-4B1E-BD77-00978F73CF99}" type="presParOf" srcId="{C12A591C-8CBB-40E4-B2D5-889B5DC39EFF}" destId="{702461EE-F69D-4FB8-B8E2-8EF508D06985}" srcOrd="1" destOrd="0" presId="urn:microsoft.com/office/officeart/2018/2/layout/IconVerticalSolidList"/>
    <dgm:cxn modelId="{770C2733-FD21-4023-B4DB-2C7C6D02C346}" type="presParOf" srcId="{C12A591C-8CBB-40E4-B2D5-889B5DC39EFF}" destId="{6FF9E894-60AD-4CE1-878F-D1375EE1E6CC}" srcOrd="2" destOrd="0" presId="urn:microsoft.com/office/officeart/2018/2/layout/IconVerticalSolidList"/>
    <dgm:cxn modelId="{EF8DA7E5-F9CE-40F1-A4F2-91B9FA89B996}" type="presParOf" srcId="{C12A591C-8CBB-40E4-B2D5-889B5DC39EFF}" destId="{EB547E27-919D-4FDF-8673-B58DE75CC4E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13E169-88D3-479E-965B-9D7842FFE37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5430FCAE-7932-44E2-9D55-FF9DDC07581D}">
      <dgm:prSet/>
      <dgm:spPr/>
      <dgm:t>
        <a:bodyPr/>
        <a:lstStyle/>
        <a:p>
          <a:r>
            <a:rPr lang="en-US" dirty="0"/>
            <a:t>Not typically a profit center</a:t>
          </a:r>
        </a:p>
      </dgm:t>
    </dgm:pt>
    <dgm:pt modelId="{40A66D28-1146-41F9-9C6E-5EF8888B3A0D}" type="parTrans" cxnId="{15F70DFC-A180-4112-B3D9-891E410FBE4B}">
      <dgm:prSet/>
      <dgm:spPr/>
      <dgm:t>
        <a:bodyPr/>
        <a:lstStyle/>
        <a:p>
          <a:endParaRPr lang="en-US"/>
        </a:p>
      </dgm:t>
    </dgm:pt>
    <dgm:pt modelId="{785C9C9B-34C9-47BD-AA97-E2A2E9A8156B}" type="sibTrans" cxnId="{15F70DFC-A180-4112-B3D9-891E410FBE4B}">
      <dgm:prSet/>
      <dgm:spPr/>
      <dgm:t>
        <a:bodyPr/>
        <a:lstStyle/>
        <a:p>
          <a:endParaRPr lang="en-US"/>
        </a:p>
      </dgm:t>
    </dgm:pt>
    <dgm:pt modelId="{0AFB8877-AB7D-46E2-A122-E650C4A32952}">
      <dgm:prSet/>
      <dgm:spPr/>
      <dgm:t>
        <a:bodyPr/>
        <a:lstStyle/>
        <a:p>
          <a:r>
            <a:rPr lang="en-US" dirty="0"/>
            <a:t>Amenity for the members</a:t>
          </a:r>
        </a:p>
      </dgm:t>
    </dgm:pt>
    <dgm:pt modelId="{723E73FA-E413-4BEB-8676-DB86370703D5}" type="parTrans" cxnId="{6ED086DE-0D88-41B8-8811-B2413D3918E3}">
      <dgm:prSet/>
      <dgm:spPr/>
      <dgm:t>
        <a:bodyPr/>
        <a:lstStyle/>
        <a:p>
          <a:endParaRPr lang="en-US"/>
        </a:p>
      </dgm:t>
    </dgm:pt>
    <dgm:pt modelId="{34CFE5E2-00A2-4D29-AAD8-A4CFFE2452A3}" type="sibTrans" cxnId="{6ED086DE-0D88-41B8-8811-B2413D3918E3}">
      <dgm:prSet/>
      <dgm:spPr/>
      <dgm:t>
        <a:bodyPr/>
        <a:lstStyle/>
        <a:p>
          <a:endParaRPr lang="en-US"/>
        </a:p>
      </dgm:t>
    </dgm:pt>
    <dgm:pt modelId="{EF6A609B-F369-443D-9578-065FC081EA79}">
      <dgm:prSet/>
      <dgm:spPr/>
      <dgm:t>
        <a:bodyPr/>
        <a:lstStyle/>
        <a:p>
          <a:r>
            <a:rPr lang="en-US" dirty="0"/>
            <a:t>Focus is on member experience</a:t>
          </a:r>
        </a:p>
      </dgm:t>
    </dgm:pt>
    <dgm:pt modelId="{D7E2764C-828D-4650-B1DB-24DB64D23160}" type="parTrans" cxnId="{E558CC41-0086-42CC-B442-AF716DA663A2}">
      <dgm:prSet/>
      <dgm:spPr/>
      <dgm:t>
        <a:bodyPr/>
        <a:lstStyle/>
        <a:p>
          <a:endParaRPr lang="en-US"/>
        </a:p>
      </dgm:t>
    </dgm:pt>
    <dgm:pt modelId="{CA8B7622-5521-4715-A16A-69632FFA2E07}" type="sibTrans" cxnId="{E558CC41-0086-42CC-B442-AF716DA663A2}">
      <dgm:prSet/>
      <dgm:spPr/>
      <dgm:t>
        <a:bodyPr/>
        <a:lstStyle/>
        <a:p>
          <a:endParaRPr lang="en-US"/>
        </a:p>
      </dgm:t>
    </dgm:pt>
    <dgm:pt modelId="{FAA85C82-8C41-403A-8D82-771AC0E766E2}">
      <dgm:prSet/>
      <dgm:spPr/>
      <dgm:t>
        <a:bodyPr/>
        <a:lstStyle/>
        <a:p>
          <a:r>
            <a:rPr lang="en-US"/>
            <a:t>Key Performance Indicators</a:t>
          </a:r>
        </a:p>
      </dgm:t>
    </dgm:pt>
    <dgm:pt modelId="{F8DB8EF6-5233-4A71-8E7C-EEDF9F310DC6}" type="parTrans" cxnId="{7D6906A5-DA1F-432B-9B5C-A80B331EC700}">
      <dgm:prSet/>
      <dgm:spPr/>
      <dgm:t>
        <a:bodyPr/>
        <a:lstStyle/>
        <a:p>
          <a:endParaRPr lang="en-US"/>
        </a:p>
      </dgm:t>
    </dgm:pt>
    <dgm:pt modelId="{A1F1901F-BAE8-46E2-83F0-E9221512390F}" type="sibTrans" cxnId="{7D6906A5-DA1F-432B-9B5C-A80B331EC700}">
      <dgm:prSet/>
      <dgm:spPr/>
      <dgm:t>
        <a:bodyPr/>
        <a:lstStyle/>
        <a:p>
          <a:endParaRPr lang="en-US"/>
        </a:p>
      </dgm:t>
    </dgm:pt>
    <dgm:pt modelId="{9FF5AF50-04B8-44E9-9178-B0A53BF189C7}">
      <dgm:prSet/>
      <dgm:spPr/>
      <dgm:t>
        <a:bodyPr/>
        <a:lstStyle/>
        <a:p>
          <a:r>
            <a:rPr lang="en-US"/>
            <a:t>Management</a:t>
          </a:r>
        </a:p>
      </dgm:t>
    </dgm:pt>
    <dgm:pt modelId="{A376A03C-838F-4735-8D02-76D2F3DE9E73}" type="parTrans" cxnId="{32D05AE4-DF70-4312-8533-F9517E60F516}">
      <dgm:prSet/>
      <dgm:spPr/>
      <dgm:t>
        <a:bodyPr/>
        <a:lstStyle/>
        <a:p>
          <a:endParaRPr lang="en-US"/>
        </a:p>
      </dgm:t>
    </dgm:pt>
    <dgm:pt modelId="{ED200BDE-BE4B-4E88-9CB2-0E99FC31F1F8}" type="sibTrans" cxnId="{32D05AE4-DF70-4312-8533-F9517E60F516}">
      <dgm:prSet/>
      <dgm:spPr/>
      <dgm:t>
        <a:bodyPr/>
        <a:lstStyle/>
        <a:p>
          <a:endParaRPr lang="en-US"/>
        </a:p>
      </dgm:t>
    </dgm:pt>
    <dgm:pt modelId="{D9F07B3D-D7EB-4BA2-AAFD-517335D9FD9E}">
      <dgm:prSet/>
      <dgm:spPr/>
      <dgm:t>
        <a:bodyPr/>
        <a:lstStyle/>
        <a:p>
          <a:r>
            <a:rPr lang="en-US" dirty="0"/>
            <a:t>Auditors/Consultants</a:t>
          </a:r>
        </a:p>
      </dgm:t>
    </dgm:pt>
    <dgm:pt modelId="{8338D382-818C-4348-831B-6C2F5511CAD5}" type="parTrans" cxnId="{31FC6424-C8D3-40FE-896D-199375CE3E14}">
      <dgm:prSet/>
      <dgm:spPr/>
      <dgm:t>
        <a:bodyPr/>
        <a:lstStyle/>
        <a:p>
          <a:endParaRPr lang="en-US"/>
        </a:p>
      </dgm:t>
    </dgm:pt>
    <dgm:pt modelId="{153877B3-D7F3-4E76-A111-2E46C57B88A5}" type="sibTrans" cxnId="{31FC6424-C8D3-40FE-896D-199375CE3E14}">
      <dgm:prSet/>
      <dgm:spPr/>
      <dgm:t>
        <a:bodyPr/>
        <a:lstStyle/>
        <a:p>
          <a:endParaRPr lang="en-US"/>
        </a:p>
      </dgm:t>
    </dgm:pt>
    <dgm:pt modelId="{D7CF754A-A8D5-4DA4-82BE-A9F66ECE3AC2}">
      <dgm:prSet/>
      <dgm:spPr/>
      <dgm:t>
        <a:bodyPr/>
        <a:lstStyle/>
        <a:p>
          <a:r>
            <a:rPr lang="en-US" dirty="0"/>
            <a:t>Mix of business</a:t>
          </a:r>
        </a:p>
      </dgm:t>
    </dgm:pt>
    <dgm:pt modelId="{4123B1BD-9D5E-4189-979B-1AD4BD17642C}" type="parTrans" cxnId="{F929FC7D-D2D3-4082-8621-395AE474148B}">
      <dgm:prSet/>
      <dgm:spPr/>
      <dgm:t>
        <a:bodyPr/>
        <a:lstStyle/>
        <a:p>
          <a:endParaRPr lang="en-US"/>
        </a:p>
      </dgm:t>
    </dgm:pt>
    <dgm:pt modelId="{F8301E1D-B32D-42E3-91AB-F485208DF3E2}" type="sibTrans" cxnId="{F929FC7D-D2D3-4082-8621-395AE474148B}">
      <dgm:prSet/>
      <dgm:spPr/>
      <dgm:t>
        <a:bodyPr/>
        <a:lstStyle/>
        <a:p>
          <a:endParaRPr lang="en-US"/>
        </a:p>
      </dgm:t>
    </dgm:pt>
    <dgm:pt modelId="{83091769-2944-42EF-9C3B-94E71F115D26}">
      <dgm:prSet/>
      <dgm:spPr/>
      <dgm:t>
        <a:bodyPr/>
        <a:lstStyle/>
        <a:p>
          <a:r>
            <a:rPr lang="en-US" dirty="0"/>
            <a:t>Operational trends</a:t>
          </a:r>
        </a:p>
      </dgm:t>
    </dgm:pt>
    <dgm:pt modelId="{7520FE26-1483-4B95-B7F2-3EC9FAAF7CA2}" type="parTrans" cxnId="{54365E57-50BD-4AD6-9090-08ED7D95CF32}">
      <dgm:prSet/>
      <dgm:spPr/>
      <dgm:t>
        <a:bodyPr/>
        <a:lstStyle/>
        <a:p>
          <a:endParaRPr lang="en-US"/>
        </a:p>
      </dgm:t>
    </dgm:pt>
    <dgm:pt modelId="{90CD6FF3-094A-4790-9535-06C10103C039}" type="sibTrans" cxnId="{54365E57-50BD-4AD6-9090-08ED7D95CF32}">
      <dgm:prSet/>
      <dgm:spPr/>
      <dgm:t>
        <a:bodyPr/>
        <a:lstStyle/>
        <a:p>
          <a:endParaRPr lang="en-US"/>
        </a:p>
      </dgm:t>
    </dgm:pt>
    <dgm:pt modelId="{86E908C7-5277-48AF-97CB-84A696754B22}">
      <dgm:prSet/>
      <dgm:spPr/>
      <dgm:t>
        <a:bodyPr/>
        <a:lstStyle/>
        <a:p>
          <a:r>
            <a:rPr lang="en-US" dirty="0"/>
            <a:t>New and multiple dining facilities</a:t>
          </a:r>
        </a:p>
      </dgm:t>
    </dgm:pt>
    <dgm:pt modelId="{65445224-097A-4612-A9EC-85584B838713}" type="parTrans" cxnId="{6216090E-4886-4B4C-925D-4C84BBF55742}">
      <dgm:prSet/>
      <dgm:spPr/>
      <dgm:t>
        <a:bodyPr/>
        <a:lstStyle/>
        <a:p>
          <a:endParaRPr lang="en-US"/>
        </a:p>
      </dgm:t>
    </dgm:pt>
    <dgm:pt modelId="{0D060C2B-3F5E-4ECD-9AC6-FC52F2A5F0F8}" type="sibTrans" cxnId="{6216090E-4886-4B4C-925D-4C84BBF55742}">
      <dgm:prSet/>
      <dgm:spPr/>
      <dgm:t>
        <a:bodyPr/>
        <a:lstStyle/>
        <a:p>
          <a:endParaRPr lang="en-US"/>
        </a:p>
      </dgm:t>
    </dgm:pt>
    <dgm:pt modelId="{170BFB91-2021-47D7-98A1-7CBAE61EDCF6}">
      <dgm:prSet/>
      <dgm:spPr/>
      <dgm:t>
        <a:bodyPr/>
        <a:lstStyle/>
        <a:p>
          <a:r>
            <a:rPr lang="en-US" dirty="0"/>
            <a:t>Menu options</a:t>
          </a:r>
        </a:p>
      </dgm:t>
    </dgm:pt>
    <dgm:pt modelId="{FEDFBD93-7419-4800-8AF4-A1C6E74C9454}" type="parTrans" cxnId="{6E4E9619-7E45-41FF-B60F-1C80608EA6B4}">
      <dgm:prSet/>
      <dgm:spPr/>
      <dgm:t>
        <a:bodyPr/>
        <a:lstStyle/>
        <a:p>
          <a:endParaRPr lang="en-US"/>
        </a:p>
      </dgm:t>
    </dgm:pt>
    <dgm:pt modelId="{3F5238C5-AC61-400C-BE4B-A13A67BF8E5E}" type="sibTrans" cxnId="{6E4E9619-7E45-41FF-B60F-1C80608EA6B4}">
      <dgm:prSet/>
      <dgm:spPr/>
      <dgm:t>
        <a:bodyPr/>
        <a:lstStyle/>
        <a:p>
          <a:endParaRPr lang="en-US"/>
        </a:p>
      </dgm:t>
    </dgm:pt>
    <dgm:pt modelId="{D6E91F0B-57B4-40FD-A2AF-95F0F36FBE8C}" type="pres">
      <dgm:prSet presAssocID="{7413E169-88D3-479E-965B-9D7842FFE376}" presName="linear" presStyleCnt="0">
        <dgm:presLayoutVars>
          <dgm:dir/>
          <dgm:animLvl val="lvl"/>
          <dgm:resizeHandles val="exact"/>
        </dgm:presLayoutVars>
      </dgm:prSet>
      <dgm:spPr/>
    </dgm:pt>
    <dgm:pt modelId="{21CEFCA1-3EAE-4476-B443-0D41EEB625A5}" type="pres">
      <dgm:prSet presAssocID="{5430FCAE-7932-44E2-9D55-FF9DDC07581D}" presName="parentLin" presStyleCnt="0"/>
      <dgm:spPr/>
    </dgm:pt>
    <dgm:pt modelId="{BE0A2E31-82E1-4119-B54B-0839E809D6AE}" type="pres">
      <dgm:prSet presAssocID="{5430FCAE-7932-44E2-9D55-FF9DDC07581D}" presName="parentLeftMargin" presStyleLbl="node1" presStyleIdx="0" presStyleCnt="3"/>
      <dgm:spPr/>
    </dgm:pt>
    <dgm:pt modelId="{537DC4CB-9C8E-4C68-94AA-BFBC42B99E8F}" type="pres">
      <dgm:prSet presAssocID="{5430FCAE-7932-44E2-9D55-FF9DDC07581D}" presName="parentText" presStyleLbl="node1" presStyleIdx="0" presStyleCnt="3">
        <dgm:presLayoutVars>
          <dgm:chMax val="0"/>
          <dgm:bulletEnabled val="1"/>
        </dgm:presLayoutVars>
      </dgm:prSet>
      <dgm:spPr/>
    </dgm:pt>
    <dgm:pt modelId="{927F724E-5214-4939-BB6B-431C24588575}" type="pres">
      <dgm:prSet presAssocID="{5430FCAE-7932-44E2-9D55-FF9DDC07581D}" presName="negativeSpace" presStyleCnt="0"/>
      <dgm:spPr/>
    </dgm:pt>
    <dgm:pt modelId="{F01BF5EF-FA70-44C0-8777-BA051E9F346B}" type="pres">
      <dgm:prSet presAssocID="{5430FCAE-7932-44E2-9D55-FF9DDC07581D}" presName="childText" presStyleLbl="conFgAcc1" presStyleIdx="0" presStyleCnt="3">
        <dgm:presLayoutVars>
          <dgm:bulletEnabled val="1"/>
        </dgm:presLayoutVars>
      </dgm:prSet>
      <dgm:spPr/>
    </dgm:pt>
    <dgm:pt modelId="{D0CAED65-8D4C-47D1-966C-21BD6E39F50B}" type="pres">
      <dgm:prSet presAssocID="{785C9C9B-34C9-47BD-AA97-E2A2E9A8156B}" presName="spaceBetweenRectangles" presStyleCnt="0"/>
      <dgm:spPr/>
    </dgm:pt>
    <dgm:pt modelId="{C40D30BB-2BCD-4029-90AC-55FDEA653051}" type="pres">
      <dgm:prSet presAssocID="{0AFB8877-AB7D-46E2-A122-E650C4A32952}" presName="parentLin" presStyleCnt="0"/>
      <dgm:spPr/>
    </dgm:pt>
    <dgm:pt modelId="{610CA910-2167-4DE0-8E4A-8A77782CF4FA}" type="pres">
      <dgm:prSet presAssocID="{0AFB8877-AB7D-46E2-A122-E650C4A32952}" presName="parentLeftMargin" presStyleLbl="node1" presStyleIdx="0" presStyleCnt="3"/>
      <dgm:spPr/>
    </dgm:pt>
    <dgm:pt modelId="{D7F38623-2A65-4C55-ADF1-34889A71FCE4}" type="pres">
      <dgm:prSet presAssocID="{0AFB8877-AB7D-46E2-A122-E650C4A32952}" presName="parentText" presStyleLbl="node1" presStyleIdx="1" presStyleCnt="3">
        <dgm:presLayoutVars>
          <dgm:chMax val="0"/>
          <dgm:bulletEnabled val="1"/>
        </dgm:presLayoutVars>
      </dgm:prSet>
      <dgm:spPr/>
    </dgm:pt>
    <dgm:pt modelId="{55A1922A-BCAB-4705-B3EE-1997C62BD070}" type="pres">
      <dgm:prSet presAssocID="{0AFB8877-AB7D-46E2-A122-E650C4A32952}" presName="negativeSpace" presStyleCnt="0"/>
      <dgm:spPr/>
    </dgm:pt>
    <dgm:pt modelId="{2C6DA29C-1B10-4267-BD87-4D3CE801D940}" type="pres">
      <dgm:prSet presAssocID="{0AFB8877-AB7D-46E2-A122-E650C4A32952}" presName="childText" presStyleLbl="conFgAcc1" presStyleIdx="1" presStyleCnt="3">
        <dgm:presLayoutVars>
          <dgm:bulletEnabled val="1"/>
        </dgm:presLayoutVars>
      </dgm:prSet>
      <dgm:spPr/>
    </dgm:pt>
    <dgm:pt modelId="{4094A26B-1695-4AC9-B7E6-5B9B78535C2C}" type="pres">
      <dgm:prSet presAssocID="{34CFE5E2-00A2-4D29-AAD8-A4CFFE2452A3}" presName="spaceBetweenRectangles" presStyleCnt="0"/>
      <dgm:spPr/>
    </dgm:pt>
    <dgm:pt modelId="{1E290747-BD45-4B57-9FF9-D66AC6D5AE7B}" type="pres">
      <dgm:prSet presAssocID="{FAA85C82-8C41-403A-8D82-771AC0E766E2}" presName="parentLin" presStyleCnt="0"/>
      <dgm:spPr/>
    </dgm:pt>
    <dgm:pt modelId="{041B235B-76E1-4CBE-99EA-1E781BC40064}" type="pres">
      <dgm:prSet presAssocID="{FAA85C82-8C41-403A-8D82-771AC0E766E2}" presName="parentLeftMargin" presStyleLbl="node1" presStyleIdx="1" presStyleCnt="3"/>
      <dgm:spPr/>
    </dgm:pt>
    <dgm:pt modelId="{F66A7DB9-E380-4A95-8D3E-D2CC642027BA}" type="pres">
      <dgm:prSet presAssocID="{FAA85C82-8C41-403A-8D82-771AC0E766E2}" presName="parentText" presStyleLbl="node1" presStyleIdx="2" presStyleCnt="3">
        <dgm:presLayoutVars>
          <dgm:chMax val="0"/>
          <dgm:bulletEnabled val="1"/>
        </dgm:presLayoutVars>
      </dgm:prSet>
      <dgm:spPr/>
    </dgm:pt>
    <dgm:pt modelId="{3318C7DF-FF39-494B-8951-E0E088BA0D74}" type="pres">
      <dgm:prSet presAssocID="{FAA85C82-8C41-403A-8D82-771AC0E766E2}" presName="negativeSpace" presStyleCnt="0"/>
      <dgm:spPr/>
    </dgm:pt>
    <dgm:pt modelId="{83555D25-568A-46E3-996D-55EE1589912E}" type="pres">
      <dgm:prSet presAssocID="{FAA85C82-8C41-403A-8D82-771AC0E766E2}" presName="childText" presStyleLbl="conFgAcc1" presStyleIdx="2" presStyleCnt="3">
        <dgm:presLayoutVars>
          <dgm:bulletEnabled val="1"/>
        </dgm:presLayoutVars>
      </dgm:prSet>
      <dgm:spPr/>
    </dgm:pt>
  </dgm:ptLst>
  <dgm:cxnLst>
    <dgm:cxn modelId="{289EF103-AAE6-4E18-B81E-9BD42991F415}" type="presOf" srcId="{9FF5AF50-04B8-44E9-9178-B0A53BF189C7}" destId="{83555D25-568A-46E3-996D-55EE1589912E}" srcOrd="0" destOrd="0" presId="urn:microsoft.com/office/officeart/2005/8/layout/list1"/>
    <dgm:cxn modelId="{6216090E-4886-4B4C-925D-4C84BBF55742}" srcId="{0AFB8877-AB7D-46E2-A122-E650C4A32952}" destId="{86E908C7-5277-48AF-97CB-84A696754B22}" srcOrd="1" destOrd="0" parTransId="{65445224-097A-4612-A9EC-85584B838713}" sibTransId="{0D060C2B-3F5E-4ECD-9AC6-FC52F2A5F0F8}"/>
    <dgm:cxn modelId="{756AB30E-B201-420C-84E0-76E223982B26}" type="presOf" srcId="{5430FCAE-7932-44E2-9D55-FF9DDC07581D}" destId="{537DC4CB-9C8E-4C68-94AA-BFBC42B99E8F}" srcOrd="1" destOrd="0" presId="urn:microsoft.com/office/officeart/2005/8/layout/list1"/>
    <dgm:cxn modelId="{74997318-42C6-4DA4-80C8-8CB3696BA831}" type="presOf" srcId="{83091769-2944-42EF-9C3B-94E71F115D26}" destId="{F01BF5EF-FA70-44C0-8777-BA051E9F346B}" srcOrd="0" destOrd="1" presId="urn:microsoft.com/office/officeart/2005/8/layout/list1"/>
    <dgm:cxn modelId="{6E4E9619-7E45-41FF-B60F-1C80608EA6B4}" srcId="{0AFB8877-AB7D-46E2-A122-E650C4A32952}" destId="{170BFB91-2021-47D7-98A1-7CBAE61EDCF6}" srcOrd="2" destOrd="0" parTransId="{FEDFBD93-7419-4800-8AF4-A1C6E74C9454}" sibTransId="{3F5238C5-AC61-400C-BE4B-A13A67BF8E5E}"/>
    <dgm:cxn modelId="{AC49BB1C-5DF7-40FB-BBC5-CD2DF15E9E33}" type="presOf" srcId="{7413E169-88D3-479E-965B-9D7842FFE376}" destId="{D6E91F0B-57B4-40FD-A2AF-95F0F36FBE8C}" srcOrd="0" destOrd="0" presId="urn:microsoft.com/office/officeart/2005/8/layout/list1"/>
    <dgm:cxn modelId="{31FC6424-C8D3-40FE-896D-199375CE3E14}" srcId="{FAA85C82-8C41-403A-8D82-771AC0E766E2}" destId="{D9F07B3D-D7EB-4BA2-AAFD-517335D9FD9E}" srcOrd="1" destOrd="0" parTransId="{8338D382-818C-4348-831B-6C2F5511CAD5}" sibTransId="{153877B3-D7F3-4E76-A111-2E46C57B88A5}"/>
    <dgm:cxn modelId="{E558CC41-0086-42CC-B442-AF716DA663A2}" srcId="{0AFB8877-AB7D-46E2-A122-E650C4A32952}" destId="{EF6A609B-F369-443D-9578-065FC081EA79}" srcOrd="0" destOrd="0" parTransId="{D7E2764C-828D-4650-B1DB-24DB64D23160}" sibTransId="{CA8B7622-5521-4715-A16A-69632FFA2E07}"/>
    <dgm:cxn modelId="{DC808D47-9044-4C7E-B3D0-235837EDB856}" type="presOf" srcId="{FAA85C82-8C41-403A-8D82-771AC0E766E2}" destId="{F66A7DB9-E380-4A95-8D3E-D2CC642027BA}" srcOrd="1" destOrd="0" presId="urn:microsoft.com/office/officeart/2005/8/layout/list1"/>
    <dgm:cxn modelId="{9CB2516A-A17B-4D10-8708-C79FD9F93C7C}" type="presOf" srcId="{0AFB8877-AB7D-46E2-A122-E650C4A32952}" destId="{D7F38623-2A65-4C55-ADF1-34889A71FCE4}" srcOrd="1" destOrd="0" presId="urn:microsoft.com/office/officeart/2005/8/layout/list1"/>
    <dgm:cxn modelId="{54365E57-50BD-4AD6-9090-08ED7D95CF32}" srcId="{5430FCAE-7932-44E2-9D55-FF9DDC07581D}" destId="{83091769-2944-42EF-9C3B-94E71F115D26}" srcOrd="1" destOrd="0" parTransId="{7520FE26-1483-4B95-B7F2-3EC9FAAF7CA2}" sibTransId="{90CD6FF3-094A-4790-9535-06C10103C039}"/>
    <dgm:cxn modelId="{971CF857-8B57-4E0C-AE20-529F9C699987}" type="presOf" srcId="{FAA85C82-8C41-403A-8D82-771AC0E766E2}" destId="{041B235B-76E1-4CBE-99EA-1E781BC40064}" srcOrd="0" destOrd="0" presId="urn:microsoft.com/office/officeart/2005/8/layout/list1"/>
    <dgm:cxn modelId="{F929FC7D-D2D3-4082-8621-395AE474148B}" srcId="{5430FCAE-7932-44E2-9D55-FF9DDC07581D}" destId="{D7CF754A-A8D5-4DA4-82BE-A9F66ECE3AC2}" srcOrd="0" destOrd="0" parTransId="{4123B1BD-9D5E-4189-979B-1AD4BD17642C}" sibTransId="{F8301E1D-B32D-42E3-91AB-F485208DF3E2}"/>
    <dgm:cxn modelId="{B830C58B-2879-4B77-A38A-8000AB315420}" type="presOf" srcId="{170BFB91-2021-47D7-98A1-7CBAE61EDCF6}" destId="{2C6DA29C-1B10-4267-BD87-4D3CE801D940}" srcOrd="0" destOrd="2" presId="urn:microsoft.com/office/officeart/2005/8/layout/list1"/>
    <dgm:cxn modelId="{4940BE8D-B293-4F3A-B439-B121B3B8C657}" type="presOf" srcId="{EF6A609B-F369-443D-9578-065FC081EA79}" destId="{2C6DA29C-1B10-4267-BD87-4D3CE801D940}" srcOrd="0" destOrd="0" presId="urn:microsoft.com/office/officeart/2005/8/layout/list1"/>
    <dgm:cxn modelId="{F46F6D90-F072-46E2-875F-30674C0F8B2F}" type="presOf" srcId="{86E908C7-5277-48AF-97CB-84A696754B22}" destId="{2C6DA29C-1B10-4267-BD87-4D3CE801D940}" srcOrd="0" destOrd="1" presId="urn:microsoft.com/office/officeart/2005/8/layout/list1"/>
    <dgm:cxn modelId="{7D6906A5-DA1F-432B-9B5C-A80B331EC700}" srcId="{7413E169-88D3-479E-965B-9D7842FFE376}" destId="{FAA85C82-8C41-403A-8D82-771AC0E766E2}" srcOrd="2" destOrd="0" parTransId="{F8DB8EF6-5233-4A71-8E7C-EEDF9F310DC6}" sibTransId="{A1F1901F-BAE8-46E2-83F0-E9221512390F}"/>
    <dgm:cxn modelId="{1280D3AC-C17B-496D-9E3E-E4D50437C5D7}" type="presOf" srcId="{5430FCAE-7932-44E2-9D55-FF9DDC07581D}" destId="{BE0A2E31-82E1-4119-B54B-0839E809D6AE}" srcOrd="0" destOrd="0" presId="urn:microsoft.com/office/officeart/2005/8/layout/list1"/>
    <dgm:cxn modelId="{DAE97CCC-7C78-4D27-AF71-587718DEBBC1}" type="presOf" srcId="{0AFB8877-AB7D-46E2-A122-E650C4A32952}" destId="{610CA910-2167-4DE0-8E4A-8A77782CF4FA}" srcOrd="0" destOrd="0" presId="urn:microsoft.com/office/officeart/2005/8/layout/list1"/>
    <dgm:cxn modelId="{6ED086DE-0D88-41B8-8811-B2413D3918E3}" srcId="{7413E169-88D3-479E-965B-9D7842FFE376}" destId="{0AFB8877-AB7D-46E2-A122-E650C4A32952}" srcOrd="1" destOrd="0" parTransId="{723E73FA-E413-4BEB-8676-DB86370703D5}" sibTransId="{34CFE5E2-00A2-4D29-AAD8-A4CFFE2452A3}"/>
    <dgm:cxn modelId="{32D05AE4-DF70-4312-8533-F9517E60F516}" srcId="{FAA85C82-8C41-403A-8D82-771AC0E766E2}" destId="{9FF5AF50-04B8-44E9-9178-B0A53BF189C7}" srcOrd="0" destOrd="0" parTransId="{A376A03C-838F-4735-8D02-76D2F3DE9E73}" sibTransId="{ED200BDE-BE4B-4E88-9CB2-0E99FC31F1F8}"/>
    <dgm:cxn modelId="{D24FFBE4-9E0D-470C-AE4C-380998DE8C0A}" type="presOf" srcId="{D9F07B3D-D7EB-4BA2-AAFD-517335D9FD9E}" destId="{83555D25-568A-46E3-996D-55EE1589912E}" srcOrd="0" destOrd="1" presId="urn:microsoft.com/office/officeart/2005/8/layout/list1"/>
    <dgm:cxn modelId="{499822E5-2CD9-43DE-A0FD-F9BABAFFBD4C}" type="presOf" srcId="{D7CF754A-A8D5-4DA4-82BE-A9F66ECE3AC2}" destId="{F01BF5EF-FA70-44C0-8777-BA051E9F346B}" srcOrd="0" destOrd="0" presId="urn:microsoft.com/office/officeart/2005/8/layout/list1"/>
    <dgm:cxn modelId="{15F70DFC-A180-4112-B3D9-891E410FBE4B}" srcId="{7413E169-88D3-479E-965B-9D7842FFE376}" destId="{5430FCAE-7932-44E2-9D55-FF9DDC07581D}" srcOrd="0" destOrd="0" parTransId="{40A66D28-1146-41F9-9C6E-5EF8888B3A0D}" sibTransId="{785C9C9B-34C9-47BD-AA97-E2A2E9A8156B}"/>
    <dgm:cxn modelId="{94F11E68-B3A8-4DA9-A467-32EBE5E02428}" type="presParOf" srcId="{D6E91F0B-57B4-40FD-A2AF-95F0F36FBE8C}" destId="{21CEFCA1-3EAE-4476-B443-0D41EEB625A5}" srcOrd="0" destOrd="0" presId="urn:microsoft.com/office/officeart/2005/8/layout/list1"/>
    <dgm:cxn modelId="{E0B7C8CB-415A-409C-95C8-D0B98ED9D18B}" type="presParOf" srcId="{21CEFCA1-3EAE-4476-B443-0D41EEB625A5}" destId="{BE0A2E31-82E1-4119-B54B-0839E809D6AE}" srcOrd="0" destOrd="0" presId="urn:microsoft.com/office/officeart/2005/8/layout/list1"/>
    <dgm:cxn modelId="{830CF9C0-4431-4504-9177-454262B2F9E7}" type="presParOf" srcId="{21CEFCA1-3EAE-4476-B443-0D41EEB625A5}" destId="{537DC4CB-9C8E-4C68-94AA-BFBC42B99E8F}" srcOrd="1" destOrd="0" presId="urn:microsoft.com/office/officeart/2005/8/layout/list1"/>
    <dgm:cxn modelId="{B864EC85-4C2E-4AE2-BF7F-B4025B992E5B}" type="presParOf" srcId="{D6E91F0B-57B4-40FD-A2AF-95F0F36FBE8C}" destId="{927F724E-5214-4939-BB6B-431C24588575}" srcOrd="1" destOrd="0" presId="urn:microsoft.com/office/officeart/2005/8/layout/list1"/>
    <dgm:cxn modelId="{A4F893AF-BEED-433A-A7C8-2C8B28DF439D}" type="presParOf" srcId="{D6E91F0B-57B4-40FD-A2AF-95F0F36FBE8C}" destId="{F01BF5EF-FA70-44C0-8777-BA051E9F346B}" srcOrd="2" destOrd="0" presId="urn:microsoft.com/office/officeart/2005/8/layout/list1"/>
    <dgm:cxn modelId="{4A3BC7BF-DCA7-4DDC-BF43-5AD8B2067B86}" type="presParOf" srcId="{D6E91F0B-57B4-40FD-A2AF-95F0F36FBE8C}" destId="{D0CAED65-8D4C-47D1-966C-21BD6E39F50B}" srcOrd="3" destOrd="0" presId="urn:microsoft.com/office/officeart/2005/8/layout/list1"/>
    <dgm:cxn modelId="{C594CBB1-CD9E-4B3F-B9C6-7EEC5837A048}" type="presParOf" srcId="{D6E91F0B-57B4-40FD-A2AF-95F0F36FBE8C}" destId="{C40D30BB-2BCD-4029-90AC-55FDEA653051}" srcOrd="4" destOrd="0" presId="urn:microsoft.com/office/officeart/2005/8/layout/list1"/>
    <dgm:cxn modelId="{9385B75E-2BEB-4D47-9ABC-576D1F83D45F}" type="presParOf" srcId="{C40D30BB-2BCD-4029-90AC-55FDEA653051}" destId="{610CA910-2167-4DE0-8E4A-8A77782CF4FA}" srcOrd="0" destOrd="0" presId="urn:microsoft.com/office/officeart/2005/8/layout/list1"/>
    <dgm:cxn modelId="{605BBE59-1BB1-4D2E-98E4-9C1292C9D733}" type="presParOf" srcId="{C40D30BB-2BCD-4029-90AC-55FDEA653051}" destId="{D7F38623-2A65-4C55-ADF1-34889A71FCE4}" srcOrd="1" destOrd="0" presId="urn:microsoft.com/office/officeart/2005/8/layout/list1"/>
    <dgm:cxn modelId="{F9E2605D-4209-4F96-89F4-57D33EC1533D}" type="presParOf" srcId="{D6E91F0B-57B4-40FD-A2AF-95F0F36FBE8C}" destId="{55A1922A-BCAB-4705-B3EE-1997C62BD070}" srcOrd="5" destOrd="0" presId="urn:microsoft.com/office/officeart/2005/8/layout/list1"/>
    <dgm:cxn modelId="{BCA74781-FF06-4E52-A2FB-DD039B5DB16D}" type="presParOf" srcId="{D6E91F0B-57B4-40FD-A2AF-95F0F36FBE8C}" destId="{2C6DA29C-1B10-4267-BD87-4D3CE801D940}" srcOrd="6" destOrd="0" presId="urn:microsoft.com/office/officeart/2005/8/layout/list1"/>
    <dgm:cxn modelId="{AF495DBE-29A1-40A1-B57B-030BF2BDB6B3}" type="presParOf" srcId="{D6E91F0B-57B4-40FD-A2AF-95F0F36FBE8C}" destId="{4094A26B-1695-4AC9-B7E6-5B9B78535C2C}" srcOrd="7" destOrd="0" presId="urn:microsoft.com/office/officeart/2005/8/layout/list1"/>
    <dgm:cxn modelId="{F3B09D9C-809D-4AA1-86F7-B75FDC7B5BF8}" type="presParOf" srcId="{D6E91F0B-57B4-40FD-A2AF-95F0F36FBE8C}" destId="{1E290747-BD45-4B57-9FF9-D66AC6D5AE7B}" srcOrd="8" destOrd="0" presId="urn:microsoft.com/office/officeart/2005/8/layout/list1"/>
    <dgm:cxn modelId="{A29C3324-E8BF-455E-B392-A225152817BE}" type="presParOf" srcId="{1E290747-BD45-4B57-9FF9-D66AC6D5AE7B}" destId="{041B235B-76E1-4CBE-99EA-1E781BC40064}" srcOrd="0" destOrd="0" presId="urn:microsoft.com/office/officeart/2005/8/layout/list1"/>
    <dgm:cxn modelId="{D53059E8-58E5-4371-8E5B-4ADEAC2B5D03}" type="presParOf" srcId="{1E290747-BD45-4B57-9FF9-D66AC6D5AE7B}" destId="{F66A7DB9-E380-4A95-8D3E-D2CC642027BA}" srcOrd="1" destOrd="0" presId="urn:microsoft.com/office/officeart/2005/8/layout/list1"/>
    <dgm:cxn modelId="{4F049AC3-7861-44DF-B881-5E93B1A92C58}" type="presParOf" srcId="{D6E91F0B-57B4-40FD-A2AF-95F0F36FBE8C}" destId="{3318C7DF-FF39-494B-8951-E0E088BA0D74}" srcOrd="9" destOrd="0" presId="urn:microsoft.com/office/officeart/2005/8/layout/list1"/>
    <dgm:cxn modelId="{BF92DA6E-AE34-400D-A1DD-66BF4728C8CF}" type="presParOf" srcId="{D6E91F0B-57B4-40FD-A2AF-95F0F36FBE8C}" destId="{83555D25-568A-46E3-996D-55EE1589912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88E00C-FC17-4A6E-9194-8A02C927F7F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6AE18309-811D-44DE-B108-E4544048909A}">
      <dgm:prSet/>
      <dgm:spPr/>
      <dgm:t>
        <a:bodyPr/>
        <a:lstStyle/>
        <a:p>
          <a:r>
            <a:rPr lang="en-US" dirty="0">
              <a:latin typeface="Times New Roman" panose="02020603050405020304" pitchFamily="18" charset="0"/>
              <a:cs typeface="Times New Roman" panose="02020603050405020304" pitchFamily="18" charset="0"/>
            </a:rPr>
            <a:t>Cost Per Hole Analysis</a:t>
          </a:r>
        </a:p>
      </dgm:t>
    </dgm:pt>
    <dgm:pt modelId="{3D508104-F209-4EDE-9A3D-196234D2E50B}" type="parTrans" cxnId="{7E712618-5221-43D1-A883-919243815908}">
      <dgm:prSet/>
      <dgm:spPr/>
      <dgm:t>
        <a:bodyPr/>
        <a:lstStyle/>
        <a:p>
          <a:endParaRPr lang="en-US"/>
        </a:p>
      </dgm:t>
    </dgm:pt>
    <dgm:pt modelId="{53A1EA1B-EBDA-4784-BFE7-938418C74323}" type="sibTrans" cxnId="{7E712618-5221-43D1-A883-919243815908}">
      <dgm:prSet/>
      <dgm:spPr/>
      <dgm:t>
        <a:bodyPr/>
        <a:lstStyle/>
        <a:p>
          <a:endParaRPr lang="en-US"/>
        </a:p>
      </dgm:t>
    </dgm:pt>
    <dgm:pt modelId="{9FCECC31-B210-4A7A-A10E-33E69C30EB5F}">
      <dgm:prSet/>
      <dgm:spPr/>
      <dgm:t>
        <a:bodyPr/>
        <a:lstStyle/>
        <a:p>
          <a:r>
            <a:rPr lang="en-US" dirty="0">
              <a:latin typeface="Times New Roman" panose="02020603050405020304" pitchFamily="18" charset="0"/>
              <a:cs typeface="Times New Roman" panose="02020603050405020304" pitchFamily="18" charset="0"/>
            </a:rPr>
            <a:t>Annual Increases vs. Consumer Price Index</a:t>
          </a:r>
        </a:p>
      </dgm:t>
    </dgm:pt>
    <dgm:pt modelId="{C4141918-A487-4A4E-A09B-B383C494233B}" type="parTrans" cxnId="{23CE9B02-F03A-4BFB-83E5-E660DE52647C}">
      <dgm:prSet/>
      <dgm:spPr/>
      <dgm:t>
        <a:bodyPr/>
        <a:lstStyle/>
        <a:p>
          <a:endParaRPr lang="en-US"/>
        </a:p>
      </dgm:t>
    </dgm:pt>
    <dgm:pt modelId="{A26287EA-5290-443D-875A-504799AD23B9}" type="sibTrans" cxnId="{23CE9B02-F03A-4BFB-83E5-E660DE52647C}">
      <dgm:prSet/>
      <dgm:spPr/>
      <dgm:t>
        <a:bodyPr/>
        <a:lstStyle/>
        <a:p>
          <a:endParaRPr lang="en-US"/>
        </a:p>
      </dgm:t>
    </dgm:pt>
    <dgm:pt modelId="{6705CC9C-5F81-470B-9257-AE001EA30EE2}">
      <dgm:prSet/>
      <dgm:spPr/>
      <dgm:t>
        <a:bodyPr/>
        <a:lstStyle/>
        <a:p>
          <a:r>
            <a:rPr lang="en-US" dirty="0">
              <a:latin typeface="Times New Roman" panose="02020603050405020304" pitchFamily="18" charset="0"/>
              <a:cs typeface="Times New Roman" panose="02020603050405020304" pitchFamily="18" charset="0"/>
            </a:rPr>
            <a:t>Impact of weather-related issues</a:t>
          </a:r>
        </a:p>
      </dgm:t>
    </dgm:pt>
    <dgm:pt modelId="{80CB34B7-DC76-4C36-BF19-C672141A9E15}" type="parTrans" cxnId="{E835496A-592C-4B72-A372-A9D854BDE5D3}">
      <dgm:prSet/>
      <dgm:spPr/>
      <dgm:t>
        <a:bodyPr/>
        <a:lstStyle/>
        <a:p>
          <a:endParaRPr lang="en-US"/>
        </a:p>
      </dgm:t>
    </dgm:pt>
    <dgm:pt modelId="{127A61DC-8787-45FD-9A23-609ECE3E1FDA}" type="sibTrans" cxnId="{E835496A-592C-4B72-A372-A9D854BDE5D3}">
      <dgm:prSet/>
      <dgm:spPr/>
      <dgm:t>
        <a:bodyPr/>
        <a:lstStyle/>
        <a:p>
          <a:endParaRPr lang="en-US"/>
        </a:p>
      </dgm:t>
    </dgm:pt>
    <dgm:pt modelId="{F52E2848-1661-4C4A-95B8-46C3C3FD3C0D}">
      <dgm:prSet/>
      <dgm:spPr/>
      <dgm:t>
        <a:bodyPr/>
        <a:lstStyle/>
        <a:p>
          <a:r>
            <a:rPr lang="en-US" dirty="0">
              <a:latin typeface="Times New Roman" panose="02020603050405020304" pitchFamily="18" charset="0"/>
              <a:cs typeface="Times New Roman" panose="02020603050405020304" pitchFamily="18" charset="0"/>
            </a:rPr>
            <a:t>Revenue Trend</a:t>
          </a:r>
        </a:p>
      </dgm:t>
    </dgm:pt>
    <dgm:pt modelId="{75DA8E6B-9DF2-4D4F-83B3-2981423F583C}" type="parTrans" cxnId="{95FC633C-00A7-4B6D-B543-F688AEA201D6}">
      <dgm:prSet/>
      <dgm:spPr/>
      <dgm:t>
        <a:bodyPr/>
        <a:lstStyle/>
        <a:p>
          <a:endParaRPr lang="en-US"/>
        </a:p>
      </dgm:t>
    </dgm:pt>
    <dgm:pt modelId="{266AF555-BFF5-4275-8782-4D696F6CC0EE}" type="sibTrans" cxnId="{95FC633C-00A7-4B6D-B543-F688AEA201D6}">
      <dgm:prSet/>
      <dgm:spPr/>
      <dgm:t>
        <a:bodyPr/>
        <a:lstStyle/>
        <a:p>
          <a:endParaRPr lang="en-US"/>
        </a:p>
      </dgm:t>
    </dgm:pt>
    <dgm:pt modelId="{48D9E97A-EB17-4569-A1B6-84F249FFCE72}">
      <dgm:prSet/>
      <dgm:spPr/>
      <dgm:t>
        <a:bodyPr/>
        <a:lstStyle/>
        <a:p>
          <a:r>
            <a:rPr lang="en-US" dirty="0">
              <a:latin typeface="Times New Roman" panose="02020603050405020304" pitchFamily="18" charset="0"/>
              <a:cs typeface="Times New Roman" panose="02020603050405020304" pitchFamily="18" charset="0"/>
            </a:rPr>
            <a:t>Decreases in the number of rounds industry-wide</a:t>
          </a:r>
        </a:p>
      </dgm:t>
    </dgm:pt>
    <dgm:pt modelId="{97DB459D-AABF-42D8-A757-9FBB8E92CAC3}" type="parTrans" cxnId="{193B225A-3BB5-429E-9F25-E201486F8A30}">
      <dgm:prSet/>
      <dgm:spPr/>
      <dgm:t>
        <a:bodyPr/>
        <a:lstStyle/>
        <a:p>
          <a:endParaRPr lang="en-US"/>
        </a:p>
      </dgm:t>
    </dgm:pt>
    <dgm:pt modelId="{184A64DA-6B9A-49E8-8B1E-5F8C4E883C89}" type="sibTrans" cxnId="{193B225A-3BB5-429E-9F25-E201486F8A30}">
      <dgm:prSet/>
      <dgm:spPr/>
      <dgm:t>
        <a:bodyPr/>
        <a:lstStyle/>
        <a:p>
          <a:endParaRPr lang="en-US"/>
        </a:p>
      </dgm:t>
    </dgm:pt>
    <dgm:pt modelId="{29FD1536-1E02-40A6-B1A3-DD8111EB8570}">
      <dgm:prSet/>
      <dgm:spPr/>
      <dgm:t>
        <a:bodyPr/>
        <a:lstStyle/>
        <a:p>
          <a:r>
            <a:rPr lang="en-US" dirty="0">
              <a:latin typeface="Times New Roman" panose="02020603050405020304" pitchFamily="18" charset="0"/>
              <a:cs typeface="Times New Roman" panose="02020603050405020304" pitchFamily="18" charset="0"/>
            </a:rPr>
            <a:t>Health and Fitness</a:t>
          </a:r>
        </a:p>
      </dgm:t>
    </dgm:pt>
    <dgm:pt modelId="{87C16DFF-0172-4EE0-9644-D1CA2CEE65CF}" type="parTrans" cxnId="{73CAF6DE-5262-4B56-8951-CC8542C5E799}">
      <dgm:prSet/>
      <dgm:spPr/>
      <dgm:t>
        <a:bodyPr/>
        <a:lstStyle/>
        <a:p>
          <a:endParaRPr lang="en-US"/>
        </a:p>
      </dgm:t>
    </dgm:pt>
    <dgm:pt modelId="{537294FD-0BC9-41E9-83E3-01CCB80A3ABB}" type="sibTrans" cxnId="{73CAF6DE-5262-4B56-8951-CC8542C5E799}">
      <dgm:prSet/>
      <dgm:spPr/>
      <dgm:t>
        <a:bodyPr/>
        <a:lstStyle/>
        <a:p>
          <a:endParaRPr lang="en-US"/>
        </a:p>
      </dgm:t>
    </dgm:pt>
    <dgm:pt modelId="{DA9F6AA0-4278-4D56-8E7C-3BBB1008A57A}" type="pres">
      <dgm:prSet presAssocID="{2188E00C-FC17-4A6E-9194-8A02C927F7F9}" presName="linear" presStyleCnt="0">
        <dgm:presLayoutVars>
          <dgm:dir/>
          <dgm:animLvl val="lvl"/>
          <dgm:resizeHandles val="exact"/>
        </dgm:presLayoutVars>
      </dgm:prSet>
      <dgm:spPr/>
    </dgm:pt>
    <dgm:pt modelId="{9B85ED72-CE01-4F33-9814-0AF8E0558175}" type="pres">
      <dgm:prSet presAssocID="{6AE18309-811D-44DE-B108-E4544048909A}" presName="parentLin" presStyleCnt="0"/>
      <dgm:spPr/>
    </dgm:pt>
    <dgm:pt modelId="{6A2D2DF9-4530-4B96-896B-A09B01E2138F}" type="pres">
      <dgm:prSet presAssocID="{6AE18309-811D-44DE-B108-E4544048909A}" presName="parentLeftMargin" presStyleLbl="node1" presStyleIdx="0" presStyleCnt="2"/>
      <dgm:spPr/>
    </dgm:pt>
    <dgm:pt modelId="{BB54B2E1-2B84-4966-8BFF-F2E62621855C}" type="pres">
      <dgm:prSet presAssocID="{6AE18309-811D-44DE-B108-E4544048909A}" presName="parentText" presStyleLbl="node1" presStyleIdx="0" presStyleCnt="2">
        <dgm:presLayoutVars>
          <dgm:chMax val="0"/>
          <dgm:bulletEnabled val="1"/>
        </dgm:presLayoutVars>
      </dgm:prSet>
      <dgm:spPr/>
    </dgm:pt>
    <dgm:pt modelId="{52907BDF-64B8-45DC-874B-7924D974A1B4}" type="pres">
      <dgm:prSet presAssocID="{6AE18309-811D-44DE-B108-E4544048909A}" presName="negativeSpace" presStyleCnt="0"/>
      <dgm:spPr/>
    </dgm:pt>
    <dgm:pt modelId="{8A1DC18F-A117-463B-90E2-14C88FAF7EA4}" type="pres">
      <dgm:prSet presAssocID="{6AE18309-811D-44DE-B108-E4544048909A}" presName="childText" presStyleLbl="conFgAcc1" presStyleIdx="0" presStyleCnt="2">
        <dgm:presLayoutVars>
          <dgm:bulletEnabled val="1"/>
        </dgm:presLayoutVars>
      </dgm:prSet>
      <dgm:spPr/>
    </dgm:pt>
    <dgm:pt modelId="{E8BA379C-0DFC-451C-B6A2-6ADEBB2FA190}" type="pres">
      <dgm:prSet presAssocID="{53A1EA1B-EBDA-4784-BFE7-938418C74323}" presName="spaceBetweenRectangles" presStyleCnt="0"/>
      <dgm:spPr/>
    </dgm:pt>
    <dgm:pt modelId="{8842659E-192F-491D-81D0-0BE3A48C9D0D}" type="pres">
      <dgm:prSet presAssocID="{F52E2848-1661-4C4A-95B8-46C3C3FD3C0D}" presName="parentLin" presStyleCnt="0"/>
      <dgm:spPr/>
    </dgm:pt>
    <dgm:pt modelId="{199477F8-31D4-42C5-B83D-E133983776BA}" type="pres">
      <dgm:prSet presAssocID="{F52E2848-1661-4C4A-95B8-46C3C3FD3C0D}" presName="parentLeftMargin" presStyleLbl="node1" presStyleIdx="0" presStyleCnt="2"/>
      <dgm:spPr/>
    </dgm:pt>
    <dgm:pt modelId="{AAC2CBB4-6E40-4E44-8F40-EA2DE9C107D3}" type="pres">
      <dgm:prSet presAssocID="{F52E2848-1661-4C4A-95B8-46C3C3FD3C0D}" presName="parentText" presStyleLbl="node1" presStyleIdx="1" presStyleCnt="2">
        <dgm:presLayoutVars>
          <dgm:chMax val="0"/>
          <dgm:bulletEnabled val="1"/>
        </dgm:presLayoutVars>
      </dgm:prSet>
      <dgm:spPr/>
    </dgm:pt>
    <dgm:pt modelId="{0372D18F-7B10-403F-9215-502F2A083FA8}" type="pres">
      <dgm:prSet presAssocID="{F52E2848-1661-4C4A-95B8-46C3C3FD3C0D}" presName="negativeSpace" presStyleCnt="0"/>
      <dgm:spPr/>
    </dgm:pt>
    <dgm:pt modelId="{6F2D02B4-7727-4D86-9790-662A6C214184}" type="pres">
      <dgm:prSet presAssocID="{F52E2848-1661-4C4A-95B8-46C3C3FD3C0D}" presName="childText" presStyleLbl="conFgAcc1" presStyleIdx="1" presStyleCnt="2">
        <dgm:presLayoutVars>
          <dgm:bulletEnabled val="1"/>
        </dgm:presLayoutVars>
      </dgm:prSet>
      <dgm:spPr/>
    </dgm:pt>
  </dgm:ptLst>
  <dgm:cxnLst>
    <dgm:cxn modelId="{23CE9B02-F03A-4BFB-83E5-E660DE52647C}" srcId="{6AE18309-811D-44DE-B108-E4544048909A}" destId="{9FCECC31-B210-4A7A-A10E-33E69C30EB5F}" srcOrd="0" destOrd="0" parTransId="{C4141918-A487-4A4E-A09B-B383C494233B}" sibTransId="{A26287EA-5290-443D-875A-504799AD23B9}"/>
    <dgm:cxn modelId="{3AD66306-5A6E-4D40-843B-6BE319A7C312}" type="presOf" srcId="{6AE18309-811D-44DE-B108-E4544048909A}" destId="{6A2D2DF9-4530-4B96-896B-A09B01E2138F}" srcOrd="0" destOrd="0" presId="urn:microsoft.com/office/officeart/2005/8/layout/list1"/>
    <dgm:cxn modelId="{7E712618-5221-43D1-A883-919243815908}" srcId="{2188E00C-FC17-4A6E-9194-8A02C927F7F9}" destId="{6AE18309-811D-44DE-B108-E4544048909A}" srcOrd="0" destOrd="0" parTransId="{3D508104-F209-4EDE-9A3D-196234D2E50B}" sibTransId="{53A1EA1B-EBDA-4784-BFE7-938418C74323}"/>
    <dgm:cxn modelId="{F843B827-9E0C-439A-B9AE-AD4B80D532F2}" type="presOf" srcId="{48D9E97A-EB17-4569-A1B6-84F249FFCE72}" destId="{6F2D02B4-7727-4D86-9790-662A6C214184}" srcOrd="0" destOrd="0" presId="urn:microsoft.com/office/officeart/2005/8/layout/list1"/>
    <dgm:cxn modelId="{95FC633C-00A7-4B6D-B543-F688AEA201D6}" srcId="{2188E00C-FC17-4A6E-9194-8A02C927F7F9}" destId="{F52E2848-1661-4C4A-95B8-46C3C3FD3C0D}" srcOrd="1" destOrd="0" parTransId="{75DA8E6B-9DF2-4D4F-83B3-2981423F583C}" sibTransId="{266AF555-BFF5-4275-8782-4D696F6CC0EE}"/>
    <dgm:cxn modelId="{7B86F73E-5D87-403A-8D6F-5691C049CA69}" type="presOf" srcId="{9FCECC31-B210-4A7A-A10E-33E69C30EB5F}" destId="{8A1DC18F-A117-463B-90E2-14C88FAF7EA4}" srcOrd="0" destOrd="0" presId="urn:microsoft.com/office/officeart/2005/8/layout/list1"/>
    <dgm:cxn modelId="{D4C2C969-9AA5-4DE0-B83C-6E5C121E22CA}" type="presOf" srcId="{29FD1536-1E02-40A6-B1A3-DD8111EB8570}" destId="{6F2D02B4-7727-4D86-9790-662A6C214184}" srcOrd="0" destOrd="1" presId="urn:microsoft.com/office/officeart/2005/8/layout/list1"/>
    <dgm:cxn modelId="{E835496A-592C-4B72-A372-A9D854BDE5D3}" srcId="{6AE18309-811D-44DE-B108-E4544048909A}" destId="{6705CC9C-5F81-470B-9257-AE001EA30EE2}" srcOrd="1" destOrd="0" parTransId="{80CB34B7-DC76-4C36-BF19-C672141A9E15}" sibTransId="{127A61DC-8787-45FD-9A23-609ECE3E1FDA}"/>
    <dgm:cxn modelId="{8759FE4A-8DC6-409A-B9C6-795D512DF8DF}" type="presOf" srcId="{F52E2848-1661-4C4A-95B8-46C3C3FD3C0D}" destId="{AAC2CBB4-6E40-4E44-8F40-EA2DE9C107D3}" srcOrd="1" destOrd="0" presId="urn:microsoft.com/office/officeart/2005/8/layout/list1"/>
    <dgm:cxn modelId="{7115F153-CCF9-4681-9659-F213E2EFF7E1}" type="presOf" srcId="{2188E00C-FC17-4A6E-9194-8A02C927F7F9}" destId="{DA9F6AA0-4278-4D56-8E7C-3BBB1008A57A}" srcOrd="0" destOrd="0" presId="urn:microsoft.com/office/officeart/2005/8/layout/list1"/>
    <dgm:cxn modelId="{193B225A-3BB5-429E-9F25-E201486F8A30}" srcId="{F52E2848-1661-4C4A-95B8-46C3C3FD3C0D}" destId="{48D9E97A-EB17-4569-A1B6-84F249FFCE72}" srcOrd="0" destOrd="0" parTransId="{97DB459D-AABF-42D8-A757-9FBB8E92CAC3}" sibTransId="{184A64DA-6B9A-49E8-8B1E-5F8C4E883C89}"/>
    <dgm:cxn modelId="{956254A4-5364-49A1-A85F-07DDEB5A94A4}" type="presOf" srcId="{6AE18309-811D-44DE-B108-E4544048909A}" destId="{BB54B2E1-2B84-4966-8BFF-F2E62621855C}" srcOrd="1" destOrd="0" presId="urn:microsoft.com/office/officeart/2005/8/layout/list1"/>
    <dgm:cxn modelId="{FCFFA9AE-2361-4E08-A4EA-F3C52FA081B8}" type="presOf" srcId="{F52E2848-1661-4C4A-95B8-46C3C3FD3C0D}" destId="{199477F8-31D4-42C5-B83D-E133983776BA}" srcOrd="0" destOrd="0" presId="urn:microsoft.com/office/officeart/2005/8/layout/list1"/>
    <dgm:cxn modelId="{F73C87D5-13D9-4D07-82CC-699424ABE2FB}" type="presOf" srcId="{6705CC9C-5F81-470B-9257-AE001EA30EE2}" destId="{8A1DC18F-A117-463B-90E2-14C88FAF7EA4}" srcOrd="0" destOrd="1" presId="urn:microsoft.com/office/officeart/2005/8/layout/list1"/>
    <dgm:cxn modelId="{73CAF6DE-5262-4B56-8951-CC8542C5E799}" srcId="{F52E2848-1661-4C4A-95B8-46C3C3FD3C0D}" destId="{29FD1536-1E02-40A6-B1A3-DD8111EB8570}" srcOrd="1" destOrd="0" parTransId="{87C16DFF-0172-4EE0-9644-D1CA2CEE65CF}" sibTransId="{537294FD-0BC9-41E9-83E3-01CCB80A3ABB}"/>
    <dgm:cxn modelId="{36455E62-51DA-4B7E-9BF5-106977CAE31F}" type="presParOf" srcId="{DA9F6AA0-4278-4D56-8E7C-3BBB1008A57A}" destId="{9B85ED72-CE01-4F33-9814-0AF8E0558175}" srcOrd="0" destOrd="0" presId="urn:microsoft.com/office/officeart/2005/8/layout/list1"/>
    <dgm:cxn modelId="{B1EECC74-A3B0-4DB3-B7A2-4705B2AACA34}" type="presParOf" srcId="{9B85ED72-CE01-4F33-9814-0AF8E0558175}" destId="{6A2D2DF9-4530-4B96-896B-A09B01E2138F}" srcOrd="0" destOrd="0" presId="urn:microsoft.com/office/officeart/2005/8/layout/list1"/>
    <dgm:cxn modelId="{788E54E1-5A6F-446C-AAF9-9588E68DDCF8}" type="presParOf" srcId="{9B85ED72-CE01-4F33-9814-0AF8E0558175}" destId="{BB54B2E1-2B84-4966-8BFF-F2E62621855C}" srcOrd="1" destOrd="0" presId="urn:microsoft.com/office/officeart/2005/8/layout/list1"/>
    <dgm:cxn modelId="{750E3C9F-3E86-49A6-96B5-F3E93366D4C3}" type="presParOf" srcId="{DA9F6AA0-4278-4D56-8E7C-3BBB1008A57A}" destId="{52907BDF-64B8-45DC-874B-7924D974A1B4}" srcOrd="1" destOrd="0" presId="urn:microsoft.com/office/officeart/2005/8/layout/list1"/>
    <dgm:cxn modelId="{6D4209EB-A904-4790-B026-CB56569082F1}" type="presParOf" srcId="{DA9F6AA0-4278-4D56-8E7C-3BBB1008A57A}" destId="{8A1DC18F-A117-463B-90E2-14C88FAF7EA4}" srcOrd="2" destOrd="0" presId="urn:microsoft.com/office/officeart/2005/8/layout/list1"/>
    <dgm:cxn modelId="{F8852036-8691-4E26-A704-90E9B0B8C699}" type="presParOf" srcId="{DA9F6AA0-4278-4D56-8E7C-3BBB1008A57A}" destId="{E8BA379C-0DFC-451C-B6A2-6ADEBB2FA190}" srcOrd="3" destOrd="0" presId="urn:microsoft.com/office/officeart/2005/8/layout/list1"/>
    <dgm:cxn modelId="{FBEBA0E6-F173-4725-97E6-09448F04D80D}" type="presParOf" srcId="{DA9F6AA0-4278-4D56-8E7C-3BBB1008A57A}" destId="{8842659E-192F-491D-81D0-0BE3A48C9D0D}" srcOrd="4" destOrd="0" presId="urn:microsoft.com/office/officeart/2005/8/layout/list1"/>
    <dgm:cxn modelId="{8A90189E-EFEB-4AF0-AC95-BA8B20229FF4}" type="presParOf" srcId="{8842659E-192F-491D-81D0-0BE3A48C9D0D}" destId="{199477F8-31D4-42C5-B83D-E133983776BA}" srcOrd="0" destOrd="0" presId="urn:microsoft.com/office/officeart/2005/8/layout/list1"/>
    <dgm:cxn modelId="{A19E2BD6-5C56-47A7-AA9C-EA012C2C67F3}" type="presParOf" srcId="{8842659E-192F-491D-81D0-0BE3A48C9D0D}" destId="{AAC2CBB4-6E40-4E44-8F40-EA2DE9C107D3}" srcOrd="1" destOrd="0" presId="urn:microsoft.com/office/officeart/2005/8/layout/list1"/>
    <dgm:cxn modelId="{08AF5DAD-A0B8-4472-BE60-AACA8725E3EF}" type="presParOf" srcId="{DA9F6AA0-4278-4D56-8E7C-3BBB1008A57A}" destId="{0372D18F-7B10-403F-9215-502F2A083FA8}" srcOrd="5" destOrd="0" presId="urn:microsoft.com/office/officeart/2005/8/layout/list1"/>
    <dgm:cxn modelId="{4BBCC26A-CC76-4D52-A7BF-23B22BDAE698}" type="presParOf" srcId="{DA9F6AA0-4278-4D56-8E7C-3BBB1008A57A}" destId="{6F2D02B4-7727-4D86-9790-662A6C21418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5D3288-EF98-4409-A45A-C7EB4F5DA31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4BF614D-6FCF-4DC8-9C99-AEED316E0DAE}">
      <dgm:prSet/>
      <dgm:spPr/>
      <dgm:t>
        <a:bodyPr/>
        <a:lstStyle/>
        <a:p>
          <a:r>
            <a:rPr lang="en-US"/>
            <a:t>Regular Members</a:t>
          </a:r>
        </a:p>
      </dgm:t>
    </dgm:pt>
    <dgm:pt modelId="{B04892F6-D0ED-4095-AA8F-ADAB82113370}" type="parTrans" cxnId="{F6E8D68C-51BE-4A40-9723-966410C56A73}">
      <dgm:prSet/>
      <dgm:spPr/>
      <dgm:t>
        <a:bodyPr/>
        <a:lstStyle/>
        <a:p>
          <a:endParaRPr lang="en-US"/>
        </a:p>
      </dgm:t>
    </dgm:pt>
    <dgm:pt modelId="{7219892C-E71C-40A6-9576-1645966B281B}" type="sibTrans" cxnId="{F6E8D68C-51BE-4A40-9723-966410C56A73}">
      <dgm:prSet/>
      <dgm:spPr/>
      <dgm:t>
        <a:bodyPr/>
        <a:lstStyle/>
        <a:p>
          <a:endParaRPr lang="en-US"/>
        </a:p>
      </dgm:t>
    </dgm:pt>
    <dgm:pt modelId="{80B021D1-E681-41FA-BE05-F48C248B02FC}">
      <dgm:prSet/>
      <dgm:spPr/>
      <dgm:t>
        <a:bodyPr/>
        <a:lstStyle/>
        <a:p>
          <a:r>
            <a:rPr lang="en-US" dirty="0"/>
            <a:t>2008 Economic Crisis had an immediate impact</a:t>
          </a:r>
        </a:p>
      </dgm:t>
    </dgm:pt>
    <dgm:pt modelId="{9032E08C-6EAB-4A94-BDE8-A63565DA2B0F}" type="parTrans" cxnId="{BE29707C-C062-4A51-9FB9-361D00426F0A}">
      <dgm:prSet/>
      <dgm:spPr/>
      <dgm:t>
        <a:bodyPr/>
        <a:lstStyle/>
        <a:p>
          <a:endParaRPr lang="en-US"/>
        </a:p>
      </dgm:t>
    </dgm:pt>
    <dgm:pt modelId="{DB59DFD0-32D1-44C0-95C0-C75D591562BF}" type="sibTrans" cxnId="{BE29707C-C062-4A51-9FB9-361D00426F0A}">
      <dgm:prSet/>
      <dgm:spPr/>
      <dgm:t>
        <a:bodyPr/>
        <a:lstStyle/>
        <a:p>
          <a:endParaRPr lang="en-US"/>
        </a:p>
      </dgm:t>
    </dgm:pt>
    <dgm:pt modelId="{37FB52C1-9C97-45C1-B863-66B9316DA34D}">
      <dgm:prSet/>
      <dgm:spPr/>
      <dgm:t>
        <a:bodyPr/>
        <a:lstStyle/>
        <a:p>
          <a:r>
            <a:rPr lang="en-US" dirty="0"/>
            <a:t>Nationwide decreases in membership</a:t>
          </a:r>
        </a:p>
      </dgm:t>
    </dgm:pt>
    <dgm:pt modelId="{440CAD07-C4B3-494E-8CB9-EF51FD905C0E}" type="parTrans" cxnId="{CE49E8E2-CD0F-4041-89C5-AB0EAC4323BA}">
      <dgm:prSet/>
      <dgm:spPr/>
      <dgm:t>
        <a:bodyPr/>
        <a:lstStyle/>
        <a:p>
          <a:endParaRPr lang="en-US"/>
        </a:p>
      </dgm:t>
    </dgm:pt>
    <dgm:pt modelId="{A78254BD-A852-4074-A39A-4FC968A3A0EA}" type="sibTrans" cxnId="{CE49E8E2-CD0F-4041-89C5-AB0EAC4323BA}">
      <dgm:prSet/>
      <dgm:spPr/>
      <dgm:t>
        <a:bodyPr/>
        <a:lstStyle/>
        <a:p>
          <a:endParaRPr lang="en-US"/>
        </a:p>
      </dgm:t>
    </dgm:pt>
    <dgm:pt modelId="{C3226046-669E-4CF9-87C4-25316007736E}">
      <dgm:prSet/>
      <dgm:spPr/>
      <dgm:t>
        <a:bodyPr/>
        <a:lstStyle/>
        <a:p>
          <a:r>
            <a:rPr lang="en-US"/>
            <a:t>Other Membership Categories</a:t>
          </a:r>
        </a:p>
      </dgm:t>
    </dgm:pt>
    <dgm:pt modelId="{7B5D1BBF-BA81-47C2-8808-255F3926FEED}" type="parTrans" cxnId="{0AA444AF-0F03-46D2-92EC-D80C1D8EF4B4}">
      <dgm:prSet/>
      <dgm:spPr/>
      <dgm:t>
        <a:bodyPr/>
        <a:lstStyle/>
        <a:p>
          <a:endParaRPr lang="en-US"/>
        </a:p>
      </dgm:t>
    </dgm:pt>
    <dgm:pt modelId="{D7FA082E-665C-4E43-A776-4BCE3165DFC1}" type="sibTrans" cxnId="{0AA444AF-0F03-46D2-92EC-D80C1D8EF4B4}">
      <dgm:prSet/>
      <dgm:spPr/>
      <dgm:t>
        <a:bodyPr/>
        <a:lstStyle/>
        <a:p>
          <a:endParaRPr lang="en-US"/>
        </a:p>
      </dgm:t>
    </dgm:pt>
    <dgm:pt modelId="{1E7D1E88-DF89-4A4C-9F7E-06A9E72427D3}">
      <dgm:prSet/>
      <dgm:spPr/>
      <dgm:t>
        <a:bodyPr/>
        <a:lstStyle/>
        <a:p>
          <a:r>
            <a:rPr lang="en-US"/>
            <a:t>Modest growth in 2009 despite economic crisis</a:t>
          </a:r>
        </a:p>
      </dgm:t>
    </dgm:pt>
    <dgm:pt modelId="{EF43CEE2-ABDE-419E-8656-D33CF94829B2}" type="parTrans" cxnId="{664306D5-3684-46EF-A1CA-5881D5B25396}">
      <dgm:prSet/>
      <dgm:spPr/>
      <dgm:t>
        <a:bodyPr/>
        <a:lstStyle/>
        <a:p>
          <a:endParaRPr lang="en-US"/>
        </a:p>
      </dgm:t>
    </dgm:pt>
    <dgm:pt modelId="{0669395C-01B8-4EDF-AA54-F5DD55A83D0D}" type="sibTrans" cxnId="{664306D5-3684-46EF-A1CA-5881D5B25396}">
      <dgm:prSet/>
      <dgm:spPr/>
      <dgm:t>
        <a:bodyPr/>
        <a:lstStyle/>
        <a:p>
          <a:endParaRPr lang="en-US"/>
        </a:p>
      </dgm:t>
    </dgm:pt>
    <dgm:pt modelId="{AB9CFA52-377A-4525-B6ED-F61ECE5573F3}">
      <dgm:prSet/>
      <dgm:spPr/>
      <dgm:t>
        <a:bodyPr/>
        <a:lstStyle/>
        <a:p>
          <a:r>
            <a:rPr lang="en-US" dirty="0"/>
            <a:t>Over a decade of growth in other categories</a:t>
          </a:r>
        </a:p>
      </dgm:t>
    </dgm:pt>
    <dgm:pt modelId="{BB1FAB43-EBAD-431C-8D19-5CCD8E989E87}" type="parTrans" cxnId="{1574A6EF-41EA-41B1-8013-79258B0290AB}">
      <dgm:prSet/>
      <dgm:spPr/>
      <dgm:t>
        <a:bodyPr/>
        <a:lstStyle/>
        <a:p>
          <a:endParaRPr lang="en-US"/>
        </a:p>
      </dgm:t>
    </dgm:pt>
    <dgm:pt modelId="{A363DFCC-280A-4077-925F-1279A4EC610B}" type="sibTrans" cxnId="{1574A6EF-41EA-41B1-8013-79258B0290AB}">
      <dgm:prSet/>
      <dgm:spPr/>
      <dgm:t>
        <a:bodyPr/>
        <a:lstStyle/>
        <a:p>
          <a:endParaRPr lang="en-US"/>
        </a:p>
      </dgm:t>
    </dgm:pt>
    <dgm:pt modelId="{15DC4B17-2339-4C57-BF90-FAB0DF29DF16}">
      <dgm:prSet/>
      <dgm:spPr/>
      <dgm:t>
        <a:bodyPr/>
        <a:lstStyle/>
        <a:p>
          <a:r>
            <a:rPr lang="en-US" dirty="0"/>
            <a:t>Focus on “Equivalent Members”</a:t>
          </a:r>
        </a:p>
      </dgm:t>
    </dgm:pt>
    <dgm:pt modelId="{3311BB4F-559D-496B-8B70-D4B9FD20A785}" type="parTrans" cxnId="{445F5F98-E3C9-4261-8195-50746A51117A}">
      <dgm:prSet/>
      <dgm:spPr/>
      <dgm:t>
        <a:bodyPr/>
        <a:lstStyle/>
        <a:p>
          <a:endParaRPr lang="en-US"/>
        </a:p>
      </dgm:t>
    </dgm:pt>
    <dgm:pt modelId="{0C863B56-F7D9-4B5E-84B2-0EDF591F2999}" type="sibTrans" cxnId="{445F5F98-E3C9-4261-8195-50746A51117A}">
      <dgm:prSet/>
      <dgm:spPr/>
      <dgm:t>
        <a:bodyPr/>
        <a:lstStyle/>
        <a:p>
          <a:endParaRPr lang="en-US"/>
        </a:p>
      </dgm:t>
    </dgm:pt>
    <dgm:pt modelId="{1B257603-0C83-4851-9E55-A2DB041B389D}">
      <dgm:prSet/>
      <dgm:spPr/>
      <dgm:t>
        <a:bodyPr/>
        <a:lstStyle/>
        <a:p>
          <a:r>
            <a:rPr lang="en-US" dirty="0"/>
            <a:t>Other members have increased over 15% since 2008</a:t>
          </a:r>
        </a:p>
      </dgm:t>
    </dgm:pt>
    <dgm:pt modelId="{E0FDDBCF-424F-4708-BBAA-591B9DB341DB}" type="parTrans" cxnId="{05E38930-AE0E-45AF-B675-91E777AEF9E0}">
      <dgm:prSet/>
      <dgm:spPr/>
      <dgm:t>
        <a:bodyPr/>
        <a:lstStyle/>
        <a:p>
          <a:endParaRPr lang="en-US"/>
        </a:p>
      </dgm:t>
    </dgm:pt>
    <dgm:pt modelId="{DF74CB2B-24C7-4696-B74A-9CE6E3E43BF5}" type="sibTrans" cxnId="{05E38930-AE0E-45AF-B675-91E777AEF9E0}">
      <dgm:prSet/>
      <dgm:spPr/>
      <dgm:t>
        <a:bodyPr/>
        <a:lstStyle/>
        <a:p>
          <a:endParaRPr lang="en-US"/>
        </a:p>
      </dgm:t>
    </dgm:pt>
    <dgm:pt modelId="{3B608BD5-B9FE-4CC8-A956-758242AAF216}">
      <dgm:prSet/>
      <dgm:spPr/>
      <dgm:t>
        <a:bodyPr/>
        <a:lstStyle/>
        <a:p>
          <a:r>
            <a:rPr lang="en-US" dirty="0"/>
            <a:t>Decreased over 10% since 2008</a:t>
          </a:r>
        </a:p>
      </dgm:t>
    </dgm:pt>
    <dgm:pt modelId="{E0207135-633F-4D8D-98C9-A0ADC4B0436D}" type="parTrans" cxnId="{81CECDD9-8FC1-4673-8646-9483E236E76C}">
      <dgm:prSet/>
      <dgm:spPr/>
      <dgm:t>
        <a:bodyPr/>
        <a:lstStyle/>
        <a:p>
          <a:endParaRPr lang="en-US"/>
        </a:p>
      </dgm:t>
    </dgm:pt>
    <dgm:pt modelId="{7CCA7232-1F6D-4D0F-BD9C-A7FFC275EBA3}" type="sibTrans" cxnId="{81CECDD9-8FC1-4673-8646-9483E236E76C}">
      <dgm:prSet/>
      <dgm:spPr/>
      <dgm:t>
        <a:bodyPr/>
        <a:lstStyle/>
        <a:p>
          <a:endParaRPr lang="en-US"/>
        </a:p>
      </dgm:t>
    </dgm:pt>
    <dgm:pt modelId="{04ADA029-39BF-4EFD-B015-F4716B9C7B9F}" type="pres">
      <dgm:prSet presAssocID="{D35D3288-EF98-4409-A45A-C7EB4F5DA311}" presName="linear" presStyleCnt="0">
        <dgm:presLayoutVars>
          <dgm:animLvl val="lvl"/>
          <dgm:resizeHandles val="exact"/>
        </dgm:presLayoutVars>
      </dgm:prSet>
      <dgm:spPr/>
    </dgm:pt>
    <dgm:pt modelId="{1D9C6645-8031-4277-8201-527C377218FC}" type="pres">
      <dgm:prSet presAssocID="{F4BF614D-6FCF-4DC8-9C99-AEED316E0DAE}" presName="parentText" presStyleLbl="node1" presStyleIdx="0" presStyleCnt="2">
        <dgm:presLayoutVars>
          <dgm:chMax val="0"/>
          <dgm:bulletEnabled val="1"/>
        </dgm:presLayoutVars>
      </dgm:prSet>
      <dgm:spPr/>
    </dgm:pt>
    <dgm:pt modelId="{2FA93138-B123-43E7-8771-FADB8ABA87CC}" type="pres">
      <dgm:prSet presAssocID="{F4BF614D-6FCF-4DC8-9C99-AEED316E0DAE}" presName="childText" presStyleLbl="revTx" presStyleIdx="0" presStyleCnt="2">
        <dgm:presLayoutVars>
          <dgm:bulletEnabled val="1"/>
        </dgm:presLayoutVars>
      </dgm:prSet>
      <dgm:spPr/>
    </dgm:pt>
    <dgm:pt modelId="{B8ADF035-9839-4483-B999-2AA74604BCF5}" type="pres">
      <dgm:prSet presAssocID="{C3226046-669E-4CF9-87C4-25316007736E}" presName="parentText" presStyleLbl="node1" presStyleIdx="1" presStyleCnt="2">
        <dgm:presLayoutVars>
          <dgm:chMax val="0"/>
          <dgm:bulletEnabled val="1"/>
        </dgm:presLayoutVars>
      </dgm:prSet>
      <dgm:spPr/>
    </dgm:pt>
    <dgm:pt modelId="{BD2D0317-FCFB-4327-8B5E-686ED0546819}" type="pres">
      <dgm:prSet presAssocID="{C3226046-669E-4CF9-87C4-25316007736E}" presName="childText" presStyleLbl="revTx" presStyleIdx="1" presStyleCnt="2">
        <dgm:presLayoutVars>
          <dgm:bulletEnabled val="1"/>
        </dgm:presLayoutVars>
      </dgm:prSet>
      <dgm:spPr/>
    </dgm:pt>
  </dgm:ptLst>
  <dgm:cxnLst>
    <dgm:cxn modelId="{D72EF515-9DC1-4706-AB3F-FB690C6E775D}" type="presOf" srcId="{D35D3288-EF98-4409-A45A-C7EB4F5DA311}" destId="{04ADA029-39BF-4EFD-B015-F4716B9C7B9F}" srcOrd="0" destOrd="0" presId="urn:microsoft.com/office/officeart/2005/8/layout/vList2"/>
    <dgm:cxn modelId="{05E38930-AE0E-45AF-B675-91E777AEF9E0}" srcId="{AB9CFA52-377A-4525-B6ED-F61ECE5573F3}" destId="{1B257603-0C83-4851-9E55-A2DB041B389D}" srcOrd="0" destOrd="0" parTransId="{E0FDDBCF-424F-4708-BBAA-591B9DB341DB}" sibTransId="{DF74CB2B-24C7-4696-B74A-9CE6E3E43BF5}"/>
    <dgm:cxn modelId="{8D25393E-A649-4288-A7D4-07D69BABA4D4}" type="presOf" srcId="{3B608BD5-B9FE-4CC8-A956-758242AAF216}" destId="{2FA93138-B123-43E7-8771-FADB8ABA87CC}" srcOrd="0" destOrd="2" presId="urn:microsoft.com/office/officeart/2005/8/layout/vList2"/>
    <dgm:cxn modelId="{5FDBFC5C-D646-400C-87B0-4348E3660BED}" type="presOf" srcId="{1E7D1E88-DF89-4A4C-9F7E-06A9E72427D3}" destId="{BD2D0317-FCFB-4327-8B5E-686ED0546819}" srcOrd="0" destOrd="0" presId="urn:microsoft.com/office/officeart/2005/8/layout/vList2"/>
    <dgm:cxn modelId="{85D0255F-A59A-4EA2-B1AE-3734EFF6EF16}" type="presOf" srcId="{1B257603-0C83-4851-9E55-A2DB041B389D}" destId="{BD2D0317-FCFB-4327-8B5E-686ED0546819}" srcOrd="0" destOrd="2" presId="urn:microsoft.com/office/officeart/2005/8/layout/vList2"/>
    <dgm:cxn modelId="{19E6016D-9361-458B-B32B-AA3A948CF14F}" type="presOf" srcId="{F4BF614D-6FCF-4DC8-9C99-AEED316E0DAE}" destId="{1D9C6645-8031-4277-8201-527C377218FC}" srcOrd="0" destOrd="0" presId="urn:microsoft.com/office/officeart/2005/8/layout/vList2"/>
    <dgm:cxn modelId="{BE29707C-C062-4A51-9FB9-361D00426F0A}" srcId="{F4BF614D-6FCF-4DC8-9C99-AEED316E0DAE}" destId="{80B021D1-E681-41FA-BE05-F48C248B02FC}" srcOrd="0" destOrd="0" parTransId="{9032E08C-6EAB-4A94-BDE8-A63565DA2B0F}" sibTransId="{DB59DFD0-32D1-44C0-95C0-C75D591562BF}"/>
    <dgm:cxn modelId="{F6E8D68C-51BE-4A40-9723-966410C56A73}" srcId="{D35D3288-EF98-4409-A45A-C7EB4F5DA311}" destId="{F4BF614D-6FCF-4DC8-9C99-AEED316E0DAE}" srcOrd="0" destOrd="0" parTransId="{B04892F6-D0ED-4095-AA8F-ADAB82113370}" sibTransId="{7219892C-E71C-40A6-9576-1645966B281B}"/>
    <dgm:cxn modelId="{C430BE8D-A849-43D2-8F84-6B0BACA520A8}" type="presOf" srcId="{15DC4B17-2339-4C57-BF90-FAB0DF29DF16}" destId="{BD2D0317-FCFB-4327-8B5E-686ED0546819}" srcOrd="0" destOrd="3" presId="urn:microsoft.com/office/officeart/2005/8/layout/vList2"/>
    <dgm:cxn modelId="{445F5F98-E3C9-4261-8195-50746A51117A}" srcId="{C3226046-669E-4CF9-87C4-25316007736E}" destId="{15DC4B17-2339-4C57-BF90-FAB0DF29DF16}" srcOrd="2" destOrd="0" parTransId="{3311BB4F-559D-496B-8B70-D4B9FD20A785}" sibTransId="{0C863B56-F7D9-4B5E-84B2-0EDF591F2999}"/>
    <dgm:cxn modelId="{F5E68FA5-95E0-42FB-BE6F-9696C17292B6}" type="presOf" srcId="{80B021D1-E681-41FA-BE05-F48C248B02FC}" destId="{2FA93138-B123-43E7-8771-FADB8ABA87CC}" srcOrd="0" destOrd="0" presId="urn:microsoft.com/office/officeart/2005/8/layout/vList2"/>
    <dgm:cxn modelId="{0AA444AF-0F03-46D2-92EC-D80C1D8EF4B4}" srcId="{D35D3288-EF98-4409-A45A-C7EB4F5DA311}" destId="{C3226046-669E-4CF9-87C4-25316007736E}" srcOrd="1" destOrd="0" parTransId="{7B5D1BBF-BA81-47C2-8808-255F3926FEED}" sibTransId="{D7FA082E-665C-4E43-A776-4BCE3165DFC1}"/>
    <dgm:cxn modelId="{F40019CE-C5B7-4E3E-A788-1F033C1A0B8F}" type="presOf" srcId="{37FB52C1-9C97-45C1-B863-66B9316DA34D}" destId="{2FA93138-B123-43E7-8771-FADB8ABA87CC}" srcOrd="0" destOrd="1" presId="urn:microsoft.com/office/officeart/2005/8/layout/vList2"/>
    <dgm:cxn modelId="{664306D5-3684-46EF-A1CA-5881D5B25396}" srcId="{C3226046-669E-4CF9-87C4-25316007736E}" destId="{1E7D1E88-DF89-4A4C-9F7E-06A9E72427D3}" srcOrd="0" destOrd="0" parTransId="{EF43CEE2-ABDE-419E-8656-D33CF94829B2}" sibTransId="{0669395C-01B8-4EDF-AA54-F5DD55A83D0D}"/>
    <dgm:cxn modelId="{81CECDD9-8FC1-4673-8646-9483E236E76C}" srcId="{F4BF614D-6FCF-4DC8-9C99-AEED316E0DAE}" destId="{3B608BD5-B9FE-4CC8-A956-758242AAF216}" srcOrd="2" destOrd="0" parTransId="{E0207135-633F-4D8D-98C9-A0ADC4B0436D}" sibTransId="{7CCA7232-1F6D-4D0F-BD9C-A7FFC275EBA3}"/>
    <dgm:cxn modelId="{8C99ACE0-E2F1-44D9-88F1-EDB42259E4A4}" type="presOf" srcId="{AB9CFA52-377A-4525-B6ED-F61ECE5573F3}" destId="{BD2D0317-FCFB-4327-8B5E-686ED0546819}" srcOrd="0" destOrd="1" presId="urn:microsoft.com/office/officeart/2005/8/layout/vList2"/>
    <dgm:cxn modelId="{CE49E8E2-CD0F-4041-89C5-AB0EAC4323BA}" srcId="{F4BF614D-6FCF-4DC8-9C99-AEED316E0DAE}" destId="{37FB52C1-9C97-45C1-B863-66B9316DA34D}" srcOrd="1" destOrd="0" parTransId="{440CAD07-C4B3-494E-8CB9-EF51FD905C0E}" sibTransId="{A78254BD-A852-4074-A39A-4FC968A3A0EA}"/>
    <dgm:cxn modelId="{1574A6EF-41EA-41B1-8013-79258B0290AB}" srcId="{C3226046-669E-4CF9-87C4-25316007736E}" destId="{AB9CFA52-377A-4525-B6ED-F61ECE5573F3}" srcOrd="1" destOrd="0" parTransId="{BB1FAB43-EBAD-431C-8D19-5CCD8E989E87}" sibTransId="{A363DFCC-280A-4077-925F-1279A4EC610B}"/>
    <dgm:cxn modelId="{738520F4-894E-4866-A76D-D5393FEBA5F2}" type="presOf" srcId="{C3226046-669E-4CF9-87C4-25316007736E}" destId="{B8ADF035-9839-4483-B999-2AA74604BCF5}" srcOrd="0" destOrd="0" presId="urn:microsoft.com/office/officeart/2005/8/layout/vList2"/>
    <dgm:cxn modelId="{03517130-E461-44B3-B689-BF111C84F016}" type="presParOf" srcId="{04ADA029-39BF-4EFD-B015-F4716B9C7B9F}" destId="{1D9C6645-8031-4277-8201-527C377218FC}" srcOrd="0" destOrd="0" presId="urn:microsoft.com/office/officeart/2005/8/layout/vList2"/>
    <dgm:cxn modelId="{B7E0E235-A163-425D-804C-BC44EF5CB0B3}" type="presParOf" srcId="{04ADA029-39BF-4EFD-B015-F4716B9C7B9F}" destId="{2FA93138-B123-43E7-8771-FADB8ABA87CC}" srcOrd="1" destOrd="0" presId="urn:microsoft.com/office/officeart/2005/8/layout/vList2"/>
    <dgm:cxn modelId="{EF0A8B0C-0AEB-4269-8DA7-72F30FFD21BE}" type="presParOf" srcId="{04ADA029-39BF-4EFD-B015-F4716B9C7B9F}" destId="{B8ADF035-9839-4483-B999-2AA74604BCF5}" srcOrd="2" destOrd="0" presId="urn:microsoft.com/office/officeart/2005/8/layout/vList2"/>
    <dgm:cxn modelId="{7F9B0650-0A72-43DF-A0D1-E019772B330F}" type="presParOf" srcId="{04ADA029-39BF-4EFD-B015-F4716B9C7B9F}" destId="{BD2D0317-FCFB-4327-8B5E-686ED054681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0094FF-29F1-4EBD-B5CD-D8257D50E18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7303C85-BA6B-4F24-B540-2C427B0C5B8B}">
      <dgm:prSet/>
      <dgm:spPr/>
      <dgm:t>
        <a:bodyPr/>
        <a:lstStyle/>
        <a:p>
          <a:r>
            <a:rPr lang="en-US" dirty="0"/>
            <a:t>Steady Membership Growth Over Past Seven Years</a:t>
          </a:r>
        </a:p>
      </dgm:t>
    </dgm:pt>
    <dgm:pt modelId="{239E5E7F-E6F7-4DCE-891E-22A88CB3635F}" type="parTrans" cxnId="{4FAF7286-D7C9-4442-986E-CBB1C9F15472}">
      <dgm:prSet/>
      <dgm:spPr/>
      <dgm:t>
        <a:bodyPr/>
        <a:lstStyle/>
        <a:p>
          <a:endParaRPr lang="en-US"/>
        </a:p>
      </dgm:t>
    </dgm:pt>
    <dgm:pt modelId="{8A40D05F-EF58-4C9D-91D4-CCC11D19F1BD}" type="sibTrans" cxnId="{4FAF7286-D7C9-4442-986E-CBB1C9F15472}">
      <dgm:prSet/>
      <dgm:spPr/>
      <dgm:t>
        <a:bodyPr/>
        <a:lstStyle/>
        <a:p>
          <a:endParaRPr lang="en-US"/>
        </a:p>
      </dgm:t>
    </dgm:pt>
    <dgm:pt modelId="{ABD772DC-288E-44C2-A56F-3037231B282E}">
      <dgm:prSet/>
      <dgm:spPr/>
      <dgm:t>
        <a:bodyPr/>
        <a:lstStyle/>
        <a:p>
          <a:r>
            <a:rPr lang="en-US"/>
            <a:t>Larger Memberships</a:t>
          </a:r>
        </a:p>
      </dgm:t>
    </dgm:pt>
    <dgm:pt modelId="{440618DF-6B1E-45FF-BFBB-B7D344F79DA0}" type="parTrans" cxnId="{B616DD24-3D18-4C66-8D91-C96C5A56C576}">
      <dgm:prSet/>
      <dgm:spPr/>
      <dgm:t>
        <a:bodyPr/>
        <a:lstStyle/>
        <a:p>
          <a:endParaRPr lang="en-US"/>
        </a:p>
      </dgm:t>
    </dgm:pt>
    <dgm:pt modelId="{F90215A6-02FF-4DA1-B65D-1694E3AB29AA}" type="sibTrans" cxnId="{B616DD24-3D18-4C66-8D91-C96C5A56C576}">
      <dgm:prSet/>
      <dgm:spPr/>
      <dgm:t>
        <a:bodyPr/>
        <a:lstStyle/>
        <a:p>
          <a:endParaRPr lang="en-US"/>
        </a:p>
      </dgm:t>
    </dgm:pt>
    <dgm:pt modelId="{9C35DABD-2CB6-487B-AD41-9CABE87FED57}">
      <dgm:prSet/>
      <dgm:spPr/>
      <dgm:t>
        <a:bodyPr/>
        <a:lstStyle/>
        <a:p>
          <a:r>
            <a:rPr lang="en-US" dirty="0"/>
            <a:t>Typically smaller difference in cost between regular members and other membership classes</a:t>
          </a:r>
        </a:p>
      </dgm:t>
    </dgm:pt>
    <dgm:pt modelId="{93C7F765-01E6-44DB-82E6-35A2F0BD2432}" type="parTrans" cxnId="{411AD702-29C8-4224-9F53-DAEFFC940A7B}">
      <dgm:prSet/>
      <dgm:spPr/>
      <dgm:t>
        <a:bodyPr/>
        <a:lstStyle/>
        <a:p>
          <a:endParaRPr lang="en-US"/>
        </a:p>
      </dgm:t>
    </dgm:pt>
    <dgm:pt modelId="{569B4B83-0D63-4DCA-B0FB-E37815E2EAD9}" type="sibTrans" cxnId="{411AD702-29C8-4224-9F53-DAEFFC940A7B}">
      <dgm:prSet/>
      <dgm:spPr/>
      <dgm:t>
        <a:bodyPr/>
        <a:lstStyle/>
        <a:p>
          <a:endParaRPr lang="en-US"/>
        </a:p>
      </dgm:t>
    </dgm:pt>
    <dgm:pt modelId="{BCA14A8C-EF22-4E42-98E1-BB8F98DE68F7}" type="pres">
      <dgm:prSet presAssocID="{F80094FF-29F1-4EBD-B5CD-D8257D50E180}" presName="linear" presStyleCnt="0">
        <dgm:presLayoutVars>
          <dgm:animLvl val="lvl"/>
          <dgm:resizeHandles val="exact"/>
        </dgm:presLayoutVars>
      </dgm:prSet>
      <dgm:spPr/>
    </dgm:pt>
    <dgm:pt modelId="{92CC1CE5-8E48-497A-8B43-152C9DDE3710}" type="pres">
      <dgm:prSet presAssocID="{D7303C85-BA6B-4F24-B540-2C427B0C5B8B}" presName="parentText" presStyleLbl="node1" presStyleIdx="0" presStyleCnt="2">
        <dgm:presLayoutVars>
          <dgm:chMax val="0"/>
          <dgm:bulletEnabled val="1"/>
        </dgm:presLayoutVars>
      </dgm:prSet>
      <dgm:spPr/>
    </dgm:pt>
    <dgm:pt modelId="{7C5DF82E-D068-4F48-BA37-B410A1DAB11F}" type="pres">
      <dgm:prSet presAssocID="{8A40D05F-EF58-4C9D-91D4-CCC11D19F1BD}" presName="spacer" presStyleCnt="0"/>
      <dgm:spPr/>
    </dgm:pt>
    <dgm:pt modelId="{127AB886-FC41-4A6A-90FB-5950FE479BFF}" type="pres">
      <dgm:prSet presAssocID="{ABD772DC-288E-44C2-A56F-3037231B282E}" presName="parentText" presStyleLbl="node1" presStyleIdx="1" presStyleCnt="2">
        <dgm:presLayoutVars>
          <dgm:chMax val="0"/>
          <dgm:bulletEnabled val="1"/>
        </dgm:presLayoutVars>
      </dgm:prSet>
      <dgm:spPr/>
    </dgm:pt>
    <dgm:pt modelId="{96A9C724-7DA8-470C-A025-8196DBE5AE3C}" type="pres">
      <dgm:prSet presAssocID="{ABD772DC-288E-44C2-A56F-3037231B282E}" presName="childText" presStyleLbl="revTx" presStyleIdx="0" presStyleCnt="1">
        <dgm:presLayoutVars>
          <dgm:bulletEnabled val="1"/>
        </dgm:presLayoutVars>
      </dgm:prSet>
      <dgm:spPr/>
    </dgm:pt>
  </dgm:ptLst>
  <dgm:cxnLst>
    <dgm:cxn modelId="{411AD702-29C8-4224-9F53-DAEFFC940A7B}" srcId="{ABD772DC-288E-44C2-A56F-3037231B282E}" destId="{9C35DABD-2CB6-487B-AD41-9CABE87FED57}" srcOrd="0" destOrd="0" parTransId="{93C7F765-01E6-44DB-82E6-35A2F0BD2432}" sibTransId="{569B4B83-0D63-4DCA-B0FB-E37815E2EAD9}"/>
    <dgm:cxn modelId="{B616DD24-3D18-4C66-8D91-C96C5A56C576}" srcId="{F80094FF-29F1-4EBD-B5CD-D8257D50E180}" destId="{ABD772DC-288E-44C2-A56F-3037231B282E}" srcOrd="1" destOrd="0" parTransId="{440618DF-6B1E-45FF-BFBB-B7D344F79DA0}" sibTransId="{F90215A6-02FF-4DA1-B65D-1694E3AB29AA}"/>
    <dgm:cxn modelId="{BD05B64B-1566-4BE9-9F45-3EE882EA82FA}" type="presOf" srcId="{9C35DABD-2CB6-487B-AD41-9CABE87FED57}" destId="{96A9C724-7DA8-470C-A025-8196DBE5AE3C}" srcOrd="0" destOrd="0" presId="urn:microsoft.com/office/officeart/2005/8/layout/vList2"/>
    <dgm:cxn modelId="{CE54914F-175F-41DA-B958-B8EBD84D3B0E}" type="presOf" srcId="{F80094FF-29F1-4EBD-B5CD-D8257D50E180}" destId="{BCA14A8C-EF22-4E42-98E1-BB8F98DE68F7}" srcOrd="0" destOrd="0" presId="urn:microsoft.com/office/officeart/2005/8/layout/vList2"/>
    <dgm:cxn modelId="{922D2577-F8C3-41E6-9435-B0485B2AFC7A}" type="presOf" srcId="{ABD772DC-288E-44C2-A56F-3037231B282E}" destId="{127AB886-FC41-4A6A-90FB-5950FE479BFF}" srcOrd="0" destOrd="0" presId="urn:microsoft.com/office/officeart/2005/8/layout/vList2"/>
    <dgm:cxn modelId="{4FAF7286-D7C9-4442-986E-CBB1C9F15472}" srcId="{F80094FF-29F1-4EBD-B5CD-D8257D50E180}" destId="{D7303C85-BA6B-4F24-B540-2C427B0C5B8B}" srcOrd="0" destOrd="0" parTransId="{239E5E7F-E6F7-4DCE-891E-22A88CB3635F}" sibTransId="{8A40D05F-EF58-4C9D-91D4-CCC11D19F1BD}"/>
    <dgm:cxn modelId="{D1CBA1DF-F978-49E1-8DDF-AFCDE87D6096}" type="presOf" srcId="{D7303C85-BA6B-4F24-B540-2C427B0C5B8B}" destId="{92CC1CE5-8E48-497A-8B43-152C9DDE3710}" srcOrd="0" destOrd="0" presId="urn:microsoft.com/office/officeart/2005/8/layout/vList2"/>
    <dgm:cxn modelId="{A6099849-9A76-4598-9E4F-ADB51D6F0E57}" type="presParOf" srcId="{BCA14A8C-EF22-4E42-98E1-BB8F98DE68F7}" destId="{92CC1CE5-8E48-497A-8B43-152C9DDE3710}" srcOrd="0" destOrd="0" presId="urn:microsoft.com/office/officeart/2005/8/layout/vList2"/>
    <dgm:cxn modelId="{99A15B86-1A9D-4C6F-8FC5-B4B73A00EA1A}" type="presParOf" srcId="{BCA14A8C-EF22-4E42-98E1-BB8F98DE68F7}" destId="{7C5DF82E-D068-4F48-BA37-B410A1DAB11F}" srcOrd="1" destOrd="0" presId="urn:microsoft.com/office/officeart/2005/8/layout/vList2"/>
    <dgm:cxn modelId="{43433802-9B77-493C-8938-103DB46E30CB}" type="presParOf" srcId="{BCA14A8C-EF22-4E42-98E1-BB8F98DE68F7}" destId="{127AB886-FC41-4A6A-90FB-5950FE479BFF}" srcOrd="2" destOrd="0" presId="urn:microsoft.com/office/officeart/2005/8/layout/vList2"/>
    <dgm:cxn modelId="{57E2D695-D498-48D1-A9B8-12598364DF72}" type="presParOf" srcId="{BCA14A8C-EF22-4E42-98E1-BB8F98DE68F7}" destId="{96A9C724-7DA8-470C-A025-8196DBE5AE3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2366F7-F780-4ABC-93F3-40317733E51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6733DBA-E9AE-40D6-AAE3-426639495EFE}">
      <dgm:prSet/>
      <dgm:spPr/>
      <dgm:t>
        <a:bodyPr/>
        <a:lstStyle/>
        <a:p>
          <a:r>
            <a:rPr lang="en-US"/>
            <a:t>Regular Members</a:t>
          </a:r>
        </a:p>
      </dgm:t>
    </dgm:pt>
    <dgm:pt modelId="{DA34DA16-F975-4E9C-91E1-C6CC66F8085C}" type="parTrans" cxnId="{C8026566-8AA4-40D7-8C5C-50D93DEE26E9}">
      <dgm:prSet/>
      <dgm:spPr/>
      <dgm:t>
        <a:bodyPr/>
        <a:lstStyle/>
        <a:p>
          <a:endParaRPr lang="en-US"/>
        </a:p>
      </dgm:t>
    </dgm:pt>
    <dgm:pt modelId="{EE891419-49A7-4BB9-802E-9EB480AA2E91}" type="sibTrans" cxnId="{C8026566-8AA4-40D7-8C5C-50D93DEE26E9}">
      <dgm:prSet/>
      <dgm:spPr/>
      <dgm:t>
        <a:bodyPr/>
        <a:lstStyle/>
        <a:p>
          <a:endParaRPr lang="en-US"/>
        </a:p>
      </dgm:t>
    </dgm:pt>
    <dgm:pt modelId="{6320CF07-AE51-43C8-BFD2-C96095DC4879}">
      <dgm:prSet/>
      <dgm:spPr/>
      <dgm:t>
        <a:bodyPr/>
        <a:lstStyle/>
        <a:p>
          <a:r>
            <a:rPr lang="en-US"/>
            <a:t>Increased 3.5% Since 2008</a:t>
          </a:r>
        </a:p>
      </dgm:t>
    </dgm:pt>
    <dgm:pt modelId="{03E4F6A8-CC30-44BB-AC19-09F63F62969C}" type="parTrans" cxnId="{97166CDA-2953-43CE-9948-ED9B0CC13962}">
      <dgm:prSet/>
      <dgm:spPr/>
      <dgm:t>
        <a:bodyPr/>
        <a:lstStyle/>
        <a:p>
          <a:endParaRPr lang="en-US"/>
        </a:p>
      </dgm:t>
    </dgm:pt>
    <dgm:pt modelId="{9F7006A4-DE8B-4838-BD52-18FA3138DFDC}" type="sibTrans" cxnId="{97166CDA-2953-43CE-9948-ED9B0CC13962}">
      <dgm:prSet/>
      <dgm:spPr/>
      <dgm:t>
        <a:bodyPr/>
        <a:lstStyle/>
        <a:p>
          <a:endParaRPr lang="en-US"/>
        </a:p>
      </dgm:t>
    </dgm:pt>
    <dgm:pt modelId="{CD2A0123-C00C-4261-BC42-168EC98ADDD5}">
      <dgm:prSet/>
      <dgm:spPr/>
      <dgm:t>
        <a:bodyPr/>
        <a:lstStyle/>
        <a:p>
          <a:r>
            <a:rPr lang="en-US"/>
            <a:t>Lower Volatility than Golf and Country Clubs</a:t>
          </a:r>
        </a:p>
      </dgm:t>
    </dgm:pt>
    <dgm:pt modelId="{E7CE440B-48E4-45C3-87A0-64629E5780B6}" type="parTrans" cxnId="{0DE1B995-E6EC-4A58-AF47-4707B820CAD0}">
      <dgm:prSet/>
      <dgm:spPr/>
      <dgm:t>
        <a:bodyPr/>
        <a:lstStyle/>
        <a:p>
          <a:endParaRPr lang="en-US"/>
        </a:p>
      </dgm:t>
    </dgm:pt>
    <dgm:pt modelId="{1D81C7A5-CC84-42AA-8ECE-0115231B5FE1}" type="sibTrans" cxnId="{0DE1B995-E6EC-4A58-AF47-4707B820CAD0}">
      <dgm:prSet/>
      <dgm:spPr/>
      <dgm:t>
        <a:bodyPr/>
        <a:lstStyle/>
        <a:p>
          <a:endParaRPr lang="en-US"/>
        </a:p>
      </dgm:t>
    </dgm:pt>
    <dgm:pt modelId="{154A62F4-C0C3-4C89-8D24-AB07D3455E64}">
      <dgm:prSet/>
      <dgm:spPr/>
      <dgm:t>
        <a:bodyPr/>
        <a:lstStyle/>
        <a:p>
          <a:r>
            <a:rPr lang="en-US"/>
            <a:t>Family-oriented</a:t>
          </a:r>
        </a:p>
      </dgm:t>
    </dgm:pt>
    <dgm:pt modelId="{3A5EAE5E-1436-4ED3-9AE4-1A923AF490E3}" type="parTrans" cxnId="{6D9CD3E7-6E42-4CD4-AC59-0D7948A82AF0}">
      <dgm:prSet/>
      <dgm:spPr/>
      <dgm:t>
        <a:bodyPr/>
        <a:lstStyle/>
        <a:p>
          <a:endParaRPr lang="en-US"/>
        </a:p>
      </dgm:t>
    </dgm:pt>
    <dgm:pt modelId="{58B1ACDF-0D12-42F5-B634-946086E9954F}" type="sibTrans" cxnId="{6D9CD3E7-6E42-4CD4-AC59-0D7948A82AF0}">
      <dgm:prSet/>
      <dgm:spPr/>
      <dgm:t>
        <a:bodyPr/>
        <a:lstStyle/>
        <a:p>
          <a:endParaRPr lang="en-US"/>
        </a:p>
      </dgm:t>
    </dgm:pt>
    <dgm:pt modelId="{806A1AFE-010D-41D3-978A-C88CE899EEEB}">
      <dgm:prSet/>
      <dgm:spPr/>
      <dgm:t>
        <a:bodyPr/>
        <a:lstStyle/>
        <a:p>
          <a:r>
            <a:rPr lang="en-US"/>
            <a:t>Lower price-point</a:t>
          </a:r>
        </a:p>
      </dgm:t>
    </dgm:pt>
    <dgm:pt modelId="{0A880B9F-A2B8-445D-A99E-50DD76551414}" type="parTrans" cxnId="{98396D1D-5D13-4D46-80B3-E8563E4C4EA3}">
      <dgm:prSet/>
      <dgm:spPr/>
      <dgm:t>
        <a:bodyPr/>
        <a:lstStyle/>
        <a:p>
          <a:endParaRPr lang="en-US"/>
        </a:p>
      </dgm:t>
    </dgm:pt>
    <dgm:pt modelId="{1B2D460F-0E08-45E3-8012-E9AD88751B07}" type="sibTrans" cxnId="{98396D1D-5D13-4D46-80B3-E8563E4C4EA3}">
      <dgm:prSet/>
      <dgm:spPr/>
      <dgm:t>
        <a:bodyPr/>
        <a:lstStyle/>
        <a:p>
          <a:endParaRPr lang="en-US"/>
        </a:p>
      </dgm:t>
    </dgm:pt>
    <dgm:pt modelId="{C880030B-3E05-4B65-A910-3ACBF7E61C67}">
      <dgm:prSet/>
      <dgm:spPr/>
      <dgm:t>
        <a:bodyPr/>
        <a:lstStyle/>
        <a:p>
          <a:r>
            <a:rPr lang="en-US"/>
            <a:t>Other Members</a:t>
          </a:r>
        </a:p>
      </dgm:t>
    </dgm:pt>
    <dgm:pt modelId="{BB6240C9-76A1-4A91-A16C-259E2CD09EC9}" type="parTrans" cxnId="{714F0606-21A9-41DB-97F4-F21BE77BFB40}">
      <dgm:prSet/>
      <dgm:spPr/>
      <dgm:t>
        <a:bodyPr/>
        <a:lstStyle/>
        <a:p>
          <a:endParaRPr lang="en-US"/>
        </a:p>
      </dgm:t>
    </dgm:pt>
    <dgm:pt modelId="{2289E802-0DD5-4C78-9F97-E9F7A4970B59}" type="sibTrans" cxnId="{714F0606-21A9-41DB-97F4-F21BE77BFB40}">
      <dgm:prSet/>
      <dgm:spPr/>
      <dgm:t>
        <a:bodyPr/>
        <a:lstStyle/>
        <a:p>
          <a:endParaRPr lang="en-US"/>
        </a:p>
      </dgm:t>
    </dgm:pt>
    <dgm:pt modelId="{C094F0C2-8564-4A77-9D2A-890BF5538371}">
      <dgm:prSet/>
      <dgm:spPr/>
      <dgm:t>
        <a:bodyPr/>
        <a:lstStyle/>
        <a:p>
          <a:r>
            <a:rPr lang="en-US"/>
            <a:t>8.9% Increase Since 2008</a:t>
          </a:r>
        </a:p>
      </dgm:t>
    </dgm:pt>
    <dgm:pt modelId="{4656824B-90E7-401D-ADE5-CFD52D8FF990}" type="parTrans" cxnId="{7556E9BE-02D3-4590-9D1A-60B1DB2A5787}">
      <dgm:prSet/>
      <dgm:spPr/>
      <dgm:t>
        <a:bodyPr/>
        <a:lstStyle/>
        <a:p>
          <a:endParaRPr lang="en-US"/>
        </a:p>
      </dgm:t>
    </dgm:pt>
    <dgm:pt modelId="{C7D4832B-5CA5-4D96-A0E4-45F49734CE8D}" type="sibTrans" cxnId="{7556E9BE-02D3-4590-9D1A-60B1DB2A5787}">
      <dgm:prSet/>
      <dgm:spPr/>
      <dgm:t>
        <a:bodyPr/>
        <a:lstStyle/>
        <a:p>
          <a:endParaRPr lang="en-US"/>
        </a:p>
      </dgm:t>
    </dgm:pt>
    <dgm:pt modelId="{0DB21244-6F24-47B2-8F0A-01A3D926AF29}">
      <dgm:prSet/>
      <dgm:spPr/>
      <dgm:t>
        <a:bodyPr/>
        <a:lstStyle/>
        <a:p>
          <a:r>
            <a:rPr lang="en-US"/>
            <a:t>Aging Population</a:t>
          </a:r>
        </a:p>
      </dgm:t>
    </dgm:pt>
    <dgm:pt modelId="{A66B6C8C-5B2C-462F-B944-C6198E2591AC}" type="parTrans" cxnId="{D78FFA8E-C922-461E-AF34-BC3F9C0C0836}">
      <dgm:prSet/>
      <dgm:spPr/>
      <dgm:t>
        <a:bodyPr/>
        <a:lstStyle/>
        <a:p>
          <a:endParaRPr lang="en-US"/>
        </a:p>
      </dgm:t>
    </dgm:pt>
    <dgm:pt modelId="{7EE39FD7-4BC4-41D3-A915-F83767E24BCD}" type="sibTrans" cxnId="{D78FFA8E-C922-461E-AF34-BC3F9C0C0836}">
      <dgm:prSet/>
      <dgm:spPr/>
      <dgm:t>
        <a:bodyPr/>
        <a:lstStyle/>
        <a:p>
          <a:endParaRPr lang="en-US"/>
        </a:p>
      </dgm:t>
    </dgm:pt>
    <dgm:pt modelId="{1C5C18AD-8C1F-45F3-9B3B-DEF74BDE888C}">
      <dgm:prSet/>
      <dgm:spPr/>
      <dgm:t>
        <a:bodyPr/>
        <a:lstStyle/>
        <a:p>
          <a:r>
            <a:rPr lang="en-US"/>
            <a:t>Member Loyalty</a:t>
          </a:r>
        </a:p>
      </dgm:t>
    </dgm:pt>
    <dgm:pt modelId="{9AFA7A2E-8F90-4CCE-B552-11B7D0FF38C8}" type="parTrans" cxnId="{0A7C26CD-AB64-4E40-9B9C-18830F40A8DF}">
      <dgm:prSet/>
      <dgm:spPr/>
      <dgm:t>
        <a:bodyPr/>
        <a:lstStyle/>
        <a:p>
          <a:endParaRPr lang="en-US"/>
        </a:p>
      </dgm:t>
    </dgm:pt>
    <dgm:pt modelId="{024D33EA-FE4C-4D7E-A93F-E6F47D28AAE2}" type="sibTrans" cxnId="{0A7C26CD-AB64-4E40-9B9C-18830F40A8DF}">
      <dgm:prSet/>
      <dgm:spPr/>
      <dgm:t>
        <a:bodyPr/>
        <a:lstStyle/>
        <a:p>
          <a:endParaRPr lang="en-US"/>
        </a:p>
      </dgm:t>
    </dgm:pt>
    <dgm:pt modelId="{6DFCE463-065B-4C66-82F7-261143D63887}" type="pres">
      <dgm:prSet presAssocID="{E72366F7-F780-4ABC-93F3-40317733E518}" presName="linear" presStyleCnt="0">
        <dgm:presLayoutVars>
          <dgm:animLvl val="lvl"/>
          <dgm:resizeHandles val="exact"/>
        </dgm:presLayoutVars>
      </dgm:prSet>
      <dgm:spPr/>
    </dgm:pt>
    <dgm:pt modelId="{0C861D82-EE18-4E86-8794-7FF4340E5567}" type="pres">
      <dgm:prSet presAssocID="{86733DBA-E9AE-40D6-AAE3-426639495EFE}" presName="parentText" presStyleLbl="node1" presStyleIdx="0" presStyleCnt="2">
        <dgm:presLayoutVars>
          <dgm:chMax val="0"/>
          <dgm:bulletEnabled val="1"/>
        </dgm:presLayoutVars>
      </dgm:prSet>
      <dgm:spPr/>
    </dgm:pt>
    <dgm:pt modelId="{93CFCB8F-BC52-48EB-9155-8A97CF1D40A5}" type="pres">
      <dgm:prSet presAssocID="{86733DBA-E9AE-40D6-AAE3-426639495EFE}" presName="childText" presStyleLbl="revTx" presStyleIdx="0" presStyleCnt="2">
        <dgm:presLayoutVars>
          <dgm:bulletEnabled val="1"/>
        </dgm:presLayoutVars>
      </dgm:prSet>
      <dgm:spPr/>
    </dgm:pt>
    <dgm:pt modelId="{EE98BBA8-6551-4C0E-8699-74D472CCF55E}" type="pres">
      <dgm:prSet presAssocID="{C880030B-3E05-4B65-A910-3ACBF7E61C67}" presName="parentText" presStyleLbl="node1" presStyleIdx="1" presStyleCnt="2">
        <dgm:presLayoutVars>
          <dgm:chMax val="0"/>
          <dgm:bulletEnabled val="1"/>
        </dgm:presLayoutVars>
      </dgm:prSet>
      <dgm:spPr/>
    </dgm:pt>
    <dgm:pt modelId="{13DC085B-B441-4286-8554-89441FC9D47E}" type="pres">
      <dgm:prSet presAssocID="{C880030B-3E05-4B65-A910-3ACBF7E61C67}" presName="childText" presStyleLbl="revTx" presStyleIdx="1" presStyleCnt="2">
        <dgm:presLayoutVars>
          <dgm:bulletEnabled val="1"/>
        </dgm:presLayoutVars>
      </dgm:prSet>
      <dgm:spPr/>
    </dgm:pt>
  </dgm:ptLst>
  <dgm:cxnLst>
    <dgm:cxn modelId="{714F0606-21A9-41DB-97F4-F21BE77BFB40}" srcId="{E72366F7-F780-4ABC-93F3-40317733E518}" destId="{C880030B-3E05-4B65-A910-3ACBF7E61C67}" srcOrd="1" destOrd="0" parTransId="{BB6240C9-76A1-4A91-A16C-259E2CD09EC9}" sibTransId="{2289E802-0DD5-4C78-9F97-E9F7A4970B59}"/>
    <dgm:cxn modelId="{98396D1D-5D13-4D46-80B3-E8563E4C4EA3}" srcId="{CD2A0123-C00C-4261-BC42-168EC98ADDD5}" destId="{806A1AFE-010D-41D3-978A-C88CE899EEEB}" srcOrd="1" destOrd="0" parTransId="{0A880B9F-A2B8-445D-A99E-50DD76551414}" sibTransId="{1B2D460F-0E08-45E3-8012-E9AD88751B07}"/>
    <dgm:cxn modelId="{1F58CD60-82E6-476A-AF4E-2A4D61731E34}" type="presOf" srcId="{154A62F4-C0C3-4C89-8D24-AB07D3455E64}" destId="{93CFCB8F-BC52-48EB-9155-8A97CF1D40A5}" srcOrd="0" destOrd="2" presId="urn:microsoft.com/office/officeart/2005/8/layout/vList2"/>
    <dgm:cxn modelId="{C1E0BD63-868B-42BC-AE14-25CB3FBE6DA6}" type="presOf" srcId="{C094F0C2-8564-4A77-9D2A-890BF5538371}" destId="{13DC085B-B441-4286-8554-89441FC9D47E}" srcOrd="0" destOrd="0" presId="urn:microsoft.com/office/officeart/2005/8/layout/vList2"/>
    <dgm:cxn modelId="{C8026566-8AA4-40D7-8C5C-50D93DEE26E9}" srcId="{E72366F7-F780-4ABC-93F3-40317733E518}" destId="{86733DBA-E9AE-40D6-AAE3-426639495EFE}" srcOrd="0" destOrd="0" parTransId="{DA34DA16-F975-4E9C-91E1-C6CC66F8085C}" sibTransId="{EE891419-49A7-4BB9-802E-9EB480AA2E91}"/>
    <dgm:cxn modelId="{38C32F6B-5FCB-4C54-BCDB-0800C7F64890}" type="presOf" srcId="{0DB21244-6F24-47B2-8F0A-01A3D926AF29}" destId="{13DC085B-B441-4286-8554-89441FC9D47E}" srcOrd="0" destOrd="1" presId="urn:microsoft.com/office/officeart/2005/8/layout/vList2"/>
    <dgm:cxn modelId="{1FB3A150-4573-4D69-A977-A8E97B1F472E}" type="presOf" srcId="{C880030B-3E05-4B65-A910-3ACBF7E61C67}" destId="{EE98BBA8-6551-4C0E-8699-74D472CCF55E}" srcOrd="0" destOrd="0" presId="urn:microsoft.com/office/officeart/2005/8/layout/vList2"/>
    <dgm:cxn modelId="{F6151053-C81C-4F9E-80F4-A587606F29AE}" type="presOf" srcId="{E72366F7-F780-4ABC-93F3-40317733E518}" destId="{6DFCE463-065B-4C66-82F7-261143D63887}" srcOrd="0" destOrd="0" presId="urn:microsoft.com/office/officeart/2005/8/layout/vList2"/>
    <dgm:cxn modelId="{19B7AA59-76A6-4732-B0BB-FBD1050EE15E}" type="presOf" srcId="{806A1AFE-010D-41D3-978A-C88CE899EEEB}" destId="{93CFCB8F-BC52-48EB-9155-8A97CF1D40A5}" srcOrd="0" destOrd="3" presId="urn:microsoft.com/office/officeart/2005/8/layout/vList2"/>
    <dgm:cxn modelId="{12F7267E-8175-485F-9C8E-5C72C869721A}" type="presOf" srcId="{1C5C18AD-8C1F-45F3-9B3B-DEF74BDE888C}" destId="{13DC085B-B441-4286-8554-89441FC9D47E}" srcOrd="0" destOrd="2" presId="urn:microsoft.com/office/officeart/2005/8/layout/vList2"/>
    <dgm:cxn modelId="{D78FFA8E-C922-461E-AF34-BC3F9C0C0836}" srcId="{C094F0C2-8564-4A77-9D2A-890BF5538371}" destId="{0DB21244-6F24-47B2-8F0A-01A3D926AF29}" srcOrd="0" destOrd="0" parTransId="{A66B6C8C-5B2C-462F-B944-C6198E2591AC}" sibTransId="{7EE39FD7-4BC4-41D3-A915-F83767E24BCD}"/>
    <dgm:cxn modelId="{FFB5CF94-52FD-4FD8-B085-99B6BAE26D49}" type="presOf" srcId="{6320CF07-AE51-43C8-BFD2-C96095DC4879}" destId="{93CFCB8F-BC52-48EB-9155-8A97CF1D40A5}" srcOrd="0" destOrd="0" presId="urn:microsoft.com/office/officeart/2005/8/layout/vList2"/>
    <dgm:cxn modelId="{0DE1B995-E6EC-4A58-AF47-4707B820CAD0}" srcId="{86733DBA-E9AE-40D6-AAE3-426639495EFE}" destId="{CD2A0123-C00C-4261-BC42-168EC98ADDD5}" srcOrd="1" destOrd="0" parTransId="{E7CE440B-48E4-45C3-87A0-64629E5780B6}" sibTransId="{1D81C7A5-CC84-42AA-8ECE-0115231B5FE1}"/>
    <dgm:cxn modelId="{7556E9BE-02D3-4590-9D1A-60B1DB2A5787}" srcId="{C880030B-3E05-4B65-A910-3ACBF7E61C67}" destId="{C094F0C2-8564-4A77-9D2A-890BF5538371}" srcOrd="0" destOrd="0" parTransId="{4656824B-90E7-401D-ADE5-CFD52D8FF990}" sibTransId="{C7D4832B-5CA5-4D96-A0E4-45F49734CE8D}"/>
    <dgm:cxn modelId="{DC6536C0-3A06-41DD-A7FD-D777638CF4FC}" type="presOf" srcId="{86733DBA-E9AE-40D6-AAE3-426639495EFE}" destId="{0C861D82-EE18-4E86-8794-7FF4340E5567}" srcOrd="0" destOrd="0" presId="urn:microsoft.com/office/officeart/2005/8/layout/vList2"/>
    <dgm:cxn modelId="{0A7C26CD-AB64-4E40-9B9C-18830F40A8DF}" srcId="{C094F0C2-8564-4A77-9D2A-890BF5538371}" destId="{1C5C18AD-8C1F-45F3-9B3B-DEF74BDE888C}" srcOrd="1" destOrd="0" parTransId="{9AFA7A2E-8F90-4CCE-B552-11B7D0FF38C8}" sibTransId="{024D33EA-FE4C-4D7E-A93F-E6F47D28AAE2}"/>
    <dgm:cxn modelId="{7387B7CE-FD81-45A9-A1B3-D29616CB0F84}" type="presOf" srcId="{CD2A0123-C00C-4261-BC42-168EC98ADDD5}" destId="{93CFCB8F-BC52-48EB-9155-8A97CF1D40A5}" srcOrd="0" destOrd="1" presId="urn:microsoft.com/office/officeart/2005/8/layout/vList2"/>
    <dgm:cxn modelId="{97166CDA-2953-43CE-9948-ED9B0CC13962}" srcId="{86733DBA-E9AE-40D6-AAE3-426639495EFE}" destId="{6320CF07-AE51-43C8-BFD2-C96095DC4879}" srcOrd="0" destOrd="0" parTransId="{03E4F6A8-CC30-44BB-AC19-09F63F62969C}" sibTransId="{9F7006A4-DE8B-4838-BD52-18FA3138DFDC}"/>
    <dgm:cxn modelId="{6D9CD3E7-6E42-4CD4-AC59-0D7948A82AF0}" srcId="{CD2A0123-C00C-4261-BC42-168EC98ADDD5}" destId="{154A62F4-C0C3-4C89-8D24-AB07D3455E64}" srcOrd="0" destOrd="0" parTransId="{3A5EAE5E-1436-4ED3-9AE4-1A923AF490E3}" sibTransId="{58B1ACDF-0D12-42F5-B634-946086E9954F}"/>
    <dgm:cxn modelId="{3BF632C7-06C2-4C61-93C9-5B3291050210}" type="presParOf" srcId="{6DFCE463-065B-4C66-82F7-261143D63887}" destId="{0C861D82-EE18-4E86-8794-7FF4340E5567}" srcOrd="0" destOrd="0" presId="urn:microsoft.com/office/officeart/2005/8/layout/vList2"/>
    <dgm:cxn modelId="{FC9F7075-2B13-4627-B589-B12D3C8F744D}" type="presParOf" srcId="{6DFCE463-065B-4C66-82F7-261143D63887}" destId="{93CFCB8F-BC52-48EB-9155-8A97CF1D40A5}" srcOrd="1" destOrd="0" presId="urn:microsoft.com/office/officeart/2005/8/layout/vList2"/>
    <dgm:cxn modelId="{0DA6C3DE-8799-46D8-8DBE-B3E5F5EA4740}" type="presParOf" srcId="{6DFCE463-065B-4C66-82F7-261143D63887}" destId="{EE98BBA8-6551-4C0E-8699-74D472CCF55E}" srcOrd="2" destOrd="0" presId="urn:microsoft.com/office/officeart/2005/8/layout/vList2"/>
    <dgm:cxn modelId="{C359DDC6-681B-4CAD-BEFB-CD32C3B445DD}" type="presParOf" srcId="{6DFCE463-065B-4C66-82F7-261143D63887}" destId="{13DC085B-B441-4286-8554-89441FC9D47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7FEEAC-1EB9-434F-96C5-22C6836BB61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D4A61EF-FDB8-4597-9224-26D71FC8DE0E}">
      <dgm:prSet/>
      <dgm:spPr/>
      <dgm:t>
        <a:bodyPr/>
        <a:lstStyle/>
        <a:p>
          <a:r>
            <a:rPr lang="en-US"/>
            <a:t>Primary Source of Operating Revenue</a:t>
          </a:r>
        </a:p>
      </dgm:t>
    </dgm:pt>
    <dgm:pt modelId="{20CBCA44-A135-4105-B744-F5F573307A32}" type="parTrans" cxnId="{C2009EF4-2C20-46A4-96F3-A85E550E0A04}">
      <dgm:prSet/>
      <dgm:spPr/>
      <dgm:t>
        <a:bodyPr/>
        <a:lstStyle/>
        <a:p>
          <a:endParaRPr lang="en-US"/>
        </a:p>
      </dgm:t>
    </dgm:pt>
    <dgm:pt modelId="{CFD69085-8563-4586-ABDD-5A0250FF3161}" type="sibTrans" cxnId="{C2009EF4-2C20-46A4-96F3-A85E550E0A04}">
      <dgm:prSet/>
      <dgm:spPr/>
      <dgm:t>
        <a:bodyPr/>
        <a:lstStyle/>
        <a:p>
          <a:endParaRPr lang="en-US"/>
        </a:p>
      </dgm:t>
    </dgm:pt>
    <dgm:pt modelId="{50D33551-B811-4275-B92F-4F50C5D9BB25}">
      <dgm:prSet/>
      <dgm:spPr/>
      <dgm:t>
        <a:bodyPr/>
        <a:lstStyle/>
        <a:p>
          <a:r>
            <a:rPr lang="en-US" dirty="0"/>
            <a:t>Largest</a:t>
          </a:r>
        </a:p>
      </dgm:t>
    </dgm:pt>
    <dgm:pt modelId="{6233C6AA-5ECA-4384-B413-0C04332F256B}" type="parTrans" cxnId="{3D8E33E8-FBBB-41CC-A006-10F7B0EC28F2}">
      <dgm:prSet/>
      <dgm:spPr/>
      <dgm:t>
        <a:bodyPr/>
        <a:lstStyle/>
        <a:p>
          <a:endParaRPr lang="en-US"/>
        </a:p>
      </dgm:t>
    </dgm:pt>
    <dgm:pt modelId="{EB11A5CC-4185-4102-AD66-D731129DF683}" type="sibTrans" cxnId="{3D8E33E8-FBBB-41CC-A006-10F7B0EC28F2}">
      <dgm:prSet/>
      <dgm:spPr/>
      <dgm:t>
        <a:bodyPr/>
        <a:lstStyle/>
        <a:p>
          <a:endParaRPr lang="en-US"/>
        </a:p>
      </dgm:t>
    </dgm:pt>
    <dgm:pt modelId="{724819ED-4F2A-4628-A500-2FA86A49B8C2}">
      <dgm:prSet/>
      <dgm:spPr/>
      <dgm:t>
        <a:bodyPr/>
        <a:lstStyle/>
        <a:p>
          <a:r>
            <a:rPr lang="en-US" dirty="0"/>
            <a:t>Most predictable</a:t>
          </a:r>
        </a:p>
      </dgm:t>
    </dgm:pt>
    <dgm:pt modelId="{08E7A4C4-F586-4BCD-AC39-D06A0C641B0E}" type="parTrans" cxnId="{50D84FB5-91FA-4E7C-A7B6-D40F383E047A}">
      <dgm:prSet/>
      <dgm:spPr/>
      <dgm:t>
        <a:bodyPr/>
        <a:lstStyle/>
        <a:p>
          <a:endParaRPr lang="en-US"/>
        </a:p>
      </dgm:t>
    </dgm:pt>
    <dgm:pt modelId="{070200CA-611B-43CC-8F7F-B3E26F7B8E62}" type="sibTrans" cxnId="{50D84FB5-91FA-4E7C-A7B6-D40F383E047A}">
      <dgm:prSet/>
      <dgm:spPr/>
      <dgm:t>
        <a:bodyPr/>
        <a:lstStyle/>
        <a:p>
          <a:endParaRPr lang="en-US"/>
        </a:p>
      </dgm:t>
    </dgm:pt>
    <dgm:pt modelId="{DE92C59D-C484-4981-9E30-817AE2C3D32A}">
      <dgm:prSet/>
      <dgm:spPr/>
      <dgm:t>
        <a:bodyPr/>
        <a:lstStyle/>
        <a:p>
          <a:r>
            <a:rPr lang="en-US"/>
            <a:t>Annual Increases</a:t>
          </a:r>
        </a:p>
      </dgm:t>
    </dgm:pt>
    <dgm:pt modelId="{BA1AE424-1894-42DC-80F6-BE430F7CFA23}" type="parTrans" cxnId="{ADCD5788-4C3B-4E20-A6F9-0A42D01A8CFC}">
      <dgm:prSet/>
      <dgm:spPr/>
      <dgm:t>
        <a:bodyPr/>
        <a:lstStyle/>
        <a:p>
          <a:endParaRPr lang="en-US"/>
        </a:p>
      </dgm:t>
    </dgm:pt>
    <dgm:pt modelId="{C2296614-1135-48DC-9E1D-69FB1FB62377}" type="sibTrans" cxnId="{ADCD5788-4C3B-4E20-A6F9-0A42D01A8CFC}">
      <dgm:prSet/>
      <dgm:spPr/>
      <dgm:t>
        <a:bodyPr/>
        <a:lstStyle/>
        <a:p>
          <a:endParaRPr lang="en-US"/>
        </a:p>
      </dgm:t>
    </dgm:pt>
    <dgm:pt modelId="{7D48DD41-8291-4F30-AEA0-3DAC9704D314}">
      <dgm:prSet/>
      <dgm:spPr/>
      <dgm:t>
        <a:bodyPr/>
        <a:lstStyle/>
        <a:p>
          <a:r>
            <a:rPr lang="en-US"/>
            <a:t>Keep pace with increases in expenses – especially payroll and related</a:t>
          </a:r>
        </a:p>
      </dgm:t>
    </dgm:pt>
    <dgm:pt modelId="{7A1F9BD7-DF8A-43BB-84B4-5C70CB4723CD}" type="parTrans" cxnId="{4A3D18A8-84B5-4343-8C39-8DD4F5F5CE2A}">
      <dgm:prSet/>
      <dgm:spPr/>
      <dgm:t>
        <a:bodyPr/>
        <a:lstStyle/>
        <a:p>
          <a:endParaRPr lang="en-US"/>
        </a:p>
      </dgm:t>
    </dgm:pt>
    <dgm:pt modelId="{413690E3-ACFF-440C-9530-C08B0976F30A}" type="sibTrans" cxnId="{4A3D18A8-84B5-4343-8C39-8DD4F5F5CE2A}">
      <dgm:prSet/>
      <dgm:spPr/>
      <dgm:t>
        <a:bodyPr/>
        <a:lstStyle/>
        <a:p>
          <a:endParaRPr lang="en-US"/>
        </a:p>
      </dgm:t>
    </dgm:pt>
    <dgm:pt modelId="{892B7BD9-031E-4EF0-81F8-F20E55D94555}">
      <dgm:prSet/>
      <dgm:spPr/>
      <dgm:t>
        <a:bodyPr/>
        <a:lstStyle/>
        <a:p>
          <a:r>
            <a:rPr lang="en-US"/>
            <a:t>Ten-Year Average Annual Increases</a:t>
          </a:r>
        </a:p>
      </dgm:t>
    </dgm:pt>
    <dgm:pt modelId="{4E92361A-0889-4484-A5B7-35051F8355EB}" type="parTrans" cxnId="{963DD247-1F7E-4176-9B71-129C0FA70B6A}">
      <dgm:prSet/>
      <dgm:spPr/>
      <dgm:t>
        <a:bodyPr/>
        <a:lstStyle/>
        <a:p>
          <a:endParaRPr lang="en-US"/>
        </a:p>
      </dgm:t>
    </dgm:pt>
    <dgm:pt modelId="{A4DC8041-92C0-4421-8E1C-1D584E00C6DC}" type="sibTrans" cxnId="{963DD247-1F7E-4176-9B71-129C0FA70B6A}">
      <dgm:prSet/>
      <dgm:spPr/>
      <dgm:t>
        <a:bodyPr/>
        <a:lstStyle/>
        <a:p>
          <a:endParaRPr lang="en-US"/>
        </a:p>
      </dgm:t>
    </dgm:pt>
    <dgm:pt modelId="{AFB6A93C-FC85-4810-9256-C685085C0E42}">
      <dgm:prSet/>
      <dgm:spPr/>
      <dgm:t>
        <a:bodyPr/>
        <a:lstStyle/>
        <a:p>
          <a:r>
            <a:rPr lang="en-US"/>
            <a:t>Golf and Country Clubs – 3.2%</a:t>
          </a:r>
        </a:p>
      </dgm:t>
    </dgm:pt>
    <dgm:pt modelId="{81E2BEA4-4843-4BC0-8CB5-541B6B4CDD49}" type="parTrans" cxnId="{E7062FA1-7D1F-4D81-AA24-65703206B654}">
      <dgm:prSet/>
      <dgm:spPr/>
      <dgm:t>
        <a:bodyPr/>
        <a:lstStyle/>
        <a:p>
          <a:endParaRPr lang="en-US"/>
        </a:p>
      </dgm:t>
    </dgm:pt>
    <dgm:pt modelId="{F40CDB62-D230-4376-AE7A-9B813B02F60B}" type="sibTrans" cxnId="{E7062FA1-7D1F-4D81-AA24-65703206B654}">
      <dgm:prSet/>
      <dgm:spPr/>
      <dgm:t>
        <a:bodyPr/>
        <a:lstStyle/>
        <a:p>
          <a:endParaRPr lang="en-US"/>
        </a:p>
      </dgm:t>
    </dgm:pt>
    <dgm:pt modelId="{26CB3E07-9716-436D-8A32-25B1FD826EFE}">
      <dgm:prSet/>
      <dgm:spPr/>
      <dgm:t>
        <a:bodyPr/>
        <a:lstStyle/>
        <a:p>
          <a:r>
            <a:rPr lang="en-US"/>
            <a:t>City Clubs – 3.9%</a:t>
          </a:r>
        </a:p>
      </dgm:t>
    </dgm:pt>
    <dgm:pt modelId="{FD15B1E8-E93B-4641-9D4A-71807705BB90}" type="parTrans" cxnId="{60B6EE7B-D633-430C-B0B0-C8FDE7235760}">
      <dgm:prSet/>
      <dgm:spPr/>
      <dgm:t>
        <a:bodyPr/>
        <a:lstStyle/>
        <a:p>
          <a:endParaRPr lang="en-US"/>
        </a:p>
      </dgm:t>
    </dgm:pt>
    <dgm:pt modelId="{78EB6BDF-53D7-4905-898E-723BCD352409}" type="sibTrans" cxnId="{60B6EE7B-D633-430C-B0B0-C8FDE7235760}">
      <dgm:prSet/>
      <dgm:spPr/>
      <dgm:t>
        <a:bodyPr/>
        <a:lstStyle/>
        <a:p>
          <a:endParaRPr lang="en-US"/>
        </a:p>
      </dgm:t>
    </dgm:pt>
    <dgm:pt modelId="{A97F1ECF-8970-4DBC-87D3-3E89ED606925}">
      <dgm:prSet/>
      <dgm:spPr/>
      <dgm:t>
        <a:bodyPr/>
        <a:lstStyle/>
        <a:p>
          <a:r>
            <a:rPr lang="en-US"/>
            <a:t>Tennis, Beach &amp; Yacht Clubs – 3.7%</a:t>
          </a:r>
        </a:p>
      </dgm:t>
    </dgm:pt>
    <dgm:pt modelId="{84380239-7EB3-45C8-B3B1-B53419BB5C1D}" type="parTrans" cxnId="{3EDC8021-A811-4C7C-977A-92E1EEDA6E66}">
      <dgm:prSet/>
      <dgm:spPr/>
      <dgm:t>
        <a:bodyPr/>
        <a:lstStyle/>
        <a:p>
          <a:endParaRPr lang="en-US"/>
        </a:p>
      </dgm:t>
    </dgm:pt>
    <dgm:pt modelId="{80108199-3BF0-4B8F-96E1-64E54DC0E235}" type="sibTrans" cxnId="{3EDC8021-A811-4C7C-977A-92E1EEDA6E66}">
      <dgm:prSet/>
      <dgm:spPr/>
      <dgm:t>
        <a:bodyPr/>
        <a:lstStyle/>
        <a:p>
          <a:endParaRPr lang="en-US"/>
        </a:p>
      </dgm:t>
    </dgm:pt>
    <dgm:pt modelId="{270448A0-F73B-4764-8573-76077B83DEAD}">
      <dgm:prSet/>
      <dgm:spPr/>
      <dgm:t>
        <a:bodyPr/>
        <a:lstStyle/>
        <a:p>
          <a:r>
            <a:rPr lang="en-US" dirty="0"/>
            <a:t>Golf and Country Clubs – 54.4%</a:t>
          </a:r>
        </a:p>
      </dgm:t>
    </dgm:pt>
    <dgm:pt modelId="{E542EA16-6F2E-4E23-881F-618ECD393C93}" type="parTrans" cxnId="{5C097AAB-AB3A-468C-BC50-44CB28F31057}">
      <dgm:prSet/>
      <dgm:spPr/>
      <dgm:t>
        <a:bodyPr/>
        <a:lstStyle/>
        <a:p>
          <a:endParaRPr lang="en-US"/>
        </a:p>
      </dgm:t>
    </dgm:pt>
    <dgm:pt modelId="{976DF220-ABCC-4089-9908-7838903BA375}" type="sibTrans" cxnId="{5C097AAB-AB3A-468C-BC50-44CB28F31057}">
      <dgm:prSet/>
      <dgm:spPr/>
      <dgm:t>
        <a:bodyPr/>
        <a:lstStyle/>
        <a:p>
          <a:endParaRPr lang="en-US"/>
        </a:p>
      </dgm:t>
    </dgm:pt>
    <dgm:pt modelId="{B556988F-05E5-40FC-8162-6F3D952738CD}">
      <dgm:prSet/>
      <dgm:spPr/>
      <dgm:t>
        <a:bodyPr/>
        <a:lstStyle/>
        <a:p>
          <a:r>
            <a:rPr lang="en-US" dirty="0"/>
            <a:t>City Clubs – 36.7%</a:t>
          </a:r>
        </a:p>
      </dgm:t>
    </dgm:pt>
    <dgm:pt modelId="{9BF6E15D-D032-402D-A9A4-9B9244E28AAD}" type="parTrans" cxnId="{14B7E8F8-5E23-4CFA-95A9-CB3281CAD3D0}">
      <dgm:prSet/>
      <dgm:spPr/>
      <dgm:t>
        <a:bodyPr/>
        <a:lstStyle/>
        <a:p>
          <a:endParaRPr lang="en-US"/>
        </a:p>
      </dgm:t>
    </dgm:pt>
    <dgm:pt modelId="{F3A4A16F-E40B-4746-A695-0550770ACFFE}" type="sibTrans" cxnId="{14B7E8F8-5E23-4CFA-95A9-CB3281CAD3D0}">
      <dgm:prSet/>
      <dgm:spPr/>
      <dgm:t>
        <a:bodyPr/>
        <a:lstStyle/>
        <a:p>
          <a:endParaRPr lang="en-US"/>
        </a:p>
      </dgm:t>
    </dgm:pt>
    <dgm:pt modelId="{C01D13A0-452D-4F7F-9BAA-7647E42FADC4}">
      <dgm:prSet/>
      <dgm:spPr/>
      <dgm:t>
        <a:bodyPr/>
        <a:lstStyle/>
        <a:p>
          <a:r>
            <a:rPr lang="en-US" dirty="0"/>
            <a:t>Tennis, Beach &amp; Yacht Clubs – 46.3%</a:t>
          </a:r>
        </a:p>
      </dgm:t>
    </dgm:pt>
    <dgm:pt modelId="{BB3A0BAB-50A0-4502-BED4-5D72D3E7A2ED}" type="parTrans" cxnId="{B4237840-086F-4BF5-A2EA-983277403466}">
      <dgm:prSet/>
      <dgm:spPr/>
      <dgm:t>
        <a:bodyPr/>
        <a:lstStyle/>
        <a:p>
          <a:endParaRPr lang="en-US"/>
        </a:p>
      </dgm:t>
    </dgm:pt>
    <dgm:pt modelId="{A779FBDE-4886-4922-B26E-CABB8B39FC24}" type="sibTrans" cxnId="{B4237840-086F-4BF5-A2EA-983277403466}">
      <dgm:prSet/>
      <dgm:spPr/>
      <dgm:t>
        <a:bodyPr/>
        <a:lstStyle/>
        <a:p>
          <a:endParaRPr lang="en-US"/>
        </a:p>
      </dgm:t>
    </dgm:pt>
    <dgm:pt modelId="{F8BE3236-3FD9-444D-8C4C-476EF2F6DF38}">
      <dgm:prSet/>
      <dgm:spPr/>
      <dgm:t>
        <a:bodyPr/>
        <a:lstStyle/>
        <a:p>
          <a:r>
            <a:rPr lang="en-US" dirty="0"/>
            <a:t>Budget Setter</a:t>
          </a:r>
        </a:p>
      </dgm:t>
    </dgm:pt>
    <dgm:pt modelId="{8432680A-21D7-4CB1-8785-DE8BC8D4419E}" type="parTrans" cxnId="{312E3399-7324-43C2-8399-731FB68CF546}">
      <dgm:prSet/>
      <dgm:spPr/>
      <dgm:t>
        <a:bodyPr/>
        <a:lstStyle/>
        <a:p>
          <a:endParaRPr lang="en-US"/>
        </a:p>
      </dgm:t>
    </dgm:pt>
    <dgm:pt modelId="{AD78921F-3918-4913-AB6B-2BF4A0987CDD}" type="sibTrans" cxnId="{312E3399-7324-43C2-8399-731FB68CF546}">
      <dgm:prSet/>
      <dgm:spPr/>
      <dgm:t>
        <a:bodyPr/>
        <a:lstStyle/>
        <a:p>
          <a:endParaRPr lang="en-US"/>
        </a:p>
      </dgm:t>
    </dgm:pt>
    <dgm:pt modelId="{67854359-2207-4BB9-BA7B-89576D4F7A52}" type="pres">
      <dgm:prSet presAssocID="{CD7FEEAC-1EB9-434F-96C5-22C6836BB611}" presName="linear" presStyleCnt="0">
        <dgm:presLayoutVars>
          <dgm:animLvl val="lvl"/>
          <dgm:resizeHandles val="exact"/>
        </dgm:presLayoutVars>
      </dgm:prSet>
      <dgm:spPr/>
    </dgm:pt>
    <dgm:pt modelId="{919F520C-D652-4EB3-94C0-A3A9F250646E}" type="pres">
      <dgm:prSet presAssocID="{5D4A61EF-FDB8-4597-9224-26D71FC8DE0E}" presName="parentText" presStyleLbl="node1" presStyleIdx="0" presStyleCnt="3">
        <dgm:presLayoutVars>
          <dgm:chMax val="0"/>
          <dgm:bulletEnabled val="1"/>
        </dgm:presLayoutVars>
      </dgm:prSet>
      <dgm:spPr/>
    </dgm:pt>
    <dgm:pt modelId="{0D1C2982-F29D-4CF0-A77C-B5052932A838}" type="pres">
      <dgm:prSet presAssocID="{5D4A61EF-FDB8-4597-9224-26D71FC8DE0E}" presName="childText" presStyleLbl="revTx" presStyleIdx="0" presStyleCnt="3">
        <dgm:presLayoutVars>
          <dgm:bulletEnabled val="1"/>
        </dgm:presLayoutVars>
      </dgm:prSet>
      <dgm:spPr/>
    </dgm:pt>
    <dgm:pt modelId="{8F82960E-448E-4074-A6B8-A6036857CC29}" type="pres">
      <dgm:prSet presAssocID="{DE92C59D-C484-4981-9E30-817AE2C3D32A}" presName="parentText" presStyleLbl="node1" presStyleIdx="1" presStyleCnt="3">
        <dgm:presLayoutVars>
          <dgm:chMax val="0"/>
          <dgm:bulletEnabled val="1"/>
        </dgm:presLayoutVars>
      </dgm:prSet>
      <dgm:spPr/>
    </dgm:pt>
    <dgm:pt modelId="{C721BDF2-188D-4FDE-9CF0-D4D3461D2F49}" type="pres">
      <dgm:prSet presAssocID="{DE92C59D-C484-4981-9E30-817AE2C3D32A}" presName="childText" presStyleLbl="revTx" presStyleIdx="1" presStyleCnt="3">
        <dgm:presLayoutVars>
          <dgm:bulletEnabled val="1"/>
        </dgm:presLayoutVars>
      </dgm:prSet>
      <dgm:spPr/>
    </dgm:pt>
    <dgm:pt modelId="{7DB68BFD-D077-4AFB-B77B-08AC96985711}" type="pres">
      <dgm:prSet presAssocID="{892B7BD9-031E-4EF0-81F8-F20E55D94555}" presName="parentText" presStyleLbl="node1" presStyleIdx="2" presStyleCnt="3">
        <dgm:presLayoutVars>
          <dgm:chMax val="0"/>
          <dgm:bulletEnabled val="1"/>
        </dgm:presLayoutVars>
      </dgm:prSet>
      <dgm:spPr/>
    </dgm:pt>
    <dgm:pt modelId="{90453FE6-6F06-43B9-8828-D4661A4DC09A}" type="pres">
      <dgm:prSet presAssocID="{892B7BD9-031E-4EF0-81F8-F20E55D94555}" presName="childText" presStyleLbl="revTx" presStyleIdx="2" presStyleCnt="3">
        <dgm:presLayoutVars>
          <dgm:bulletEnabled val="1"/>
        </dgm:presLayoutVars>
      </dgm:prSet>
      <dgm:spPr/>
    </dgm:pt>
  </dgm:ptLst>
  <dgm:cxnLst>
    <dgm:cxn modelId="{BE49580A-3ACC-4754-9B97-A094317A51E3}" type="presOf" srcId="{B556988F-05E5-40FC-8162-6F3D952738CD}" destId="{0D1C2982-F29D-4CF0-A77C-B5052932A838}" srcOrd="0" destOrd="2" presId="urn:microsoft.com/office/officeart/2005/8/layout/vList2"/>
    <dgm:cxn modelId="{3EDC8021-A811-4C7C-977A-92E1EEDA6E66}" srcId="{892B7BD9-031E-4EF0-81F8-F20E55D94555}" destId="{A97F1ECF-8970-4DBC-87D3-3E89ED606925}" srcOrd="2" destOrd="0" parTransId="{84380239-7EB3-45C8-B3B1-B53419BB5C1D}" sibTransId="{80108199-3BF0-4B8F-96E1-64E54DC0E235}"/>
    <dgm:cxn modelId="{D8909625-0C62-4DE0-AA04-581BF4EFBAA3}" type="presOf" srcId="{724819ED-4F2A-4628-A500-2FA86A49B8C2}" destId="{0D1C2982-F29D-4CF0-A77C-B5052932A838}" srcOrd="0" destOrd="4" presId="urn:microsoft.com/office/officeart/2005/8/layout/vList2"/>
    <dgm:cxn modelId="{B4237840-086F-4BF5-A2EA-983277403466}" srcId="{50D33551-B811-4275-B92F-4F50C5D9BB25}" destId="{C01D13A0-452D-4F7F-9BAA-7647E42FADC4}" srcOrd="2" destOrd="0" parTransId="{BB3A0BAB-50A0-4502-BED4-5D72D3E7A2ED}" sibTransId="{A779FBDE-4886-4922-B26E-CABB8B39FC24}"/>
    <dgm:cxn modelId="{E32FAE41-76AB-485F-9543-5AC9486E28E9}" type="presOf" srcId="{AFB6A93C-FC85-4810-9256-C685085C0E42}" destId="{90453FE6-6F06-43B9-8828-D4661A4DC09A}" srcOrd="0" destOrd="0" presId="urn:microsoft.com/office/officeart/2005/8/layout/vList2"/>
    <dgm:cxn modelId="{F0594746-8228-488A-B18B-D96ADF16F406}" type="presOf" srcId="{26CB3E07-9716-436D-8A32-25B1FD826EFE}" destId="{90453FE6-6F06-43B9-8828-D4661A4DC09A}" srcOrd="0" destOrd="1" presId="urn:microsoft.com/office/officeart/2005/8/layout/vList2"/>
    <dgm:cxn modelId="{963DD247-1F7E-4176-9B71-129C0FA70B6A}" srcId="{CD7FEEAC-1EB9-434F-96C5-22C6836BB611}" destId="{892B7BD9-031E-4EF0-81F8-F20E55D94555}" srcOrd="2" destOrd="0" parTransId="{4E92361A-0889-4484-A5B7-35051F8355EB}" sibTransId="{A4DC8041-92C0-4421-8E1C-1D584E00C6DC}"/>
    <dgm:cxn modelId="{AE1D8E6B-4E71-482B-8D91-5B135EC4B7F2}" type="presOf" srcId="{50D33551-B811-4275-B92F-4F50C5D9BB25}" destId="{0D1C2982-F29D-4CF0-A77C-B5052932A838}" srcOrd="0" destOrd="0" presId="urn:microsoft.com/office/officeart/2005/8/layout/vList2"/>
    <dgm:cxn modelId="{C84A1557-BEBB-4556-9F94-EC4477D62A70}" type="presOf" srcId="{270448A0-F73B-4764-8573-76077B83DEAD}" destId="{0D1C2982-F29D-4CF0-A77C-B5052932A838}" srcOrd="0" destOrd="1" presId="urn:microsoft.com/office/officeart/2005/8/layout/vList2"/>
    <dgm:cxn modelId="{0C88A077-C468-4238-917F-E79AFD216453}" type="presOf" srcId="{892B7BD9-031E-4EF0-81F8-F20E55D94555}" destId="{7DB68BFD-D077-4AFB-B77B-08AC96985711}" srcOrd="0" destOrd="0" presId="urn:microsoft.com/office/officeart/2005/8/layout/vList2"/>
    <dgm:cxn modelId="{60B6EE7B-D633-430C-B0B0-C8FDE7235760}" srcId="{892B7BD9-031E-4EF0-81F8-F20E55D94555}" destId="{26CB3E07-9716-436D-8A32-25B1FD826EFE}" srcOrd="1" destOrd="0" parTransId="{FD15B1E8-E93B-4641-9D4A-71807705BB90}" sibTransId="{78EB6BDF-53D7-4905-898E-723BCD352409}"/>
    <dgm:cxn modelId="{E0F70F88-F604-44E2-B9A4-005587FC5A26}" type="presOf" srcId="{C01D13A0-452D-4F7F-9BAA-7647E42FADC4}" destId="{0D1C2982-F29D-4CF0-A77C-B5052932A838}" srcOrd="0" destOrd="3" presId="urn:microsoft.com/office/officeart/2005/8/layout/vList2"/>
    <dgm:cxn modelId="{ADCD5788-4C3B-4E20-A6F9-0A42D01A8CFC}" srcId="{CD7FEEAC-1EB9-434F-96C5-22C6836BB611}" destId="{DE92C59D-C484-4981-9E30-817AE2C3D32A}" srcOrd="1" destOrd="0" parTransId="{BA1AE424-1894-42DC-80F6-BE430F7CFA23}" sibTransId="{C2296614-1135-48DC-9E1D-69FB1FB62377}"/>
    <dgm:cxn modelId="{C521D098-F3F7-405D-B585-F46DD2D9FDE1}" type="presOf" srcId="{DE92C59D-C484-4981-9E30-817AE2C3D32A}" destId="{8F82960E-448E-4074-A6B8-A6036857CC29}" srcOrd="0" destOrd="0" presId="urn:microsoft.com/office/officeart/2005/8/layout/vList2"/>
    <dgm:cxn modelId="{312E3399-7324-43C2-8399-731FB68CF546}" srcId="{724819ED-4F2A-4628-A500-2FA86A49B8C2}" destId="{F8BE3236-3FD9-444D-8C4C-476EF2F6DF38}" srcOrd="0" destOrd="0" parTransId="{8432680A-21D7-4CB1-8785-DE8BC8D4419E}" sibTransId="{AD78921F-3918-4913-AB6B-2BF4A0987CDD}"/>
    <dgm:cxn modelId="{133B739E-12F7-45A7-9E73-702B5FB97D0E}" type="presOf" srcId="{7D48DD41-8291-4F30-AEA0-3DAC9704D314}" destId="{C721BDF2-188D-4FDE-9CF0-D4D3461D2F49}" srcOrd="0" destOrd="0" presId="urn:microsoft.com/office/officeart/2005/8/layout/vList2"/>
    <dgm:cxn modelId="{E7062FA1-7D1F-4D81-AA24-65703206B654}" srcId="{892B7BD9-031E-4EF0-81F8-F20E55D94555}" destId="{AFB6A93C-FC85-4810-9256-C685085C0E42}" srcOrd="0" destOrd="0" parTransId="{81E2BEA4-4843-4BC0-8CB5-541B6B4CDD49}" sibTransId="{F40CDB62-D230-4376-AE7A-9B813B02F60B}"/>
    <dgm:cxn modelId="{4A3D18A8-84B5-4343-8C39-8DD4F5F5CE2A}" srcId="{DE92C59D-C484-4981-9E30-817AE2C3D32A}" destId="{7D48DD41-8291-4F30-AEA0-3DAC9704D314}" srcOrd="0" destOrd="0" parTransId="{7A1F9BD7-DF8A-43BB-84B4-5C70CB4723CD}" sibTransId="{413690E3-ACFF-440C-9530-C08B0976F30A}"/>
    <dgm:cxn modelId="{5C097AAB-AB3A-468C-BC50-44CB28F31057}" srcId="{50D33551-B811-4275-B92F-4F50C5D9BB25}" destId="{270448A0-F73B-4764-8573-76077B83DEAD}" srcOrd="0" destOrd="0" parTransId="{E542EA16-6F2E-4E23-881F-618ECD393C93}" sibTransId="{976DF220-ABCC-4089-9908-7838903BA375}"/>
    <dgm:cxn modelId="{50D84FB5-91FA-4E7C-A7B6-D40F383E047A}" srcId="{5D4A61EF-FDB8-4597-9224-26D71FC8DE0E}" destId="{724819ED-4F2A-4628-A500-2FA86A49B8C2}" srcOrd="1" destOrd="0" parTransId="{08E7A4C4-F586-4BCD-AC39-D06A0C641B0E}" sibTransId="{070200CA-611B-43CC-8F7F-B3E26F7B8E62}"/>
    <dgm:cxn modelId="{F9BFCEB6-124E-4A67-A492-4B175F8B9B01}" type="presOf" srcId="{A97F1ECF-8970-4DBC-87D3-3E89ED606925}" destId="{90453FE6-6F06-43B9-8828-D4661A4DC09A}" srcOrd="0" destOrd="2" presId="urn:microsoft.com/office/officeart/2005/8/layout/vList2"/>
    <dgm:cxn modelId="{4AC686C7-EA0C-4A73-A005-53D38D834851}" type="presOf" srcId="{F8BE3236-3FD9-444D-8C4C-476EF2F6DF38}" destId="{0D1C2982-F29D-4CF0-A77C-B5052932A838}" srcOrd="0" destOrd="5" presId="urn:microsoft.com/office/officeart/2005/8/layout/vList2"/>
    <dgm:cxn modelId="{EAABF0C8-B1D7-4771-8DD1-843D4D7B74C4}" type="presOf" srcId="{CD7FEEAC-1EB9-434F-96C5-22C6836BB611}" destId="{67854359-2207-4BB9-BA7B-89576D4F7A52}" srcOrd="0" destOrd="0" presId="urn:microsoft.com/office/officeart/2005/8/layout/vList2"/>
    <dgm:cxn modelId="{3D8E33E8-FBBB-41CC-A006-10F7B0EC28F2}" srcId="{5D4A61EF-FDB8-4597-9224-26D71FC8DE0E}" destId="{50D33551-B811-4275-B92F-4F50C5D9BB25}" srcOrd="0" destOrd="0" parTransId="{6233C6AA-5ECA-4384-B413-0C04332F256B}" sibTransId="{EB11A5CC-4185-4102-AD66-D731129DF683}"/>
    <dgm:cxn modelId="{C2009EF4-2C20-46A4-96F3-A85E550E0A04}" srcId="{CD7FEEAC-1EB9-434F-96C5-22C6836BB611}" destId="{5D4A61EF-FDB8-4597-9224-26D71FC8DE0E}" srcOrd="0" destOrd="0" parTransId="{20CBCA44-A135-4105-B744-F5F573307A32}" sibTransId="{CFD69085-8563-4586-ABDD-5A0250FF3161}"/>
    <dgm:cxn modelId="{14B7E8F8-5E23-4CFA-95A9-CB3281CAD3D0}" srcId="{50D33551-B811-4275-B92F-4F50C5D9BB25}" destId="{B556988F-05E5-40FC-8162-6F3D952738CD}" srcOrd="1" destOrd="0" parTransId="{9BF6E15D-D032-402D-A9A4-9B9244E28AAD}" sibTransId="{F3A4A16F-E40B-4746-A695-0550770ACFFE}"/>
    <dgm:cxn modelId="{B9C878F9-4457-4196-8A21-2EED15E1FDB9}" type="presOf" srcId="{5D4A61EF-FDB8-4597-9224-26D71FC8DE0E}" destId="{919F520C-D652-4EB3-94C0-A3A9F250646E}" srcOrd="0" destOrd="0" presId="urn:microsoft.com/office/officeart/2005/8/layout/vList2"/>
    <dgm:cxn modelId="{39B359D3-0EF9-4322-893F-54BD5DEEF4D3}" type="presParOf" srcId="{67854359-2207-4BB9-BA7B-89576D4F7A52}" destId="{919F520C-D652-4EB3-94C0-A3A9F250646E}" srcOrd="0" destOrd="0" presId="urn:microsoft.com/office/officeart/2005/8/layout/vList2"/>
    <dgm:cxn modelId="{81DDA25B-6E87-4DD0-99CC-99CBE1B51E45}" type="presParOf" srcId="{67854359-2207-4BB9-BA7B-89576D4F7A52}" destId="{0D1C2982-F29D-4CF0-A77C-B5052932A838}" srcOrd="1" destOrd="0" presId="urn:microsoft.com/office/officeart/2005/8/layout/vList2"/>
    <dgm:cxn modelId="{6BD65A77-01C9-46D8-85D8-1BE9065106A8}" type="presParOf" srcId="{67854359-2207-4BB9-BA7B-89576D4F7A52}" destId="{8F82960E-448E-4074-A6B8-A6036857CC29}" srcOrd="2" destOrd="0" presId="urn:microsoft.com/office/officeart/2005/8/layout/vList2"/>
    <dgm:cxn modelId="{58D5FC74-C64F-43A6-8608-789A1F699295}" type="presParOf" srcId="{67854359-2207-4BB9-BA7B-89576D4F7A52}" destId="{C721BDF2-188D-4FDE-9CF0-D4D3461D2F49}" srcOrd="3" destOrd="0" presId="urn:microsoft.com/office/officeart/2005/8/layout/vList2"/>
    <dgm:cxn modelId="{3AFA3058-0277-4BBE-9B33-7CAB5554E182}" type="presParOf" srcId="{67854359-2207-4BB9-BA7B-89576D4F7A52}" destId="{7DB68BFD-D077-4AFB-B77B-08AC96985711}" srcOrd="4" destOrd="0" presId="urn:microsoft.com/office/officeart/2005/8/layout/vList2"/>
    <dgm:cxn modelId="{4EC1CA42-398F-4CAE-874B-F0A098AF9896}" type="presParOf" srcId="{67854359-2207-4BB9-BA7B-89576D4F7A52}" destId="{90453FE6-6F06-43B9-8828-D4661A4DC09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E7E03A-907D-4DB8-8658-6206E7B8E5E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6065B84-AA22-40EC-884C-EDB56EE4512D}">
      <dgm:prSet/>
      <dgm:spPr/>
      <dgm:t>
        <a:bodyPr/>
        <a:lstStyle/>
        <a:p>
          <a:r>
            <a:rPr lang="en-US"/>
            <a:t>Let’s Make a Deal!</a:t>
          </a:r>
        </a:p>
      </dgm:t>
    </dgm:pt>
    <dgm:pt modelId="{B155C85E-E1C0-4A2B-B0F0-88E40812724D}" type="parTrans" cxnId="{EE8D6BD8-9CD1-48DC-95E0-29460187AD63}">
      <dgm:prSet/>
      <dgm:spPr/>
      <dgm:t>
        <a:bodyPr/>
        <a:lstStyle/>
        <a:p>
          <a:endParaRPr lang="en-US"/>
        </a:p>
      </dgm:t>
    </dgm:pt>
    <dgm:pt modelId="{5E31CBBB-AE0A-489A-B7A9-EBD9BFCD726F}" type="sibTrans" cxnId="{EE8D6BD8-9CD1-48DC-95E0-29460187AD63}">
      <dgm:prSet/>
      <dgm:spPr/>
      <dgm:t>
        <a:bodyPr/>
        <a:lstStyle/>
        <a:p>
          <a:endParaRPr lang="en-US"/>
        </a:p>
      </dgm:t>
    </dgm:pt>
    <dgm:pt modelId="{2EBBD328-3F16-44B1-9C81-B8C6F2070391}">
      <dgm:prSet/>
      <dgm:spPr/>
      <dgm:t>
        <a:bodyPr/>
        <a:lstStyle/>
        <a:p>
          <a:r>
            <a:rPr lang="en-US"/>
            <a:t>Incentive Programs</a:t>
          </a:r>
        </a:p>
      </dgm:t>
    </dgm:pt>
    <dgm:pt modelId="{AF127542-1804-4BCE-8D22-F5161153DC15}" type="parTrans" cxnId="{821F7670-AEAE-405A-A57D-5BAFE8C31553}">
      <dgm:prSet/>
      <dgm:spPr/>
      <dgm:t>
        <a:bodyPr/>
        <a:lstStyle/>
        <a:p>
          <a:endParaRPr lang="en-US"/>
        </a:p>
      </dgm:t>
    </dgm:pt>
    <dgm:pt modelId="{533B7763-3C8A-4AD3-97D9-31FA78C4E185}" type="sibTrans" cxnId="{821F7670-AEAE-405A-A57D-5BAFE8C31553}">
      <dgm:prSet/>
      <dgm:spPr/>
      <dgm:t>
        <a:bodyPr/>
        <a:lstStyle/>
        <a:p>
          <a:endParaRPr lang="en-US"/>
        </a:p>
      </dgm:t>
    </dgm:pt>
    <dgm:pt modelId="{B542A2DC-F3BC-4A92-81CC-966C8A6864C7}">
      <dgm:prSet/>
      <dgm:spPr/>
      <dgm:t>
        <a:bodyPr/>
        <a:lstStyle/>
        <a:p>
          <a:r>
            <a:rPr lang="en-US"/>
            <a:t>Payment Plans</a:t>
          </a:r>
        </a:p>
      </dgm:t>
    </dgm:pt>
    <dgm:pt modelId="{F8B25795-82F1-440E-BE5A-4F4452747D83}" type="parTrans" cxnId="{ED1141B6-613C-43A7-94E9-6920C8E2671C}">
      <dgm:prSet/>
      <dgm:spPr/>
      <dgm:t>
        <a:bodyPr/>
        <a:lstStyle/>
        <a:p>
          <a:endParaRPr lang="en-US"/>
        </a:p>
      </dgm:t>
    </dgm:pt>
    <dgm:pt modelId="{D6C3F044-B7CB-4423-A212-9F6DD6598F3A}" type="sibTrans" cxnId="{ED1141B6-613C-43A7-94E9-6920C8E2671C}">
      <dgm:prSet/>
      <dgm:spPr/>
      <dgm:t>
        <a:bodyPr/>
        <a:lstStyle/>
        <a:p>
          <a:endParaRPr lang="en-US"/>
        </a:p>
      </dgm:t>
    </dgm:pt>
    <dgm:pt modelId="{595BBC4A-ABD4-4043-B831-5D9991A46E13}">
      <dgm:prSet/>
      <dgm:spPr/>
      <dgm:t>
        <a:bodyPr/>
        <a:lstStyle/>
        <a:p>
          <a:r>
            <a:rPr lang="en-US"/>
            <a:t>More Modest Average Annual Increases (Decreases)</a:t>
          </a:r>
        </a:p>
      </dgm:t>
    </dgm:pt>
    <dgm:pt modelId="{D83AE4B8-D218-4AE0-B1EA-CAE8951822F9}" type="parTrans" cxnId="{288D4102-5982-4343-9B91-ED81FB371C22}">
      <dgm:prSet/>
      <dgm:spPr/>
      <dgm:t>
        <a:bodyPr/>
        <a:lstStyle/>
        <a:p>
          <a:endParaRPr lang="en-US"/>
        </a:p>
      </dgm:t>
    </dgm:pt>
    <dgm:pt modelId="{166A33B2-222B-4199-8B05-D6A6E8163DD0}" type="sibTrans" cxnId="{288D4102-5982-4343-9B91-ED81FB371C22}">
      <dgm:prSet/>
      <dgm:spPr/>
      <dgm:t>
        <a:bodyPr/>
        <a:lstStyle/>
        <a:p>
          <a:endParaRPr lang="en-US"/>
        </a:p>
      </dgm:t>
    </dgm:pt>
    <dgm:pt modelId="{CC1E14F4-0246-47A3-98D9-52D224A79FFA}">
      <dgm:prSet/>
      <dgm:spPr/>
      <dgm:t>
        <a:bodyPr/>
        <a:lstStyle/>
        <a:p>
          <a:r>
            <a:rPr lang="en-US"/>
            <a:t>Golf and Country Clubs – (1.9)%</a:t>
          </a:r>
        </a:p>
      </dgm:t>
    </dgm:pt>
    <dgm:pt modelId="{E5D1FE4C-B945-4A16-985F-39541B347087}" type="parTrans" cxnId="{D2C4920D-9A85-4E68-A3D4-B04C1C80F334}">
      <dgm:prSet/>
      <dgm:spPr/>
      <dgm:t>
        <a:bodyPr/>
        <a:lstStyle/>
        <a:p>
          <a:endParaRPr lang="en-US"/>
        </a:p>
      </dgm:t>
    </dgm:pt>
    <dgm:pt modelId="{9003794D-CA2F-47F0-8211-455F413A4895}" type="sibTrans" cxnId="{D2C4920D-9A85-4E68-A3D4-B04C1C80F334}">
      <dgm:prSet/>
      <dgm:spPr/>
      <dgm:t>
        <a:bodyPr/>
        <a:lstStyle/>
        <a:p>
          <a:endParaRPr lang="en-US"/>
        </a:p>
      </dgm:t>
    </dgm:pt>
    <dgm:pt modelId="{178F66AA-1748-4D6D-A360-F667755D0969}">
      <dgm:prSet/>
      <dgm:spPr/>
      <dgm:t>
        <a:bodyPr/>
        <a:lstStyle/>
        <a:p>
          <a:r>
            <a:rPr lang="en-US"/>
            <a:t>City Clubs – 2.7%</a:t>
          </a:r>
        </a:p>
      </dgm:t>
    </dgm:pt>
    <dgm:pt modelId="{9649A715-C88C-4DC0-A0CE-98EAE2B3C06D}" type="parTrans" cxnId="{81B3BBE0-FE50-42BE-A963-FB81738C603D}">
      <dgm:prSet/>
      <dgm:spPr/>
      <dgm:t>
        <a:bodyPr/>
        <a:lstStyle/>
        <a:p>
          <a:endParaRPr lang="en-US"/>
        </a:p>
      </dgm:t>
    </dgm:pt>
    <dgm:pt modelId="{A5310EAE-8899-48DF-9CD8-2E1A6A7877C8}" type="sibTrans" cxnId="{81B3BBE0-FE50-42BE-A963-FB81738C603D}">
      <dgm:prSet/>
      <dgm:spPr/>
      <dgm:t>
        <a:bodyPr/>
        <a:lstStyle/>
        <a:p>
          <a:endParaRPr lang="en-US"/>
        </a:p>
      </dgm:t>
    </dgm:pt>
    <dgm:pt modelId="{FB5DF823-A7FE-42A2-B821-C633BD062F1A}">
      <dgm:prSet/>
      <dgm:spPr/>
      <dgm:t>
        <a:bodyPr/>
        <a:lstStyle/>
        <a:p>
          <a:r>
            <a:rPr lang="en-US"/>
            <a:t>Tennis, Beach &amp; Yacht Clubs – 2.8%</a:t>
          </a:r>
        </a:p>
      </dgm:t>
    </dgm:pt>
    <dgm:pt modelId="{99D3CC29-BBB3-4276-9480-2C27F70E409D}" type="parTrans" cxnId="{771A6FB5-9A43-4EA9-BCC4-31001BBF5161}">
      <dgm:prSet/>
      <dgm:spPr/>
      <dgm:t>
        <a:bodyPr/>
        <a:lstStyle/>
        <a:p>
          <a:endParaRPr lang="en-US"/>
        </a:p>
      </dgm:t>
    </dgm:pt>
    <dgm:pt modelId="{2D09D045-C35D-4AB3-9485-40E5558F71B7}" type="sibTrans" cxnId="{771A6FB5-9A43-4EA9-BCC4-31001BBF5161}">
      <dgm:prSet/>
      <dgm:spPr/>
      <dgm:t>
        <a:bodyPr/>
        <a:lstStyle/>
        <a:p>
          <a:endParaRPr lang="en-US"/>
        </a:p>
      </dgm:t>
    </dgm:pt>
    <dgm:pt modelId="{7C4E4BCB-BEFC-4155-87A6-DF2B633CB0CA}">
      <dgm:prSet/>
      <dgm:spPr/>
      <dgm:t>
        <a:bodyPr/>
        <a:lstStyle/>
        <a:p>
          <a:r>
            <a:rPr lang="en-US"/>
            <a:t>Primary Source of Capital Funding</a:t>
          </a:r>
        </a:p>
      </dgm:t>
    </dgm:pt>
    <dgm:pt modelId="{34547845-0D83-400A-A66E-F4854F0F2F6D}" type="parTrans" cxnId="{682302DA-BC74-4A42-9B02-500AB51DD688}">
      <dgm:prSet/>
      <dgm:spPr/>
      <dgm:t>
        <a:bodyPr/>
        <a:lstStyle/>
        <a:p>
          <a:endParaRPr lang="en-US"/>
        </a:p>
      </dgm:t>
    </dgm:pt>
    <dgm:pt modelId="{A632B887-4474-4BDC-AF16-3876D967BC34}" type="sibTrans" cxnId="{682302DA-BC74-4A42-9B02-500AB51DD688}">
      <dgm:prSet/>
      <dgm:spPr/>
      <dgm:t>
        <a:bodyPr/>
        <a:lstStyle/>
        <a:p>
          <a:endParaRPr lang="en-US"/>
        </a:p>
      </dgm:t>
    </dgm:pt>
    <dgm:pt modelId="{B78C4663-CE28-4663-87D5-566A6A15C7D5}">
      <dgm:prSet/>
      <dgm:spPr/>
      <dgm:t>
        <a:bodyPr/>
        <a:lstStyle/>
        <a:p>
          <a:r>
            <a:rPr lang="en-US"/>
            <a:t>Golf and Country Clubs – 47.9%</a:t>
          </a:r>
        </a:p>
      </dgm:t>
    </dgm:pt>
    <dgm:pt modelId="{3F67A44F-FAAC-4CCA-95DD-817498CEA614}" type="parTrans" cxnId="{EB02B7CA-73A2-4D4D-A5C9-3C5EF467B77F}">
      <dgm:prSet/>
      <dgm:spPr/>
      <dgm:t>
        <a:bodyPr/>
        <a:lstStyle/>
        <a:p>
          <a:endParaRPr lang="en-US"/>
        </a:p>
      </dgm:t>
    </dgm:pt>
    <dgm:pt modelId="{2B44EA9A-58E9-4DB5-99E3-7355423F3C3E}" type="sibTrans" cxnId="{EB02B7CA-73A2-4D4D-A5C9-3C5EF467B77F}">
      <dgm:prSet/>
      <dgm:spPr/>
      <dgm:t>
        <a:bodyPr/>
        <a:lstStyle/>
        <a:p>
          <a:endParaRPr lang="en-US"/>
        </a:p>
      </dgm:t>
    </dgm:pt>
    <dgm:pt modelId="{6B8DB537-996E-48B3-9A57-36F0BE096B81}">
      <dgm:prSet/>
      <dgm:spPr/>
      <dgm:t>
        <a:bodyPr/>
        <a:lstStyle/>
        <a:p>
          <a:r>
            <a:rPr lang="en-US"/>
            <a:t>City Clubs – 25.7%</a:t>
          </a:r>
        </a:p>
      </dgm:t>
    </dgm:pt>
    <dgm:pt modelId="{F4077206-D2D5-4114-A4B1-A609EF1D86E4}" type="parTrans" cxnId="{96B1E93D-8D02-49C2-AC13-81EBF433447E}">
      <dgm:prSet/>
      <dgm:spPr/>
      <dgm:t>
        <a:bodyPr/>
        <a:lstStyle/>
        <a:p>
          <a:endParaRPr lang="en-US"/>
        </a:p>
      </dgm:t>
    </dgm:pt>
    <dgm:pt modelId="{8C728F1A-38DB-491A-BEB3-7CC6CB610A0F}" type="sibTrans" cxnId="{96B1E93D-8D02-49C2-AC13-81EBF433447E}">
      <dgm:prSet/>
      <dgm:spPr/>
      <dgm:t>
        <a:bodyPr/>
        <a:lstStyle/>
        <a:p>
          <a:endParaRPr lang="en-US"/>
        </a:p>
      </dgm:t>
    </dgm:pt>
    <dgm:pt modelId="{1A592970-0E4B-4A37-A544-E784C57836CF}">
      <dgm:prSet/>
      <dgm:spPr/>
      <dgm:t>
        <a:bodyPr/>
        <a:lstStyle/>
        <a:p>
          <a:r>
            <a:rPr lang="en-US"/>
            <a:t>Tennis, Beach &amp; Yacht Clubs – 33.1%</a:t>
          </a:r>
        </a:p>
      </dgm:t>
    </dgm:pt>
    <dgm:pt modelId="{9228CEF3-1D89-4493-8F17-FD969CF81F74}" type="parTrans" cxnId="{31D1ADED-6496-455D-8C5D-96AEA9348199}">
      <dgm:prSet/>
      <dgm:spPr/>
      <dgm:t>
        <a:bodyPr/>
        <a:lstStyle/>
        <a:p>
          <a:endParaRPr lang="en-US"/>
        </a:p>
      </dgm:t>
    </dgm:pt>
    <dgm:pt modelId="{58F3BB8E-B0B8-46E0-A317-F1B32FE03304}" type="sibTrans" cxnId="{31D1ADED-6496-455D-8C5D-96AEA9348199}">
      <dgm:prSet/>
      <dgm:spPr/>
      <dgm:t>
        <a:bodyPr/>
        <a:lstStyle/>
        <a:p>
          <a:endParaRPr lang="en-US"/>
        </a:p>
      </dgm:t>
    </dgm:pt>
    <dgm:pt modelId="{92B66076-A963-4F73-B2D2-BE10A4E88FE8}" type="pres">
      <dgm:prSet presAssocID="{46E7E03A-907D-4DB8-8658-6206E7B8E5E2}" presName="linear" presStyleCnt="0">
        <dgm:presLayoutVars>
          <dgm:animLvl val="lvl"/>
          <dgm:resizeHandles val="exact"/>
        </dgm:presLayoutVars>
      </dgm:prSet>
      <dgm:spPr/>
    </dgm:pt>
    <dgm:pt modelId="{57BF70C4-1CF0-4D76-AD61-3DA2D216A6AB}" type="pres">
      <dgm:prSet presAssocID="{C6065B84-AA22-40EC-884C-EDB56EE4512D}" presName="parentText" presStyleLbl="node1" presStyleIdx="0" presStyleCnt="3">
        <dgm:presLayoutVars>
          <dgm:chMax val="0"/>
          <dgm:bulletEnabled val="1"/>
        </dgm:presLayoutVars>
      </dgm:prSet>
      <dgm:spPr/>
    </dgm:pt>
    <dgm:pt modelId="{84F43088-41A7-4B5E-BC3E-5C8F717F989D}" type="pres">
      <dgm:prSet presAssocID="{C6065B84-AA22-40EC-884C-EDB56EE4512D}" presName="childText" presStyleLbl="revTx" presStyleIdx="0" presStyleCnt="3">
        <dgm:presLayoutVars>
          <dgm:bulletEnabled val="1"/>
        </dgm:presLayoutVars>
      </dgm:prSet>
      <dgm:spPr/>
    </dgm:pt>
    <dgm:pt modelId="{D4DF8BD3-406E-43AA-A03D-A22179B59F5C}" type="pres">
      <dgm:prSet presAssocID="{595BBC4A-ABD4-4043-B831-5D9991A46E13}" presName="parentText" presStyleLbl="node1" presStyleIdx="1" presStyleCnt="3">
        <dgm:presLayoutVars>
          <dgm:chMax val="0"/>
          <dgm:bulletEnabled val="1"/>
        </dgm:presLayoutVars>
      </dgm:prSet>
      <dgm:spPr/>
    </dgm:pt>
    <dgm:pt modelId="{DC198BB5-4426-43B4-B614-F0557A129400}" type="pres">
      <dgm:prSet presAssocID="{595BBC4A-ABD4-4043-B831-5D9991A46E13}" presName="childText" presStyleLbl="revTx" presStyleIdx="1" presStyleCnt="3">
        <dgm:presLayoutVars>
          <dgm:bulletEnabled val="1"/>
        </dgm:presLayoutVars>
      </dgm:prSet>
      <dgm:spPr/>
    </dgm:pt>
    <dgm:pt modelId="{2E236701-4919-4693-A599-CCBEB2F93D73}" type="pres">
      <dgm:prSet presAssocID="{7C4E4BCB-BEFC-4155-87A6-DF2B633CB0CA}" presName="parentText" presStyleLbl="node1" presStyleIdx="2" presStyleCnt="3">
        <dgm:presLayoutVars>
          <dgm:chMax val="0"/>
          <dgm:bulletEnabled val="1"/>
        </dgm:presLayoutVars>
      </dgm:prSet>
      <dgm:spPr/>
    </dgm:pt>
    <dgm:pt modelId="{4AB120FC-2F13-489D-B459-D2EE81E53DCB}" type="pres">
      <dgm:prSet presAssocID="{7C4E4BCB-BEFC-4155-87A6-DF2B633CB0CA}" presName="childText" presStyleLbl="revTx" presStyleIdx="2" presStyleCnt="3">
        <dgm:presLayoutVars>
          <dgm:bulletEnabled val="1"/>
        </dgm:presLayoutVars>
      </dgm:prSet>
      <dgm:spPr/>
    </dgm:pt>
  </dgm:ptLst>
  <dgm:cxnLst>
    <dgm:cxn modelId="{288D4102-5982-4343-9B91-ED81FB371C22}" srcId="{46E7E03A-907D-4DB8-8658-6206E7B8E5E2}" destId="{595BBC4A-ABD4-4043-B831-5D9991A46E13}" srcOrd="1" destOrd="0" parTransId="{D83AE4B8-D218-4AE0-B1EA-CAE8951822F9}" sibTransId="{166A33B2-222B-4199-8B05-D6A6E8163DD0}"/>
    <dgm:cxn modelId="{B7BC0C03-7E13-403B-8EB2-6CA405473FA5}" type="presOf" srcId="{2EBBD328-3F16-44B1-9C81-B8C6F2070391}" destId="{84F43088-41A7-4B5E-BC3E-5C8F717F989D}" srcOrd="0" destOrd="0" presId="urn:microsoft.com/office/officeart/2005/8/layout/vList2"/>
    <dgm:cxn modelId="{D2C4920D-9A85-4E68-A3D4-B04C1C80F334}" srcId="{595BBC4A-ABD4-4043-B831-5D9991A46E13}" destId="{CC1E14F4-0246-47A3-98D9-52D224A79FFA}" srcOrd="0" destOrd="0" parTransId="{E5D1FE4C-B945-4A16-985F-39541B347087}" sibTransId="{9003794D-CA2F-47F0-8211-455F413A4895}"/>
    <dgm:cxn modelId="{96B1E93D-8D02-49C2-AC13-81EBF433447E}" srcId="{7C4E4BCB-BEFC-4155-87A6-DF2B633CB0CA}" destId="{6B8DB537-996E-48B3-9A57-36F0BE096B81}" srcOrd="1" destOrd="0" parTransId="{F4077206-D2D5-4114-A4B1-A609EF1D86E4}" sibTransId="{8C728F1A-38DB-491A-BEB3-7CC6CB610A0F}"/>
    <dgm:cxn modelId="{B50AAD4B-54D5-481B-B087-F26A6931A41C}" type="presOf" srcId="{178F66AA-1748-4D6D-A360-F667755D0969}" destId="{DC198BB5-4426-43B4-B614-F0557A129400}" srcOrd="0" destOrd="1" presId="urn:microsoft.com/office/officeart/2005/8/layout/vList2"/>
    <dgm:cxn modelId="{4CB55C6D-1EDC-41E0-9711-943E3FA14FFF}" type="presOf" srcId="{B542A2DC-F3BC-4A92-81CC-966C8A6864C7}" destId="{84F43088-41A7-4B5E-BC3E-5C8F717F989D}" srcOrd="0" destOrd="1" presId="urn:microsoft.com/office/officeart/2005/8/layout/vList2"/>
    <dgm:cxn modelId="{821F7670-AEAE-405A-A57D-5BAFE8C31553}" srcId="{C6065B84-AA22-40EC-884C-EDB56EE4512D}" destId="{2EBBD328-3F16-44B1-9C81-B8C6F2070391}" srcOrd="0" destOrd="0" parTransId="{AF127542-1804-4BCE-8D22-F5161153DC15}" sibTransId="{533B7763-3C8A-4AD3-97D9-31FA78C4E185}"/>
    <dgm:cxn modelId="{ACE4E673-F039-432B-A840-5E6332356E33}" type="presOf" srcId="{FB5DF823-A7FE-42A2-B821-C633BD062F1A}" destId="{DC198BB5-4426-43B4-B614-F0557A129400}" srcOrd="0" destOrd="2" presId="urn:microsoft.com/office/officeart/2005/8/layout/vList2"/>
    <dgm:cxn modelId="{109E0659-BDB6-4818-8230-A6D0277FFD2F}" type="presOf" srcId="{C6065B84-AA22-40EC-884C-EDB56EE4512D}" destId="{57BF70C4-1CF0-4D76-AD61-3DA2D216A6AB}" srcOrd="0" destOrd="0" presId="urn:microsoft.com/office/officeart/2005/8/layout/vList2"/>
    <dgm:cxn modelId="{4814627C-04C8-4D35-9F0A-4CDE0DB22D5E}" type="presOf" srcId="{CC1E14F4-0246-47A3-98D9-52D224A79FFA}" destId="{DC198BB5-4426-43B4-B614-F0557A129400}" srcOrd="0" destOrd="0" presId="urn:microsoft.com/office/officeart/2005/8/layout/vList2"/>
    <dgm:cxn modelId="{A8468E8E-2884-4D0E-BDDC-FA88C2C69B45}" type="presOf" srcId="{46E7E03A-907D-4DB8-8658-6206E7B8E5E2}" destId="{92B66076-A963-4F73-B2D2-BE10A4E88FE8}" srcOrd="0" destOrd="0" presId="urn:microsoft.com/office/officeart/2005/8/layout/vList2"/>
    <dgm:cxn modelId="{CFB57FA4-EDCE-436B-B68B-0D2895BA0557}" type="presOf" srcId="{7C4E4BCB-BEFC-4155-87A6-DF2B633CB0CA}" destId="{2E236701-4919-4693-A599-CCBEB2F93D73}" srcOrd="0" destOrd="0" presId="urn:microsoft.com/office/officeart/2005/8/layout/vList2"/>
    <dgm:cxn modelId="{7F2E8CB0-3AEE-4CB3-AE9F-E6FBD01AEDEA}" type="presOf" srcId="{6B8DB537-996E-48B3-9A57-36F0BE096B81}" destId="{4AB120FC-2F13-489D-B459-D2EE81E53DCB}" srcOrd="0" destOrd="1" presId="urn:microsoft.com/office/officeart/2005/8/layout/vList2"/>
    <dgm:cxn modelId="{771A6FB5-9A43-4EA9-BCC4-31001BBF5161}" srcId="{595BBC4A-ABD4-4043-B831-5D9991A46E13}" destId="{FB5DF823-A7FE-42A2-B821-C633BD062F1A}" srcOrd="2" destOrd="0" parTransId="{99D3CC29-BBB3-4276-9480-2C27F70E409D}" sibTransId="{2D09D045-C35D-4AB3-9485-40E5558F71B7}"/>
    <dgm:cxn modelId="{ED1141B6-613C-43A7-94E9-6920C8E2671C}" srcId="{C6065B84-AA22-40EC-884C-EDB56EE4512D}" destId="{B542A2DC-F3BC-4A92-81CC-966C8A6864C7}" srcOrd="1" destOrd="0" parTransId="{F8B25795-82F1-440E-BE5A-4F4452747D83}" sibTransId="{D6C3F044-B7CB-4423-A212-9F6DD6598F3A}"/>
    <dgm:cxn modelId="{FB5982C1-5C61-49DC-830D-2ABB24141EF9}" type="presOf" srcId="{595BBC4A-ABD4-4043-B831-5D9991A46E13}" destId="{D4DF8BD3-406E-43AA-A03D-A22179B59F5C}" srcOrd="0" destOrd="0" presId="urn:microsoft.com/office/officeart/2005/8/layout/vList2"/>
    <dgm:cxn modelId="{EB02B7CA-73A2-4D4D-A5C9-3C5EF467B77F}" srcId="{7C4E4BCB-BEFC-4155-87A6-DF2B633CB0CA}" destId="{B78C4663-CE28-4663-87D5-566A6A15C7D5}" srcOrd="0" destOrd="0" parTransId="{3F67A44F-FAAC-4CCA-95DD-817498CEA614}" sibTransId="{2B44EA9A-58E9-4DB5-99E3-7355423F3C3E}"/>
    <dgm:cxn modelId="{EE8D6BD8-9CD1-48DC-95E0-29460187AD63}" srcId="{46E7E03A-907D-4DB8-8658-6206E7B8E5E2}" destId="{C6065B84-AA22-40EC-884C-EDB56EE4512D}" srcOrd="0" destOrd="0" parTransId="{B155C85E-E1C0-4A2B-B0F0-88E40812724D}" sibTransId="{5E31CBBB-AE0A-489A-B7A9-EBD9BFCD726F}"/>
    <dgm:cxn modelId="{682302DA-BC74-4A42-9B02-500AB51DD688}" srcId="{46E7E03A-907D-4DB8-8658-6206E7B8E5E2}" destId="{7C4E4BCB-BEFC-4155-87A6-DF2B633CB0CA}" srcOrd="2" destOrd="0" parTransId="{34547845-0D83-400A-A66E-F4854F0F2F6D}" sibTransId="{A632B887-4474-4BDC-AF16-3876D967BC34}"/>
    <dgm:cxn modelId="{25AF30DB-F1DA-4154-B77C-13274FEF39F9}" type="presOf" srcId="{B78C4663-CE28-4663-87D5-566A6A15C7D5}" destId="{4AB120FC-2F13-489D-B459-D2EE81E53DCB}" srcOrd="0" destOrd="0" presId="urn:microsoft.com/office/officeart/2005/8/layout/vList2"/>
    <dgm:cxn modelId="{412D30DD-6057-404F-BFA7-B9A9C95D6548}" type="presOf" srcId="{1A592970-0E4B-4A37-A544-E784C57836CF}" destId="{4AB120FC-2F13-489D-B459-D2EE81E53DCB}" srcOrd="0" destOrd="2" presId="urn:microsoft.com/office/officeart/2005/8/layout/vList2"/>
    <dgm:cxn modelId="{81B3BBE0-FE50-42BE-A963-FB81738C603D}" srcId="{595BBC4A-ABD4-4043-B831-5D9991A46E13}" destId="{178F66AA-1748-4D6D-A360-F667755D0969}" srcOrd="1" destOrd="0" parTransId="{9649A715-C88C-4DC0-A0CE-98EAE2B3C06D}" sibTransId="{A5310EAE-8899-48DF-9CD8-2E1A6A7877C8}"/>
    <dgm:cxn modelId="{31D1ADED-6496-455D-8C5D-96AEA9348199}" srcId="{7C4E4BCB-BEFC-4155-87A6-DF2B633CB0CA}" destId="{1A592970-0E4B-4A37-A544-E784C57836CF}" srcOrd="2" destOrd="0" parTransId="{9228CEF3-1D89-4493-8F17-FD969CF81F74}" sibTransId="{58F3BB8E-B0B8-46E0-A317-F1B32FE03304}"/>
    <dgm:cxn modelId="{AFBA0381-A114-44DC-97AD-2312EA9B412C}" type="presParOf" srcId="{92B66076-A963-4F73-B2D2-BE10A4E88FE8}" destId="{57BF70C4-1CF0-4D76-AD61-3DA2D216A6AB}" srcOrd="0" destOrd="0" presId="urn:microsoft.com/office/officeart/2005/8/layout/vList2"/>
    <dgm:cxn modelId="{E12B3B1A-005F-4DFB-A30F-C2F8E9B6398D}" type="presParOf" srcId="{92B66076-A963-4F73-B2D2-BE10A4E88FE8}" destId="{84F43088-41A7-4B5E-BC3E-5C8F717F989D}" srcOrd="1" destOrd="0" presId="urn:microsoft.com/office/officeart/2005/8/layout/vList2"/>
    <dgm:cxn modelId="{B8039A38-8737-44A4-9078-695855E5FD79}" type="presParOf" srcId="{92B66076-A963-4F73-B2D2-BE10A4E88FE8}" destId="{D4DF8BD3-406E-43AA-A03D-A22179B59F5C}" srcOrd="2" destOrd="0" presId="urn:microsoft.com/office/officeart/2005/8/layout/vList2"/>
    <dgm:cxn modelId="{5F714AF0-06C2-4EF9-A642-F2FAE0F26D2B}" type="presParOf" srcId="{92B66076-A963-4F73-B2D2-BE10A4E88FE8}" destId="{DC198BB5-4426-43B4-B614-F0557A129400}" srcOrd="3" destOrd="0" presId="urn:microsoft.com/office/officeart/2005/8/layout/vList2"/>
    <dgm:cxn modelId="{CF03A451-DDD2-40FE-BB67-D85A7D44290B}" type="presParOf" srcId="{92B66076-A963-4F73-B2D2-BE10A4E88FE8}" destId="{2E236701-4919-4693-A599-CCBEB2F93D73}" srcOrd="4" destOrd="0" presId="urn:microsoft.com/office/officeart/2005/8/layout/vList2"/>
    <dgm:cxn modelId="{1208BF87-8922-4E45-96B9-F2F8CC1AD96A}" type="presParOf" srcId="{92B66076-A963-4F73-B2D2-BE10A4E88FE8}" destId="{4AB120FC-2F13-489D-B459-D2EE81E53DC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008DBD-4D26-4790-9191-6CA1FC7B2A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E6A632D-B369-4908-9DBC-40170FF0B7D9}">
      <dgm:prSet/>
      <dgm:spPr/>
      <dgm:t>
        <a:bodyPr/>
        <a:lstStyle/>
        <a:p>
          <a:r>
            <a:rPr lang="en-US" dirty="0"/>
            <a:t>Clubs Need Constant Facility Upgrades</a:t>
          </a:r>
        </a:p>
      </dgm:t>
    </dgm:pt>
    <dgm:pt modelId="{20DD9343-82CE-40D9-83E1-5E2D0899AB9B}" type="parTrans" cxnId="{A092A9AD-42C9-4381-9B99-0BED799C8867}">
      <dgm:prSet/>
      <dgm:spPr/>
      <dgm:t>
        <a:bodyPr/>
        <a:lstStyle/>
        <a:p>
          <a:endParaRPr lang="en-US"/>
        </a:p>
      </dgm:t>
    </dgm:pt>
    <dgm:pt modelId="{B8A5A4D1-37ED-420D-8AC6-6334D9025B58}" type="sibTrans" cxnId="{A092A9AD-42C9-4381-9B99-0BED799C8867}">
      <dgm:prSet/>
      <dgm:spPr/>
      <dgm:t>
        <a:bodyPr/>
        <a:lstStyle/>
        <a:p>
          <a:endParaRPr lang="en-US"/>
        </a:p>
      </dgm:t>
    </dgm:pt>
    <dgm:pt modelId="{2326BF44-20D5-4628-AA81-41FD9E1604E1}">
      <dgm:prSet/>
      <dgm:spPr/>
      <dgm:t>
        <a:bodyPr/>
        <a:lstStyle/>
        <a:p>
          <a:r>
            <a:rPr lang="en-US" dirty="0"/>
            <a:t>New Amenities for Existing Members</a:t>
          </a:r>
        </a:p>
      </dgm:t>
    </dgm:pt>
    <dgm:pt modelId="{46E7F18A-98DC-4B30-A9F8-50A3623BD1C4}" type="parTrans" cxnId="{3577E830-CE59-4850-9E72-46B6141C8D2E}">
      <dgm:prSet/>
      <dgm:spPr/>
      <dgm:t>
        <a:bodyPr/>
        <a:lstStyle/>
        <a:p>
          <a:endParaRPr lang="en-US"/>
        </a:p>
      </dgm:t>
    </dgm:pt>
    <dgm:pt modelId="{4557B8B0-6E22-4C47-8020-3AE1504CE831}" type="sibTrans" cxnId="{3577E830-CE59-4850-9E72-46B6141C8D2E}">
      <dgm:prSet/>
      <dgm:spPr/>
      <dgm:t>
        <a:bodyPr/>
        <a:lstStyle/>
        <a:p>
          <a:endParaRPr lang="en-US"/>
        </a:p>
      </dgm:t>
    </dgm:pt>
    <dgm:pt modelId="{6E5D2111-7C02-4F62-9296-1F66927FBBE4}">
      <dgm:prSet/>
      <dgm:spPr/>
      <dgm:t>
        <a:bodyPr/>
        <a:lstStyle/>
        <a:p>
          <a:r>
            <a:rPr lang="en-US" dirty="0"/>
            <a:t>Attract New Members</a:t>
          </a:r>
        </a:p>
      </dgm:t>
    </dgm:pt>
    <dgm:pt modelId="{506A34C9-3034-4C0B-AC2A-F2CF870DDD71}" type="parTrans" cxnId="{8D544F03-CD3B-409D-AA6E-33AE6AA8C8C4}">
      <dgm:prSet/>
      <dgm:spPr/>
      <dgm:t>
        <a:bodyPr/>
        <a:lstStyle/>
        <a:p>
          <a:endParaRPr lang="en-US"/>
        </a:p>
      </dgm:t>
    </dgm:pt>
    <dgm:pt modelId="{38338B71-6AF4-4F16-9C67-E41FA6EED022}" type="sibTrans" cxnId="{8D544F03-CD3B-409D-AA6E-33AE6AA8C8C4}">
      <dgm:prSet/>
      <dgm:spPr/>
      <dgm:t>
        <a:bodyPr/>
        <a:lstStyle/>
        <a:p>
          <a:endParaRPr lang="en-US"/>
        </a:p>
      </dgm:t>
    </dgm:pt>
    <dgm:pt modelId="{B89D9239-85A9-4FCB-B7C8-55FFC3DB2759}">
      <dgm:prSet/>
      <dgm:spPr/>
      <dgm:t>
        <a:bodyPr/>
        <a:lstStyle/>
        <a:p>
          <a:r>
            <a:rPr lang="en-US"/>
            <a:t>Major Projects</a:t>
          </a:r>
        </a:p>
      </dgm:t>
    </dgm:pt>
    <dgm:pt modelId="{6A16F5CC-0DE9-4D64-AE66-5F486268DE67}" type="parTrans" cxnId="{F3BB8842-4358-4E27-AED8-34F7D9AAB068}">
      <dgm:prSet/>
      <dgm:spPr/>
      <dgm:t>
        <a:bodyPr/>
        <a:lstStyle/>
        <a:p>
          <a:endParaRPr lang="en-US"/>
        </a:p>
      </dgm:t>
    </dgm:pt>
    <dgm:pt modelId="{78253807-EDE5-4F1D-9C1D-801FFB16BF83}" type="sibTrans" cxnId="{F3BB8842-4358-4E27-AED8-34F7D9AAB068}">
      <dgm:prSet/>
      <dgm:spPr/>
      <dgm:t>
        <a:bodyPr/>
        <a:lstStyle/>
        <a:p>
          <a:endParaRPr lang="en-US"/>
        </a:p>
      </dgm:t>
    </dgm:pt>
    <dgm:pt modelId="{657CD0E7-2E17-4328-9146-A2A5C6DC2E3D}">
      <dgm:prSet/>
      <dgm:spPr/>
      <dgm:t>
        <a:bodyPr/>
        <a:lstStyle/>
        <a:p>
          <a:r>
            <a:rPr lang="en-US"/>
            <a:t>Approximately Once Every 10-Years</a:t>
          </a:r>
        </a:p>
      </dgm:t>
    </dgm:pt>
    <dgm:pt modelId="{375B80CE-3B1D-4C03-B992-FFC0B740B3E2}" type="parTrans" cxnId="{CC24B5A9-76B9-4C4E-AA1C-D0B65695CAC5}">
      <dgm:prSet/>
      <dgm:spPr/>
      <dgm:t>
        <a:bodyPr/>
        <a:lstStyle/>
        <a:p>
          <a:endParaRPr lang="en-US"/>
        </a:p>
      </dgm:t>
    </dgm:pt>
    <dgm:pt modelId="{5E21AD30-0369-4A09-8176-09B3345C2D0B}" type="sibTrans" cxnId="{CC24B5A9-76B9-4C4E-AA1C-D0B65695CAC5}">
      <dgm:prSet/>
      <dgm:spPr/>
      <dgm:t>
        <a:bodyPr/>
        <a:lstStyle/>
        <a:p>
          <a:endParaRPr lang="en-US"/>
        </a:p>
      </dgm:t>
    </dgm:pt>
    <dgm:pt modelId="{FD0EABAF-8E54-437C-ABF5-B268E5198BAB}">
      <dgm:prSet/>
      <dgm:spPr/>
      <dgm:t>
        <a:bodyPr/>
        <a:lstStyle/>
        <a:p>
          <a:r>
            <a:rPr lang="en-US"/>
            <a:t>Funding Sources</a:t>
          </a:r>
        </a:p>
      </dgm:t>
    </dgm:pt>
    <dgm:pt modelId="{3AA10E21-15A0-4E05-B2F8-740C3DBFDE7A}" type="parTrans" cxnId="{47637F7D-118D-4A50-8353-EFF803404FE2}">
      <dgm:prSet/>
      <dgm:spPr/>
      <dgm:t>
        <a:bodyPr/>
        <a:lstStyle/>
        <a:p>
          <a:endParaRPr lang="en-US"/>
        </a:p>
      </dgm:t>
    </dgm:pt>
    <dgm:pt modelId="{FD5B35D7-F328-4302-9E69-2F0436913E05}" type="sibTrans" cxnId="{47637F7D-118D-4A50-8353-EFF803404FE2}">
      <dgm:prSet/>
      <dgm:spPr/>
      <dgm:t>
        <a:bodyPr/>
        <a:lstStyle/>
        <a:p>
          <a:endParaRPr lang="en-US"/>
        </a:p>
      </dgm:t>
    </dgm:pt>
    <dgm:pt modelId="{7B080488-6382-44D9-9C2F-1AE6C7491AC3}">
      <dgm:prSet/>
      <dgm:spPr/>
      <dgm:t>
        <a:bodyPr/>
        <a:lstStyle/>
        <a:p>
          <a:r>
            <a:rPr lang="en-US"/>
            <a:t>Assessments</a:t>
          </a:r>
        </a:p>
      </dgm:t>
    </dgm:pt>
    <dgm:pt modelId="{F8088295-EBB3-406B-A9A2-02B8DA11464F}" type="parTrans" cxnId="{2A082E70-B67A-4F57-B66B-F5EAFA20E1E5}">
      <dgm:prSet/>
      <dgm:spPr/>
      <dgm:t>
        <a:bodyPr/>
        <a:lstStyle/>
        <a:p>
          <a:endParaRPr lang="en-US"/>
        </a:p>
      </dgm:t>
    </dgm:pt>
    <dgm:pt modelId="{1286D125-7A24-4728-9A3D-3593F2A40FAF}" type="sibTrans" cxnId="{2A082E70-B67A-4F57-B66B-F5EAFA20E1E5}">
      <dgm:prSet/>
      <dgm:spPr/>
      <dgm:t>
        <a:bodyPr/>
        <a:lstStyle/>
        <a:p>
          <a:endParaRPr lang="en-US"/>
        </a:p>
      </dgm:t>
    </dgm:pt>
    <dgm:pt modelId="{C13425FB-064C-4F4D-95FB-81233B306BE6}">
      <dgm:prSet/>
      <dgm:spPr/>
      <dgm:t>
        <a:bodyPr/>
        <a:lstStyle/>
        <a:p>
          <a:r>
            <a:rPr lang="en-US"/>
            <a:t>Bank Borrowing</a:t>
          </a:r>
        </a:p>
      </dgm:t>
    </dgm:pt>
    <dgm:pt modelId="{DC85712D-2798-47B5-9D2B-C3297A96C933}" type="parTrans" cxnId="{4DF2C159-F18B-4A0F-A91F-A8CFA93B11DE}">
      <dgm:prSet/>
      <dgm:spPr/>
      <dgm:t>
        <a:bodyPr/>
        <a:lstStyle/>
        <a:p>
          <a:endParaRPr lang="en-US"/>
        </a:p>
      </dgm:t>
    </dgm:pt>
    <dgm:pt modelId="{0C161600-88B7-47F1-8063-84BCC7B35F0C}" type="sibTrans" cxnId="{4DF2C159-F18B-4A0F-A91F-A8CFA93B11DE}">
      <dgm:prSet/>
      <dgm:spPr/>
      <dgm:t>
        <a:bodyPr/>
        <a:lstStyle/>
        <a:p>
          <a:endParaRPr lang="en-US"/>
        </a:p>
      </dgm:t>
    </dgm:pt>
    <dgm:pt modelId="{035A570E-E8A8-4D8C-AC6C-BC26CEC1279A}">
      <dgm:prSet/>
      <dgm:spPr/>
      <dgm:t>
        <a:bodyPr/>
        <a:lstStyle/>
        <a:p>
          <a:r>
            <a:rPr lang="en-US"/>
            <a:t>Ongoing Capital</a:t>
          </a:r>
        </a:p>
      </dgm:t>
    </dgm:pt>
    <dgm:pt modelId="{282C6899-091E-43EF-9984-B65EF95F58D8}" type="parTrans" cxnId="{236B2081-FD79-480B-BC43-7E57376C86DF}">
      <dgm:prSet/>
      <dgm:spPr/>
      <dgm:t>
        <a:bodyPr/>
        <a:lstStyle/>
        <a:p>
          <a:endParaRPr lang="en-US"/>
        </a:p>
      </dgm:t>
    </dgm:pt>
    <dgm:pt modelId="{DE0BDEF7-6A49-4B9A-AA24-AFF128F762E8}" type="sibTrans" cxnId="{236B2081-FD79-480B-BC43-7E57376C86DF}">
      <dgm:prSet/>
      <dgm:spPr/>
      <dgm:t>
        <a:bodyPr/>
        <a:lstStyle/>
        <a:p>
          <a:endParaRPr lang="en-US"/>
        </a:p>
      </dgm:t>
    </dgm:pt>
    <dgm:pt modelId="{DB599968-5B06-4186-B406-94AEFDE50441}">
      <dgm:prSet/>
      <dgm:spPr/>
      <dgm:t>
        <a:bodyPr/>
        <a:lstStyle/>
        <a:p>
          <a:r>
            <a:rPr lang="en-US"/>
            <a:t>Funding Sources</a:t>
          </a:r>
        </a:p>
      </dgm:t>
    </dgm:pt>
    <dgm:pt modelId="{D0CA8C22-2EAA-4191-A392-8BDD4B6C682E}" type="parTrans" cxnId="{FC4549D6-5BAE-467C-A766-B12986DCF17B}">
      <dgm:prSet/>
      <dgm:spPr/>
      <dgm:t>
        <a:bodyPr/>
        <a:lstStyle/>
        <a:p>
          <a:endParaRPr lang="en-US"/>
        </a:p>
      </dgm:t>
    </dgm:pt>
    <dgm:pt modelId="{7D52AD79-A722-458B-BD08-9E8B91C5511E}" type="sibTrans" cxnId="{FC4549D6-5BAE-467C-A766-B12986DCF17B}">
      <dgm:prSet/>
      <dgm:spPr/>
      <dgm:t>
        <a:bodyPr/>
        <a:lstStyle/>
        <a:p>
          <a:endParaRPr lang="en-US"/>
        </a:p>
      </dgm:t>
    </dgm:pt>
    <dgm:pt modelId="{F9D08AAE-93F4-41E0-828D-FD47F0E08310}">
      <dgm:prSet/>
      <dgm:spPr/>
      <dgm:t>
        <a:bodyPr/>
        <a:lstStyle/>
        <a:p>
          <a:r>
            <a:rPr lang="en-US" dirty="0"/>
            <a:t>Initiation Fees</a:t>
          </a:r>
        </a:p>
      </dgm:t>
    </dgm:pt>
    <dgm:pt modelId="{76574B8F-1A03-401A-988C-C3FFB61F04EA}" type="parTrans" cxnId="{EB6AF1D1-06D8-47B3-ACAB-A4A3728A4CF2}">
      <dgm:prSet/>
      <dgm:spPr/>
      <dgm:t>
        <a:bodyPr/>
        <a:lstStyle/>
        <a:p>
          <a:endParaRPr lang="en-US"/>
        </a:p>
      </dgm:t>
    </dgm:pt>
    <dgm:pt modelId="{115D40EA-1C77-47F8-BC73-2981311B1150}" type="sibTrans" cxnId="{EB6AF1D1-06D8-47B3-ACAB-A4A3728A4CF2}">
      <dgm:prSet/>
      <dgm:spPr/>
      <dgm:t>
        <a:bodyPr/>
        <a:lstStyle/>
        <a:p>
          <a:endParaRPr lang="en-US"/>
        </a:p>
      </dgm:t>
    </dgm:pt>
    <dgm:pt modelId="{EE5D2DDD-0F97-424A-ACD8-002D8F4815B6}">
      <dgm:prSet/>
      <dgm:spPr/>
      <dgm:t>
        <a:bodyPr/>
        <a:lstStyle/>
        <a:p>
          <a:r>
            <a:rPr lang="en-US" dirty="0"/>
            <a:t>Assessments</a:t>
          </a:r>
        </a:p>
      </dgm:t>
    </dgm:pt>
    <dgm:pt modelId="{EDA7D8AC-502A-492B-B540-4E7EC2804AC6}" type="parTrans" cxnId="{51EC52BD-EAF0-413F-8C3F-49D094B53478}">
      <dgm:prSet/>
      <dgm:spPr/>
      <dgm:t>
        <a:bodyPr/>
        <a:lstStyle/>
        <a:p>
          <a:endParaRPr lang="en-US"/>
        </a:p>
      </dgm:t>
    </dgm:pt>
    <dgm:pt modelId="{191C0257-9151-488C-9770-5433FB2A1C5A}" type="sibTrans" cxnId="{51EC52BD-EAF0-413F-8C3F-49D094B53478}">
      <dgm:prSet/>
      <dgm:spPr/>
      <dgm:t>
        <a:bodyPr/>
        <a:lstStyle/>
        <a:p>
          <a:endParaRPr lang="en-US"/>
        </a:p>
      </dgm:t>
    </dgm:pt>
    <dgm:pt modelId="{793A8507-56AB-4B56-8040-3EEAA3CA42AC}">
      <dgm:prSet/>
      <dgm:spPr/>
      <dgm:t>
        <a:bodyPr/>
        <a:lstStyle/>
        <a:p>
          <a:r>
            <a:rPr lang="en-US" dirty="0"/>
            <a:t>Dining Facilities</a:t>
          </a:r>
        </a:p>
      </dgm:t>
    </dgm:pt>
    <dgm:pt modelId="{62CA2EB5-0311-4860-960D-9EF39A5724A0}" type="parTrans" cxnId="{92F35B91-8D00-4E04-A98B-20260731AD18}">
      <dgm:prSet/>
      <dgm:spPr/>
      <dgm:t>
        <a:bodyPr/>
        <a:lstStyle/>
        <a:p>
          <a:endParaRPr lang="en-US"/>
        </a:p>
      </dgm:t>
    </dgm:pt>
    <dgm:pt modelId="{61ADAE24-EB0A-49DC-BD0A-C2C8F265DF67}" type="sibTrans" cxnId="{92F35B91-8D00-4E04-A98B-20260731AD18}">
      <dgm:prSet/>
      <dgm:spPr/>
      <dgm:t>
        <a:bodyPr/>
        <a:lstStyle/>
        <a:p>
          <a:endParaRPr lang="en-US"/>
        </a:p>
      </dgm:t>
    </dgm:pt>
    <dgm:pt modelId="{7885B1B2-416F-429B-AAB2-5B4ACDEF93FC}">
      <dgm:prSet/>
      <dgm:spPr/>
      <dgm:t>
        <a:bodyPr/>
        <a:lstStyle/>
        <a:p>
          <a:r>
            <a:rPr lang="en-US" dirty="0"/>
            <a:t>Sports Facilities</a:t>
          </a:r>
        </a:p>
      </dgm:t>
    </dgm:pt>
    <dgm:pt modelId="{DBB62319-F80E-4D55-AAE7-34FF04C0B220}" type="parTrans" cxnId="{0D7A847B-24D6-4283-B538-3F3949CA33C4}">
      <dgm:prSet/>
      <dgm:spPr/>
      <dgm:t>
        <a:bodyPr/>
        <a:lstStyle/>
        <a:p>
          <a:endParaRPr lang="en-US"/>
        </a:p>
      </dgm:t>
    </dgm:pt>
    <dgm:pt modelId="{D0C4BCF8-FABA-4694-A340-0C690457D38D}" type="sibTrans" cxnId="{0D7A847B-24D6-4283-B538-3F3949CA33C4}">
      <dgm:prSet/>
      <dgm:spPr/>
      <dgm:t>
        <a:bodyPr/>
        <a:lstStyle/>
        <a:p>
          <a:endParaRPr lang="en-US"/>
        </a:p>
      </dgm:t>
    </dgm:pt>
    <dgm:pt modelId="{527B75D2-67B3-4CC3-8323-A1AD48DE8FC8}" type="pres">
      <dgm:prSet presAssocID="{15008DBD-4D26-4790-9191-6CA1FC7B2AD2}" presName="linear" presStyleCnt="0">
        <dgm:presLayoutVars>
          <dgm:animLvl val="lvl"/>
          <dgm:resizeHandles val="exact"/>
        </dgm:presLayoutVars>
      </dgm:prSet>
      <dgm:spPr/>
    </dgm:pt>
    <dgm:pt modelId="{2EE7C2AD-1710-484F-AACD-71840B5268C1}" type="pres">
      <dgm:prSet presAssocID="{CE6A632D-B369-4908-9DBC-40170FF0B7D9}" presName="parentText" presStyleLbl="node1" presStyleIdx="0" presStyleCnt="3">
        <dgm:presLayoutVars>
          <dgm:chMax val="0"/>
          <dgm:bulletEnabled val="1"/>
        </dgm:presLayoutVars>
      </dgm:prSet>
      <dgm:spPr/>
    </dgm:pt>
    <dgm:pt modelId="{6F9C55D3-3497-4C37-92DF-67DB28E6CF1F}" type="pres">
      <dgm:prSet presAssocID="{CE6A632D-B369-4908-9DBC-40170FF0B7D9}" presName="childText" presStyleLbl="revTx" presStyleIdx="0" presStyleCnt="3">
        <dgm:presLayoutVars>
          <dgm:bulletEnabled val="1"/>
        </dgm:presLayoutVars>
      </dgm:prSet>
      <dgm:spPr/>
    </dgm:pt>
    <dgm:pt modelId="{4B87695B-A1C7-4741-9FBB-D3ECD4A80997}" type="pres">
      <dgm:prSet presAssocID="{B89D9239-85A9-4FCB-B7C8-55FFC3DB2759}" presName="parentText" presStyleLbl="node1" presStyleIdx="1" presStyleCnt="3">
        <dgm:presLayoutVars>
          <dgm:chMax val="0"/>
          <dgm:bulletEnabled val="1"/>
        </dgm:presLayoutVars>
      </dgm:prSet>
      <dgm:spPr/>
    </dgm:pt>
    <dgm:pt modelId="{4FFDE1B5-5E77-4A06-A878-6544CEF40898}" type="pres">
      <dgm:prSet presAssocID="{B89D9239-85A9-4FCB-B7C8-55FFC3DB2759}" presName="childText" presStyleLbl="revTx" presStyleIdx="1" presStyleCnt="3">
        <dgm:presLayoutVars>
          <dgm:bulletEnabled val="1"/>
        </dgm:presLayoutVars>
      </dgm:prSet>
      <dgm:spPr/>
    </dgm:pt>
    <dgm:pt modelId="{C1535C70-3679-4671-A24F-150EC6404A0F}" type="pres">
      <dgm:prSet presAssocID="{035A570E-E8A8-4D8C-AC6C-BC26CEC1279A}" presName="parentText" presStyleLbl="node1" presStyleIdx="2" presStyleCnt="3">
        <dgm:presLayoutVars>
          <dgm:chMax val="0"/>
          <dgm:bulletEnabled val="1"/>
        </dgm:presLayoutVars>
      </dgm:prSet>
      <dgm:spPr/>
    </dgm:pt>
    <dgm:pt modelId="{E2478253-54F8-4E5F-A97B-CBD04504EF16}" type="pres">
      <dgm:prSet presAssocID="{035A570E-E8A8-4D8C-AC6C-BC26CEC1279A}" presName="childText" presStyleLbl="revTx" presStyleIdx="2" presStyleCnt="3">
        <dgm:presLayoutVars>
          <dgm:bulletEnabled val="1"/>
        </dgm:presLayoutVars>
      </dgm:prSet>
      <dgm:spPr/>
    </dgm:pt>
  </dgm:ptLst>
  <dgm:cxnLst>
    <dgm:cxn modelId="{8D544F03-CD3B-409D-AA6E-33AE6AA8C8C4}" srcId="{CE6A632D-B369-4908-9DBC-40170FF0B7D9}" destId="{6E5D2111-7C02-4F62-9296-1F66927FBBE4}" srcOrd="1" destOrd="0" parTransId="{506A34C9-3034-4C0B-AC2A-F2CF870DDD71}" sibTransId="{38338B71-6AF4-4F16-9C67-E41FA6EED022}"/>
    <dgm:cxn modelId="{96F01F0C-DE71-40DA-A148-EC1820BD26E8}" type="presOf" srcId="{FD0EABAF-8E54-437C-ABF5-B268E5198BAB}" destId="{4FFDE1B5-5E77-4A06-A878-6544CEF40898}" srcOrd="0" destOrd="1" presId="urn:microsoft.com/office/officeart/2005/8/layout/vList2"/>
    <dgm:cxn modelId="{E4AD1C17-C5CF-4C44-93E4-7CBEC349C2DE}" type="presOf" srcId="{2326BF44-20D5-4628-AA81-41FD9E1604E1}" destId="{6F9C55D3-3497-4C37-92DF-67DB28E6CF1F}" srcOrd="0" destOrd="0" presId="urn:microsoft.com/office/officeart/2005/8/layout/vList2"/>
    <dgm:cxn modelId="{073D6023-7F11-48EB-A4E6-D749CB4C47B5}" type="presOf" srcId="{B89D9239-85A9-4FCB-B7C8-55FFC3DB2759}" destId="{4B87695B-A1C7-4741-9FBB-D3ECD4A80997}" srcOrd="0" destOrd="0" presId="urn:microsoft.com/office/officeart/2005/8/layout/vList2"/>
    <dgm:cxn modelId="{7EBCC628-EA69-4210-ADFF-3CA4CBEB7D14}" type="presOf" srcId="{15008DBD-4D26-4790-9191-6CA1FC7B2AD2}" destId="{527B75D2-67B3-4CC3-8323-A1AD48DE8FC8}" srcOrd="0" destOrd="0" presId="urn:microsoft.com/office/officeart/2005/8/layout/vList2"/>
    <dgm:cxn modelId="{3577E830-CE59-4850-9E72-46B6141C8D2E}" srcId="{CE6A632D-B369-4908-9DBC-40170FF0B7D9}" destId="{2326BF44-20D5-4628-AA81-41FD9E1604E1}" srcOrd="0" destOrd="0" parTransId="{46E7F18A-98DC-4B30-A9F8-50A3623BD1C4}" sibTransId="{4557B8B0-6E22-4C47-8020-3AE1504CE831}"/>
    <dgm:cxn modelId="{8E984A35-FA9F-4737-A1AB-90DE52FFFE3D}" type="presOf" srcId="{035A570E-E8A8-4D8C-AC6C-BC26CEC1279A}" destId="{C1535C70-3679-4671-A24F-150EC6404A0F}" srcOrd="0" destOrd="0" presId="urn:microsoft.com/office/officeart/2005/8/layout/vList2"/>
    <dgm:cxn modelId="{5B7E0140-973C-4C93-B57E-85AD0D444D9B}" type="presOf" srcId="{EE5D2DDD-0F97-424A-ACD8-002D8F4815B6}" destId="{E2478253-54F8-4E5F-A97B-CBD04504EF16}" srcOrd="0" destOrd="2" presId="urn:microsoft.com/office/officeart/2005/8/layout/vList2"/>
    <dgm:cxn modelId="{F3BB8842-4358-4E27-AED8-34F7D9AAB068}" srcId="{15008DBD-4D26-4790-9191-6CA1FC7B2AD2}" destId="{B89D9239-85A9-4FCB-B7C8-55FFC3DB2759}" srcOrd="1" destOrd="0" parTransId="{6A16F5CC-0DE9-4D64-AE66-5F486268DE67}" sibTransId="{78253807-EDE5-4F1D-9C1D-801FFB16BF83}"/>
    <dgm:cxn modelId="{8575F249-3348-4736-B4D7-D8396D1C5A87}" type="presOf" srcId="{657CD0E7-2E17-4328-9146-A2A5C6DC2E3D}" destId="{4FFDE1B5-5E77-4A06-A878-6544CEF40898}" srcOrd="0" destOrd="0" presId="urn:microsoft.com/office/officeart/2005/8/layout/vList2"/>
    <dgm:cxn modelId="{C497F26E-2EDA-4BBA-A759-93610F338F71}" type="presOf" srcId="{6E5D2111-7C02-4F62-9296-1F66927FBBE4}" destId="{6F9C55D3-3497-4C37-92DF-67DB28E6CF1F}" srcOrd="0" destOrd="1" presId="urn:microsoft.com/office/officeart/2005/8/layout/vList2"/>
    <dgm:cxn modelId="{2A082E70-B67A-4F57-B66B-F5EAFA20E1E5}" srcId="{FD0EABAF-8E54-437C-ABF5-B268E5198BAB}" destId="{7B080488-6382-44D9-9C2F-1AE6C7491AC3}" srcOrd="0" destOrd="0" parTransId="{F8088295-EBB3-406B-A9A2-02B8DA11464F}" sibTransId="{1286D125-7A24-4728-9A3D-3593F2A40FAF}"/>
    <dgm:cxn modelId="{D01EE750-D8BF-4D5D-91E5-BFB40EB48E68}" type="presOf" srcId="{7B080488-6382-44D9-9C2F-1AE6C7491AC3}" destId="{4FFDE1B5-5E77-4A06-A878-6544CEF40898}" srcOrd="0" destOrd="2" presId="urn:microsoft.com/office/officeart/2005/8/layout/vList2"/>
    <dgm:cxn modelId="{5520D077-0419-4C12-AEDB-9CBF11952C32}" type="presOf" srcId="{793A8507-56AB-4B56-8040-3EEAA3CA42AC}" destId="{6F9C55D3-3497-4C37-92DF-67DB28E6CF1F}" srcOrd="0" destOrd="2" presId="urn:microsoft.com/office/officeart/2005/8/layout/vList2"/>
    <dgm:cxn modelId="{4DF2C159-F18B-4A0F-A91F-A8CFA93B11DE}" srcId="{FD0EABAF-8E54-437C-ABF5-B268E5198BAB}" destId="{C13425FB-064C-4F4D-95FB-81233B306BE6}" srcOrd="1" destOrd="0" parTransId="{DC85712D-2798-47B5-9D2B-C3297A96C933}" sibTransId="{0C161600-88B7-47F1-8063-84BCC7B35F0C}"/>
    <dgm:cxn modelId="{8C44285A-7E5E-4D98-92CE-D6FCE52D7470}" type="presOf" srcId="{F9D08AAE-93F4-41E0-828D-FD47F0E08310}" destId="{E2478253-54F8-4E5F-A97B-CBD04504EF16}" srcOrd="0" destOrd="1" presId="urn:microsoft.com/office/officeart/2005/8/layout/vList2"/>
    <dgm:cxn modelId="{0D7A847B-24D6-4283-B538-3F3949CA33C4}" srcId="{6E5D2111-7C02-4F62-9296-1F66927FBBE4}" destId="{7885B1B2-416F-429B-AAB2-5B4ACDEF93FC}" srcOrd="1" destOrd="0" parTransId="{DBB62319-F80E-4D55-AAE7-34FF04C0B220}" sibTransId="{D0C4BCF8-FABA-4694-A340-0C690457D38D}"/>
    <dgm:cxn modelId="{47637F7D-118D-4A50-8353-EFF803404FE2}" srcId="{B89D9239-85A9-4FCB-B7C8-55FFC3DB2759}" destId="{FD0EABAF-8E54-437C-ABF5-B268E5198BAB}" srcOrd="1" destOrd="0" parTransId="{3AA10E21-15A0-4E05-B2F8-740C3DBFDE7A}" sibTransId="{FD5B35D7-F328-4302-9E69-2F0436913E05}"/>
    <dgm:cxn modelId="{236B2081-FD79-480B-BC43-7E57376C86DF}" srcId="{15008DBD-4D26-4790-9191-6CA1FC7B2AD2}" destId="{035A570E-E8A8-4D8C-AC6C-BC26CEC1279A}" srcOrd="2" destOrd="0" parTransId="{282C6899-091E-43EF-9984-B65EF95F58D8}" sibTransId="{DE0BDEF7-6A49-4B9A-AA24-AFF128F762E8}"/>
    <dgm:cxn modelId="{92F35B91-8D00-4E04-A98B-20260731AD18}" srcId="{6E5D2111-7C02-4F62-9296-1F66927FBBE4}" destId="{793A8507-56AB-4B56-8040-3EEAA3CA42AC}" srcOrd="0" destOrd="0" parTransId="{62CA2EB5-0311-4860-960D-9EF39A5724A0}" sibTransId="{61ADAE24-EB0A-49DC-BD0A-C2C8F265DF67}"/>
    <dgm:cxn modelId="{CC24B5A9-76B9-4C4E-AA1C-D0B65695CAC5}" srcId="{B89D9239-85A9-4FCB-B7C8-55FFC3DB2759}" destId="{657CD0E7-2E17-4328-9146-A2A5C6DC2E3D}" srcOrd="0" destOrd="0" parTransId="{375B80CE-3B1D-4C03-B992-FFC0B740B3E2}" sibTransId="{5E21AD30-0369-4A09-8176-09B3345C2D0B}"/>
    <dgm:cxn modelId="{A092A9AD-42C9-4381-9B99-0BED799C8867}" srcId="{15008DBD-4D26-4790-9191-6CA1FC7B2AD2}" destId="{CE6A632D-B369-4908-9DBC-40170FF0B7D9}" srcOrd="0" destOrd="0" parTransId="{20DD9343-82CE-40D9-83E1-5E2D0899AB9B}" sibTransId="{B8A5A4D1-37ED-420D-8AC6-6334D9025B58}"/>
    <dgm:cxn modelId="{2EFDE6B3-E88E-4613-B20F-E9C566DC728A}" type="presOf" srcId="{CE6A632D-B369-4908-9DBC-40170FF0B7D9}" destId="{2EE7C2AD-1710-484F-AACD-71840B5268C1}" srcOrd="0" destOrd="0" presId="urn:microsoft.com/office/officeart/2005/8/layout/vList2"/>
    <dgm:cxn modelId="{51EC52BD-EAF0-413F-8C3F-49D094B53478}" srcId="{DB599968-5B06-4186-B406-94AEFDE50441}" destId="{EE5D2DDD-0F97-424A-ACD8-002D8F4815B6}" srcOrd="1" destOrd="0" parTransId="{EDA7D8AC-502A-492B-B540-4E7EC2804AC6}" sibTransId="{191C0257-9151-488C-9770-5433FB2A1C5A}"/>
    <dgm:cxn modelId="{EB6AF1D1-06D8-47B3-ACAB-A4A3728A4CF2}" srcId="{DB599968-5B06-4186-B406-94AEFDE50441}" destId="{F9D08AAE-93F4-41E0-828D-FD47F0E08310}" srcOrd="0" destOrd="0" parTransId="{76574B8F-1A03-401A-988C-C3FFB61F04EA}" sibTransId="{115D40EA-1C77-47F8-BC73-2981311B1150}"/>
    <dgm:cxn modelId="{FC4549D6-5BAE-467C-A766-B12986DCF17B}" srcId="{035A570E-E8A8-4D8C-AC6C-BC26CEC1279A}" destId="{DB599968-5B06-4186-B406-94AEFDE50441}" srcOrd="0" destOrd="0" parTransId="{D0CA8C22-2EAA-4191-A392-8BDD4B6C682E}" sibTransId="{7D52AD79-A722-458B-BD08-9E8B91C5511E}"/>
    <dgm:cxn modelId="{FE7765F2-49A9-4BF1-B69B-C14357E85E3B}" type="presOf" srcId="{7885B1B2-416F-429B-AAB2-5B4ACDEF93FC}" destId="{6F9C55D3-3497-4C37-92DF-67DB28E6CF1F}" srcOrd="0" destOrd="3" presId="urn:microsoft.com/office/officeart/2005/8/layout/vList2"/>
    <dgm:cxn modelId="{BAAA42F4-6770-4DAD-8BAE-14ABE96D0ACA}" type="presOf" srcId="{DB599968-5B06-4186-B406-94AEFDE50441}" destId="{E2478253-54F8-4E5F-A97B-CBD04504EF16}" srcOrd="0" destOrd="0" presId="urn:microsoft.com/office/officeart/2005/8/layout/vList2"/>
    <dgm:cxn modelId="{E148F9FA-2F44-486F-900C-74E33B047780}" type="presOf" srcId="{C13425FB-064C-4F4D-95FB-81233B306BE6}" destId="{4FFDE1B5-5E77-4A06-A878-6544CEF40898}" srcOrd="0" destOrd="3" presId="urn:microsoft.com/office/officeart/2005/8/layout/vList2"/>
    <dgm:cxn modelId="{01251A02-E6A0-4981-A33F-3A156F180A26}" type="presParOf" srcId="{527B75D2-67B3-4CC3-8323-A1AD48DE8FC8}" destId="{2EE7C2AD-1710-484F-AACD-71840B5268C1}" srcOrd="0" destOrd="0" presId="urn:microsoft.com/office/officeart/2005/8/layout/vList2"/>
    <dgm:cxn modelId="{7109213B-B9ED-4F40-B45C-FBBF7F9CE36C}" type="presParOf" srcId="{527B75D2-67B3-4CC3-8323-A1AD48DE8FC8}" destId="{6F9C55D3-3497-4C37-92DF-67DB28E6CF1F}" srcOrd="1" destOrd="0" presId="urn:microsoft.com/office/officeart/2005/8/layout/vList2"/>
    <dgm:cxn modelId="{F61F6066-956A-4E57-84A5-36030FEE97DC}" type="presParOf" srcId="{527B75D2-67B3-4CC3-8323-A1AD48DE8FC8}" destId="{4B87695B-A1C7-4741-9FBB-D3ECD4A80997}" srcOrd="2" destOrd="0" presId="urn:microsoft.com/office/officeart/2005/8/layout/vList2"/>
    <dgm:cxn modelId="{A8D490D3-7A70-4B5F-9623-0CCF6613106A}" type="presParOf" srcId="{527B75D2-67B3-4CC3-8323-A1AD48DE8FC8}" destId="{4FFDE1B5-5E77-4A06-A878-6544CEF40898}" srcOrd="3" destOrd="0" presId="urn:microsoft.com/office/officeart/2005/8/layout/vList2"/>
    <dgm:cxn modelId="{2B69386B-8F89-4B55-9E96-8777F695EC23}" type="presParOf" srcId="{527B75D2-67B3-4CC3-8323-A1AD48DE8FC8}" destId="{C1535C70-3679-4671-A24F-150EC6404A0F}" srcOrd="4" destOrd="0" presId="urn:microsoft.com/office/officeart/2005/8/layout/vList2"/>
    <dgm:cxn modelId="{9A59C929-866F-4823-9093-4AD8AA656703}" type="presParOf" srcId="{527B75D2-67B3-4CC3-8323-A1AD48DE8FC8}" destId="{E2478253-54F8-4E5F-A97B-CBD04504EF1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AD32B-56B9-4063-95AD-A334F15A0A9B}">
      <dsp:nvSpPr>
        <dsp:cNvPr id="0" name=""/>
        <dsp:cNvSpPr/>
      </dsp:nvSpPr>
      <dsp:spPr>
        <a:xfrm>
          <a:off x="0" y="25558"/>
          <a:ext cx="10515600"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Condon O’Meara McGinty &amp; Donnelly LLP</a:t>
          </a:r>
        </a:p>
      </dsp:txBody>
      <dsp:txXfrm>
        <a:off x="24588" y="50146"/>
        <a:ext cx="10466424" cy="454509"/>
      </dsp:txXfrm>
    </dsp:sp>
    <dsp:sp modelId="{AA4AD5F2-1CBD-4C21-B721-C405C9591608}">
      <dsp:nvSpPr>
        <dsp:cNvPr id="0" name=""/>
        <dsp:cNvSpPr/>
      </dsp:nvSpPr>
      <dsp:spPr>
        <a:xfrm>
          <a:off x="0" y="529243"/>
          <a:ext cx="105156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Providing audit, tax and other consulting services to private clubs for 27 years</a:t>
          </a:r>
        </a:p>
        <a:p>
          <a:pPr marL="171450" lvl="1" indent="-171450" algn="l" defTabSz="711200">
            <a:lnSpc>
              <a:spcPct val="90000"/>
            </a:lnSpc>
            <a:spcBef>
              <a:spcPct val="0"/>
            </a:spcBef>
            <a:spcAft>
              <a:spcPct val="20000"/>
            </a:spcAft>
            <a:buChar char="•"/>
          </a:pPr>
          <a:r>
            <a:rPr lang="en-US" sz="1600" kern="1200" dirty="0"/>
            <a:t>Currently providing services to approximately 350 private clubs in 17 states</a:t>
          </a:r>
        </a:p>
      </dsp:txBody>
      <dsp:txXfrm>
        <a:off x="0" y="529243"/>
        <a:ext cx="10515600" cy="554242"/>
      </dsp:txXfrm>
    </dsp:sp>
    <dsp:sp modelId="{5E9B7874-9472-46AF-9EA0-A10390439A1D}">
      <dsp:nvSpPr>
        <dsp:cNvPr id="0" name=""/>
        <dsp:cNvSpPr/>
      </dsp:nvSpPr>
      <dsp:spPr>
        <a:xfrm>
          <a:off x="0" y="1083485"/>
          <a:ext cx="10515600"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Information to be covered</a:t>
          </a:r>
        </a:p>
      </dsp:txBody>
      <dsp:txXfrm>
        <a:off x="24588" y="1108073"/>
        <a:ext cx="10466424" cy="454509"/>
      </dsp:txXfrm>
    </dsp:sp>
    <dsp:sp modelId="{CCA0FB96-C625-4D98-A9BC-C00DE358011E}">
      <dsp:nvSpPr>
        <dsp:cNvPr id="0" name=""/>
        <dsp:cNvSpPr/>
      </dsp:nvSpPr>
      <dsp:spPr>
        <a:xfrm>
          <a:off x="0" y="1587170"/>
          <a:ext cx="10515600" cy="273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Operating Statistics</a:t>
          </a:r>
        </a:p>
        <a:p>
          <a:pPr marL="342900" lvl="2" indent="-171450" algn="l" defTabSz="711200">
            <a:lnSpc>
              <a:spcPct val="90000"/>
            </a:lnSpc>
            <a:spcBef>
              <a:spcPct val="0"/>
            </a:spcBef>
            <a:spcAft>
              <a:spcPct val="20000"/>
            </a:spcAft>
            <a:buChar char="•"/>
          </a:pPr>
          <a:r>
            <a:rPr lang="en-US" sz="1600" kern="1200" dirty="0"/>
            <a:t>Food &amp; Beverage</a:t>
          </a:r>
        </a:p>
        <a:p>
          <a:pPr marL="342900" lvl="2" indent="-171450" algn="l" defTabSz="711200">
            <a:lnSpc>
              <a:spcPct val="90000"/>
            </a:lnSpc>
            <a:spcBef>
              <a:spcPct val="0"/>
            </a:spcBef>
            <a:spcAft>
              <a:spcPct val="20000"/>
            </a:spcAft>
            <a:buChar char="•"/>
          </a:pPr>
          <a:r>
            <a:rPr lang="en-US" sz="1600" kern="1200" dirty="0"/>
            <a:t>Golf Course Operations</a:t>
          </a:r>
        </a:p>
        <a:p>
          <a:pPr marL="342900" lvl="2" indent="-171450" algn="l" defTabSz="711200">
            <a:lnSpc>
              <a:spcPct val="90000"/>
            </a:lnSpc>
            <a:spcBef>
              <a:spcPct val="0"/>
            </a:spcBef>
            <a:spcAft>
              <a:spcPct val="20000"/>
            </a:spcAft>
            <a:buChar char="•"/>
          </a:pPr>
          <a:r>
            <a:rPr lang="en-US" sz="1600" kern="1200" dirty="0"/>
            <a:t>Membership</a:t>
          </a:r>
        </a:p>
        <a:p>
          <a:pPr marL="342900" lvl="2" indent="-171450" algn="l" defTabSz="711200">
            <a:lnSpc>
              <a:spcPct val="90000"/>
            </a:lnSpc>
            <a:spcBef>
              <a:spcPct val="0"/>
            </a:spcBef>
            <a:spcAft>
              <a:spcPct val="20000"/>
            </a:spcAft>
            <a:buChar char="•"/>
          </a:pPr>
          <a:r>
            <a:rPr lang="en-US" sz="1600" kern="1200" dirty="0"/>
            <a:t>Dues</a:t>
          </a:r>
        </a:p>
        <a:p>
          <a:pPr marL="342900" lvl="2" indent="-171450" algn="l" defTabSz="711200">
            <a:lnSpc>
              <a:spcPct val="90000"/>
            </a:lnSpc>
            <a:spcBef>
              <a:spcPct val="0"/>
            </a:spcBef>
            <a:spcAft>
              <a:spcPct val="20000"/>
            </a:spcAft>
            <a:buChar char="•"/>
          </a:pPr>
          <a:r>
            <a:rPr lang="en-US" sz="1600" kern="1200" dirty="0"/>
            <a:t>Initiation fees</a:t>
          </a:r>
        </a:p>
        <a:p>
          <a:pPr marL="342900" lvl="2" indent="-171450" algn="l" defTabSz="711200">
            <a:lnSpc>
              <a:spcPct val="90000"/>
            </a:lnSpc>
            <a:spcBef>
              <a:spcPct val="0"/>
            </a:spcBef>
            <a:spcAft>
              <a:spcPct val="20000"/>
            </a:spcAft>
            <a:buChar char="•"/>
          </a:pPr>
          <a:r>
            <a:rPr lang="en-US" sz="1600" kern="1200" dirty="0"/>
            <a:t>Capital expenditures</a:t>
          </a:r>
        </a:p>
        <a:p>
          <a:pPr marL="342900" lvl="2" indent="-171450" algn="l" defTabSz="711200">
            <a:lnSpc>
              <a:spcPct val="90000"/>
            </a:lnSpc>
            <a:spcBef>
              <a:spcPct val="0"/>
            </a:spcBef>
            <a:spcAft>
              <a:spcPct val="20000"/>
            </a:spcAft>
            <a:buChar char="•"/>
          </a:pPr>
          <a:r>
            <a:rPr lang="en-US" sz="1600" kern="1200" dirty="0"/>
            <a:t>Long-term debt</a:t>
          </a:r>
        </a:p>
        <a:p>
          <a:pPr marL="342900" lvl="2" indent="-171450" algn="l" defTabSz="711200">
            <a:lnSpc>
              <a:spcPct val="90000"/>
            </a:lnSpc>
            <a:spcBef>
              <a:spcPct val="0"/>
            </a:spcBef>
            <a:spcAft>
              <a:spcPct val="20000"/>
            </a:spcAft>
            <a:buChar char="•"/>
          </a:pPr>
          <a:r>
            <a:rPr lang="en-US" sz="1600" kern="1200" dirty="0"/>
            <a:t>The Club Income Dollar…And Where It Went</a:t>
          </a:r>
        </a:p>
        <a:p>
          <a:pPr marL="171450" lvl="1" indent="-171450" algn="l" defTabSz="711200">
            <a:lnSpc>
              <a:spcPct val="90000"/>
            </a:lnSpc>
            <a:spcBef>
              <a:spcPct val="0"/>
            </a:spcBef>
            <a:spcAft>
              <a:spcPct val="20000"/>
            </a:spcAft>
            <a:buChar char="•"/>
          </a:pPr>
          <a:r>
            <a:rPr lang="en-US" sz="1600" kern="1200" dirty="0"/>
            <a:t>Current Club Events (The Fun Facts)</a:t>
          </a:r>
        </a:p>
      </dsp:txBody>
      <dsp:txXfrm>
        <a:off x="0" y="1587170"/>
        <a:ext cx="10515600" cy="27386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A512E-990E-457B-BFCF-42CF3B2F9ED8}">
      <dsp:nvSpPr>
        <dsp:cNvPr id="0" name=""/>
        <dsp:cNvSpPr/>
      </dsp:nvSpPr>
      <dsp:spPr>
        <a:xfrm>
          <a:off x="0" y="296172"/>
          <a:ext cx="6513603"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Clubs Appetite for Borrowing Has Increased</a:t>
          </a:r>
        </a:p>
      </dsp:txBody>
      <dsp:txXfrm>
        <a:off x="30442" y="326614"/>
        <a:ext cx="6452719" cy="562726"/>
      </dsp:txXfrm>
    </dsp:sp>
    <dsp:sp modelId="{00D642AD-2951-4F8A-850A-8E2B7884D7D2}">
      <dsp:nvSpPr>
        <dsp:cNvPr id="0" name=""/>
        <dsp:cNvSpPr/>
      </dsp:nvSpPr>
      <dsp:spPr>
        <a:xfrm>
          <a:off x="0" y="919782"/>
          <a:ext cx="6513603"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Higher Percentage of Clubs with Outstanding Debt</a:t>
          </a:r>
        </a:p>
        <a:p>
          <a:pPr marL="228600" lvl="1" indent="-228600" algn="l" defTabSz="889000">
            <a:lnSpc>
              <a:spcPct val="90000"/>
            </a:lnSpc>
            <a:spcBef>
              <a:spcPct val="0"/>
            </a:spcBef>
            <a:spcAft>
              <a:spcPct val="20000"/>
            </a:spcAft>
            <a:buChar char="•"/>
          </a:pPr>
          <a:r>
            <a:rPr lang="en-US" sz="2000" kern="1200"/>
            <a:t>Higher Overall Average Outstanding Debt</a:t>
          </a:r>
        </a:p>
      </dsp:txBody>
      <dsp:txXfrm>
        <a:off x="0" y="919782"/>
        <a:ext cx="6513603" cy="699660"/>
      </dsp:txXfrm>
    </dsp:sp>
    <dsp:sp modelId="{2A9C1EFB-12AE-4630-9535-93D4C4B9E616}">
      <dsp:nvSpPr>
        <dsp:cNvPr id="0" name=""/>
        <dsp:cNvSpPr/>
      </dsp:nvSpPr>
      <dsp:spPr>
        <a:xfrm>
          <a:off x="0" y="1619442"/>
          <a:ext cx="6513603"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Golf and Country Clubs</a:t>
          </a:r>
        </a:p>
      </dsp:txBody>
      <dsp:txXfrm>
        <a:off x="30442" y="1649884"/>
        <a:ext cx="6452719" cy="562726"/>
      </dsp:txXfrm>
    </dsp:sp>
    <dsp:sp modelId="{EF4C1F71-6391-4AF9-96D1-AB721BA5DB59}">
      <dsp:nvSpPr>
        <dsp:cNvPr id="0" name=""/>
        <dsp:cNvSpPr/>
      </dsp:nvSpPr>
      <dsp:spPr>
        <a:xfrm>
          <a:off x="0" y="2243053"/>
          <a:ext cx="6513603"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Approximately 86% of Clubs Carrying Debt</a:t>
          </a:r>
        </a:p>
        <a:p>
          <a:pPr marL="228600" lvl="1" indent="-228600" algn="l" defTabSz="889000">
            <a:lnSpc>
              <a:spcPct val="90000"/>
            </a:lnSpc>
            <a:spcBef>
              <a:spcPct val="0"/>
            </a:spcBef>
            <a:spcAft>
              <a:spcPct val="20000"/>
            </a:spcAft>
            <a:buChar char="•"/>
          </a:pPr>
          <a:r>
            <a:rPr lang="en-US" sz="2000" kern="1200"/>
            <a:t>Average Amount Outstanding Approximately $4.3 million</a:t>
          </a:r>
        </a:p>
      </dsp:txBody>
      <dsp:txXfrm>
        <a:off x="0" y="2243053"/>
        <a:ext cx="6513603" cy="699660"/>
      </dsp:txXfrm>
    </dsp:sp>
    <dsp:sp modelId="{A0F1C402-A1E3-4D02-AC68-DD5E317BA8B5}">
      <dsp:nvSpPr>
        <dsp:cNvPr id="0" name=""/>
        <dsp:cNvSpPr/>
      </dsp:nvSpPr>
      <dsp:spPr>
        <a:xfrm>
          <a:off x="0" y="2942713"/>
          <a:ext cx="6513603" cy="6236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City Clubs</a:t>
          </a:r>
        </a:p>
      </dsp:txBody>
      <dsp:txXfrm>
        <a:off x="30442" y="2973155"/>
        <a:ext cx="6452719" cy="562726"/>
      </dsp:txXfrm>
    </dsp:sp>
    <dsp:sp modelId="{77B35896-76A2-4EF6-9D3B-FFCD6E4E13F7}">
      <dsp:nvSpPr>
        <dsp:cNvPr id="0" name=""/>
        <dsp:cNvSpPr/>
      </dsp:nvSpPr>
      <dsp:spPr>
        <a:xfrm>
          <a:off x="0" y="3566323"/>
          <a:ext cx="6513603"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Approximately 50% of Clubs Carrying Debt</a:t>
          </a:r>
        </a:p>
        <a:p>
          <a:pPr marL="228600" lvl="1" indent="-228600" algn="l" defTabSz="889000">
            <a:lnSpc>
              <a:spcPct val="90000"/>
            </a:lnSpc>
            <a:spcBef>
              <a:spcPct val="0"/>
            </a:spcBef>
            <a:spcAft>
              <a:spcPct val="20000"/>
            </a:spcAft>
            <a:buChar char="•"/>
          </a:pPr>
          <a:r>
            <a:rPr lang="en-US" sz="2000" kern="1200"/>
            <a:t>Average Amount Outstanding Approximately $3.8 million</a:t>
          </a:r>
        </a:p>
      </dsp:txBody>
      <dsp:txXfrm>
        <a:off x="0" y="3566323"/>
        <a:ext cx="6513603" cy="699660"/>
      </dsp:txXfrm>
    </dsp:sp>
    <dsp:sp modelId="{B29E94E7-80EB-40FC-8433-9A6FB92ABB98}">
      <dsp:nvSpPr>
        <dsp:cNvPr id="0" name=""/>
        <dsp:cNvSpPr/>
      </dsp:nvSpPr>
      <dsp:spPr>
        <a:xfrm>
          <a:off x="0" y="4265983"/>
          <a:ext cx="6513603" cy="623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Tennis, Beach &amp; Yacht Clubs</a:t>
          </a:r>
        </a:p>
      </dsp:txBody>
      <dsp:txXfrm>
        <a:off x="30442" y="4296425"/>
        <a:ext cx="6452719" cy="562726"/>
      </dsp:txXfrm>
    </dsp:sp>
    <dsp:sp modelId="{83FA5CF5-8C0E-4316-835C-B1F9DEA569FE}">
      <dsp:nvSpPr>
        <dsp:cNvPr id="0" name=""/>
        <dsp:cNvSpPr/>
      </dsp:nvSpPr>
      <dsp:spPr>
        <a:xfrm>
          <a:off x="0" y="4889593"/>
          <a:ext cx="6513603"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Approximately 63% of Clubs Carrying Debt</a:t>
          </a:r>
        </a:p>
        <a:p>
          <a:pPr marL="228600" lvl="1" indent="-228600" algn="l" defTabSz="889000">
            <a:lnSpc>
              <a:spcPct val="90000"/>
            </a:lnSpc>
            <a:spcBef>
              <a:spcPct val="0"/>
            </a:spcBef>
            <a:spcAft>
              <a:spcPct val="20000"/>
            </a:spcAft>
            <a:buChar char="•"/>
          </a:pPr>
          <a:r>
            <a:rPr lang="en-US" sz="2000" kern="1200"/>
            <a:t>Average Amount Outstanding Approximately $2.4 million</a:t>
          </a:r>
        </a:p>
      </dsp:txBody>
      <dsp:txXfrm>
        <a:off x="0" y="4889593"/>
        <a:ext cx="6513603" cy="6996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38A1E-A07D-448E-8385-DB6FF9C36D39}">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0AD24-8F11-40AD-9A0D-6FEE378D454F}">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1CEB7A-6444-4139-972F-4AC212AE57F3}">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Real Estate Taxes - A “growing” concern</a:t>
          </a:r>
        </a:p>
      </dsp:txBody>
      <dsp:txXfrm>
        <a:off x="1131174" y="4597"/>
        <a:ext cx="5382429" cy="979371"/>
      </dsp:txXfrm>
    </dsp:sp>
    <dsp:sp modelId="{21EDCDA3-9535-4D10-85E3-5FEF33004CDC}">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92465B-399C-44C3-8957-E2EF6BF21232}">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48B855-2EFD-4C43-9F1C-CA43B9030E7E}">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IRS Audits – Yes Please!</a:t>
          </a:r>
        </a:p>
      </dsp:txBody>
      <dsp:txXfrm>
        <a:off x="1131174" y="1228812"/>
        <a:ext cx="5382429" cy="979371"/>
      </dsp:txXfrm>
    </dsp:sp>
    <dsp:sp modelId="{4786E8DF-9501-4C97-8B26-89D1D3646BE0}">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26F655-7DEC-43E3-BAB2-8A08AA533739}">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71AEA4-333D-4C0F-9019-8ECC5AD69BCA}">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Sales Tax Audits – Oh no…</a:t>
          </a:r>
        </a:p>
      </dsp:txBody>
      <dsp:txXfrm>
        <a:off x="1131174" y="2453027"/>
        <a:ext cx="5382429" cy="979371"/>
      </dsp:txXfrm>
    </dsp:sp>
    <dsp:sp modelId="{92233D58-834C-47E5-A5F6-C6F6ABA913E6}">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36DC10-A49D-4D1D-8141-FC1868C5A83B}">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56AC57-FD3A-4F51-B177-4EE681F228F1}">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Service Charges – Are you at risk?</a:t>
          </a:r>
        </a:p>
      </dsp:txBody>
      <dsp:txXfrm>
        <a:off x="1131174" y="3677241"/>
        <a:ext cx="5382429" cy="979371"/>
      </dsp:txXfrm>
    </dsp:sp>
    <dsp:sp modelId="{E53E1431-D4D2-4F43-9FB3-0C3B74C88BD7}">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2461EE-F69D-4FB8-B8E2-8EF508D06985}">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47E27-919D-4FDF-8673-B58DE75CC4E3}">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Cyber Attack – Are You Vulnerable?</a:t>
          </a:r>
        </a:p>
      </dsp:txBody>
      <dsp:txXfrm>
        <a:off x="1131174" y="4901456"/>
        <a:ext cx="5382429" cy="979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BF5EF-FA70-44C0-8777-BA051E9F346B}">
      <dsp:nvSpPr>
        <dsp:cNvPr id="0" name=""/>
        <dsp:cNvSpPr/>
      </dsp:nvSpPr>
      <dsp:spPr>
        <a:xfrm>
          <a:off x="0" y="325134"/>
          <a:ext cx="10515600" cy="9906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Mix of business</a:t>
          </a:r>
        </a:p>
        <a:p>
          <a:pPr marL="171450" lvl="1" indent="-171450" algn="l" defTabSz="755650">
            <a:lnSpc>
              <a:spcPct val="90000"/>
            </a:lnSpc>
            <a:spcBef>
              <a:spcPct val="0"/>
            </a:spcBef>
            <a:spcAft>
              <a:spcPct val="15000"/>
            </a:spcAft>
            <a:buChar char="•"/>
          </a:pPr>
          <a:r>
            <a:rPr lang="en-US" sz="1700" kern="1200" dirty="0"/>
            <a:t>Operational trends</a:t>
          </a:r>
        </a:p>
      </dsp:txBody>
      <dsp:txXfrm>
        <a:off x="0" y="325134"/>
        <a:ext cx="10515600" cy="990675"/>
      </dsp:txXfrm>
    </dsp:sp>
    <dsp:sp modelId="{537DC4CB-9C8E-4C68-94AA-BFBC42B99E8F}">
      <dsp:nvSpPr>
        <dsp:cNvPr id="0" name=""/>
        <dsp:cNvSpPr/>
      </dsp:nvSpPr>
      <dsp:spPr>
        <a:xfrm>
          <a:off x="525780" y="74214"/>
          <a:ext cx="736092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Not typically a profit center</a:t>
          </a:r>
        </a:p>
      </dsp:txBody>
      <dsp:txXfrm>
        <a:off x="550278" y="98712"/>
        <a:ext cx="7311924" cy="452844"/>
      </dsp:txXfrm>
    </dsp:sp>
    <dsp:sp modelId="{2C6DA29C-1B10-4267-BD87-4D3CE801D940}">
      <dsp:nvSpPr>
        <dsp:cNvPr id="0" name=""/>
        <dsp:cNvSpPr/>
      </dsp:nvSpPr>
      <dsp:spPr>
        <a:xfrm>
          <a:off x="0" y="1658529"/>
          <a:ext cx="10515600" cy="1285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Focus is on member experience</a:t>
          </a:r>
        </a:p>
        <a:p>
          <a:pPr marL="171450" lvl="1" indent="-171450" algn="l" defTabSz="755650">
            <a:lnSpc>
              <a:spcPct val="90000"/>
            </a:lnSpc>
            <a:spcBef>
              <a:spcPct val="0"/>
            </a:spcBef>
            <a:spcAft>
              <a:spcPct val="15000"/>
            </a:spcAft>
            <a:buChar char="•"/>
          </a:pPr>
          <a:r>
            <a:rPr lang="en-US" sz="1700" kern="1200" dirty="0"/>
            <a:t>New and multiple dining facilities</a:t>
          </a:r>
        </a:p>
        <a:p>
          <a:pPr marL="171450" lvl="1" indent="-171450" algn="l" defTabSz="755650">
            <a:lnSpc>
              <a:spcPct val="90000"/>
            </a:lnSpc>
            <a:spcBef>
              <a:spcPct val="0"/>
            </a:spcBef>
            <a:spcAft>
              <a:spcPct val="15000"/>
            </a:spcAft>
            <a:buChar char="•"/>
          </a:pPr>
          <a:r>
            <a:rPr lang="en-US" sz="1700" kern="1200" dirty="0"/>
            <a:t>Menu options</a:t>
          </a:r>
        </a:p>
      </dsp:txBody>
      <dsp:txXfrm>
        <a:off x="0" y="1658529"/>
        <a:ext cx="10515600" cy="1285200"/>
      </dsp:txXfrm>
    </dsp:sp>
    <dsp:sp modelId="{D7F38623-2A65-4C55-ADF1-34889A71FCE4}">
      <dsp:nvSpPr>
        <dsp:cNvPr id="0" name=""/>
        <dsp:cNvSpPr/>
      </dsp:nvSpPr>
      <dsp:spPr>
        <a:xfrm>
          <a:off x="525780" y="1407609"/>
          <a:ext cx="7360920"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Amenity for the members</a:t>
          </a:r>
        </a:p>
      </dsp:txBody>
      <dsp:txXfrm>
        <a:off x="550278" y="1432107"/>
        <a:ext cx="7311924" cy="452844"/>
      </dsp:txXfrm>
    </dsp:sp>
    <dsp:sp modelId="{83555D25-568A-46E3-996D-55EE1589912E}">
      <dsp:nvSpPr>
        <dsp:cNvPr id="0" name=""/>
        <dsp:cNvSpPr/>
      </dsp:nvSpPr>
      <dsp:spPr>
        <a:xfrm>
          <a:off x="0" y="3286449"/>
          <a:ext cx="10515600" cy="99067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Management</a:t>
          </a:r>
        </a:p>
        <a:p>
          <a:pPr marL="171450" lvl="1" indent="-171450" algn="l" defTabSz="755650">
            <a:lnSpc>
              <a:spcPct val="90000"/>
            </a:lnSpc>
            <a:spcBef>
              <a:spcPct val="0"/>
            </a:spcBef>
            <a:spcAft>
              <a:spcPct val="15000"/>
            </a:spcAft>
            <a:buChar char="•"/>
          </a:pPr>
          <a:r>
            <a:rPr lang="en-US" sz="1700" kern="1200" dirty="0"/>
            <a:t>Auditors/Consultants</a:t>
          </a:r>
        </a:p>
      </dsp:txBody>
      <dsp:txXfrm>
        <a:off x="0" y="3286449"/>
        <a:ext cx="10515600" cy="990675"/>
      </dsp:txXfrm>
    </dsp:sp>
    <dsp:sp modelId="{F66A7DB9-E380-4A95-8D3E-D2CC642027BA}">
      <dsp:nvSpPr>
        <dsp:cNvPr id="0" name=""/>
        <dsp:cNvSpPr/>
      </dsp:nvSpPr>
      <dsp:spPr>
        <a:xfrm>
          <a:off x="525780" y="3035529"/>
          <a:ext cx="7360920"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a:t>Key Performance Indicators</a:t>
          </a:r>
        </a:p>
      </dsp:txBody>
      <dsp:txXfrm>
        <a:off x="550278" y="3060027"/>
        <a:ext cx="7311924"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DC18F-A117-463B-90E2-14C88FAF7EA4}">
      <dsp:nvSpPr>
        <dsp:cNvPr id="0" name=""/>
        <dsp:cNvSpPr/>
      </dsp:nvSpPr>
      <dsp:spPr>
        <a:xfrm>
          <a:off x="0" y="453069"/>
          <a:ext cx="10515600" cy="1644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604012" rIns="816127"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latin typeface="Times New Roman" panose="02020603050405020304" pitchFamily="18" charset="0"/>
              <a:cs typeface="Times New Roman" panose="02020603050405020304" pitchFamily="18" charset="0"/>
            </a:rPr>
            <a:t>Annual Increases vs. Consumer Price Index</a:t>
          </a:r>
        </a:p>
        <a:p>
          <a:pPr marL="285750" lvl="1" indent="-285750" algn="l" defTabSz="1289050">
            <a:lnSpc>
              <a:spcPct val="90000"/>
            </a:lnSpc>
            <a:spcBef>
              <a:spcPct val="0"/>
            </a:spcBef>
            <a:spcAft>
              <a:spcPct val="15000"/>
            </a:spcAft>
            <a:buChar char="•"/>
          </a:pPr>
          <a:r>
            <a:rPr lang="en-US" sz="2900" kern="1200" dirty="0">
              <a:latin typeface="Times New Roman" panose="02020603050405020304" pitchFamily="18" charset="0"/>
              <a:cs typeface="Times New Roman" panose="02020603050405020304" pitchFamily="18" charset="0"/>
            </a:rPr>
            <a:t>Impact of weather-related issues</a:t>
          </a:r>
        </a:p>
      </dsp:txBody>
      <dsp:txXfrm>
        <a:off x="0" y="453069"/>
        <a:ext cx="10515600" cy="1644300"/>
      </dsp:txXfrm>
    </dsp:sp>
    <dsp:sp modelId="{BB54B2E1-2B84-4966-8BFF-F2E62621855C}">
      <dsp:nvSpPr>
        <dsp:cNvPr id="0" name=""/>
        <dsp:cNvSpPr/>
      </dsp:nvSpPr>
      <dsp:spPr>
        <a:xfrm>
          <a:off x="525780" y="25029"/>
          <a:ext cx="7360920" cy="8560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89050">
            <a:lnSpc>
              <a:spcPct val="90000"/>
            </a:lnSpc>
            <a:spcBef>
              <a:spcPct val="0"/>
            </a:spcBef>
            <a:spcAft>
              <a:spcPct val="35000"/>
            </a:spcAft>
            <a:buNone/>
          </a:pPr>
          <a:r>
            <a:rPr lang="en-US" sz="2900" kern="1200" dirty="0">
              <a:latin typeface="Times New Roman" panose="02020603050405020304" pitchFamily="18" charset="0"/>
              <a:cs typeface="Times New Roman" panose="02020603050405020304" pitchFamily="18" charset="0"/>
            </a:rPr>
            <a:t>Cost Per Hole Analysis</a:t>
          </a:r>
        </a:p>
      </dsp:txBody>
      <dsp:txXfrm>
        <a:off x="567570" y="66819"/>
        <a:ext cx="7277340" cy="772500"/>
      </dsp:txXfrm>
    </dsp:sp>
    <dsp:sp modelId="{6F2D02B4-7727-4D86-9790-662A6C214184}">
      <dsp:nvSpPr>
        <dsp:cNvPr id="0" name=""/>
        <dsp:cNvSpPr/>
      </dsp:nvSpPr>
      <dsp:spPr>
        <a:xfrm>
          <a:off x="0" y="2682009"/>
          <a:ext cx="10515600" cy="16443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604012" rIns="816127"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latin typeface="Times New Roman" panose="02020603050405020304" pitchFamily="18" charset="0"/>
              <a:cs typeface="Times New Roman" panose="02020603050405020304" pitchFamily="18" charset="0"/>
            </a:rPr>
            <a:t>Decreases in the number of rounds industry-wide</a:t>
          </a:r>
        </a:p>
        <a:p>
          <a:pPr marL="285750" lvl="1" indent="-285750" algn="l" defTabSz="1289050">
            <a:lnSpc>
              <a:spcPct val="90000"/>
            </a:lnSpc>
            <a:spcBef>
              <a:spcPct val="0"/>
            </a:spcBef>
            <a:spcAft>
              <a:spcPct val="15000"/>
            </a:spcAft>
            <a:buChar char="•"/>
          </a:pPr>
          <a:r>
            <a:rPr lang="en-US" sz="2900" kern="1200" dirty="0">
              <a:latin typeface="Times New Roman" panose="02020603050405020304" pitchFamily="18" charset="0"/>
              <a:cs typeface="Times New Roman" panose="02020603050405020304" pitchFamily="18" charset="0"/>
            </a:rPr>
            <a:t>Health and Fitness</a:t>
          </a:r>
        </a:p>
      </dsp:txBody>
      <dsp:txXfrm>
        <a:off x="0" y="2682009"/>
        <a:ext cx="10515600" cy="1644300"/>
      </dsp:txXfrm>
    </dsp:sp>
    <dsp:sp modelId="{AAC2CBB4-6E40-4E44-8F40-EA2DE9C107D3}">
      <dsp:nvSpPr>
        <dsp:cNvPr id="0" name=""/>
        <dsp:cNvSpPr/>
      </dsp:nvSpPr>
      <dsp:spPr>
        <a:xfrm>
          <a:off x="525780" y="2253969"/>
          <a:ext cx="7360920" cy="8560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89050">
            <a:lnSpc>
              <a:spcPct val="90000"/>
            </a:lnSpc>
            <a:spcBef>
              <a:spcPct val="0"/>
            </a:spcBef>
            <a:spcAft>
              <a:spcPct val="35000"/>
            </a:spcAft>
            <a:buNone/>
          </a:pPr>
          <a:r>
            <a:rPr lang="en-US" sz="2900" kern="1200" dirty="0">
              <a:latin typeface="Times New Roman" panose="02020603050405020304" pitchFamily="18" charset="0"/>
              <a:cs typeface="Times New Roman" panose="02020603050405020304" pitchFamily="18" charset="0"/>
            </a:rPr>
            <a:t>Revenue Trend</a:t>
          </a:r>
        </a:p>
      </dsp:txBody>
      <dsp:txXfrm>
        <a:off x="567570" y="2295759"/>
        <a:ext cx="7277340"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C6645-8031-4277-8201-527C377218FC}">
      <dsp:nvSpPr>
        <dsp:cNvPr id="0" name=""/>
        <dsp:cNvSpPr/>
      </dsp:nvSpPr>
      <dsp:spPr>
        <a:xfrm>
          <a:off x="0" y="121752"/>
          <a:ext cx="6513603"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Regular Members</a:t>
          </a:r>
        </a:p>
      </dsp:txBody>
      <dsp:txXfrm>
        <a:off x="37467" y="159219"/>
        <a:ext cx="6438669" cy="692586"/>
      </dsp:txXfrm>
    </dsp:sp>
    <dsp:sp modelId="{2FA93138-B123-43E7-8771-FADB8ABA87CC}">
      <dsp:nvSpPr>
        <dsp:cNvPr id="0" name=""/>
        <dsp:cNvSpPr/>
      </dsp:nvSpPr>
      <dsp:spPr>
        <a:xfrm>
          <a:off x="0" y="889272"/>
          <a:ext cx="6513603"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2008 Economic Crisis had an immediate impact</a:t>
          </a:r>
        </a:p>
        <a:p>
          <a:pPr marL="228600" lvl="1" indent="-228600" algn="l" defTabSz="1111250">
            <a:lnSpc>
              <a:spcPct val="90000"/>
            </a:lnSpc>
            <a:spcBef>
              <a:spcPct val="0"/>
            </a:spcBef>
            <a:spcAft>
              <a:spcPct val="20000"/>
            </a:spcAft>
            <a:buChar char="•"/>
          </a:pPr>
          <a:r>
            <a:rPr lang="en-US" sz="2500" kern="1200" dirty="0"/>
            <a:t>Nationwide decreases in membership</a:t>
          </a:r>
        </a:p>
        <a:p>
          <a:pPr marL="228600" lvl="1" indent="-228600" algn="l" defTabSz="1111250">
            <a:lnSpc>
              <a:spcPct val="90000"/>
            </a:lnSpc>
            <a:spcBef>
              <a:spcPct val="0"/>
            </a:spcBef>
            <a:spcAft>
              <a:spcPct val="20000"/>
            </a:spcAft>
            <a:buChar char="•"/>
          </a:pPr>
          <a:r>
            <a:rPr lang="en-US" sz="2500" kern="1200" dirty="0"/>
            <a:t>Decreased over 10% since 2008</a:t>
          </a:r>
        </a:p>
      </dsp:txBody>
      <dsp:txXfrm>
        <a:off x="0" y="889272"/>
        <a:ext cx="6513603" cy="1656000"/>
      </dsp:txXfrm>
    </dsp:sp>
    <dsp:sp modelId="{B8ADF035-9839-4483-B999-2AA74604BCF5}">
      <dsp:nvSpPr>
        <dsp:cNvPr id="0" name=""/>
        <dsp:cNvSpPr/>
      </dsp:nvSpPr>
      <dsp:spPr>
        <a:xfrm>
          <a:off x="0" y="2545272"/>
          <a:ext cx="6513603"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Other Membership Categories</a:t>
          </a:r>
        </a:p>
      </dsp:txBody>
      <dsp:txXfrm>
        <a:off x="37467" y="2582739"/>
        <a:ext cx="6438669" cy="692586"/>
      </dsp:txXfrm>
    </dsp:sp>
    <dsp:sp modelId="{BD2D0317-FCFB-4327-8B5E-686ED0546819}">
      <dsp:nvSpPr>
        <dsp:cNvPr id="0" name=""/>
        <dsp:cNvSpPr/>
      </dsp:nvSpPr>
      <dsp:spPr>
        <a:xfrm>
          <a:off x="0" y="3312793"/>
          <a:ext cx="6513603" cy="245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Modest growth in 2009 despite economic crisis</a:t>
          </a:r>
        </a:p>
        <a:p>
          <a:pPr marL="228600" lvl="1" indent="-228600" algn="l" defTabSz="1111250">
            <a:lnSpc>
              <a:spcPct val="90000"/>
            </a:lnSpc>
            <a:spcBef>
              <a:spcPct val="0"/>
            </a:spcBef>
            <a:spcAft>
              <a:spcPct val="20000"/>
            </a:spcAft>
            <a:buChar char="•"/>
          </a:pPr>
          <a:r>
            <a:rPr lang="en-US" sz="2500" kern="1200" dirty="0"/>
            <a:t>Over a decade of growth in other categories</a:t>
          </a:r>
        </a:p>
        <a:p>
          <a:pPr marL="457200" lvl="2" indent="-228600" algn="l" defTabSz="1111250">
            <a:lnSpc>
              <a:spcPct val="90000"/>
            </a:lnSpc>
            <a:spcBef>
              <a:spcPct val="0"/>
            </a:spcBef>
            <a:spcAft>
              <a:spcPct val="20000"/>
            </a:spcAft>
            <a:buChar char="•"/>
          </a:pPr>
          <a:r>
            <a:rPr lang="en-US" sz="2500" kern="1200" dirty="0"/>
            <a:t>Other members have increased over 15% since 2008</a:t>
          </a:r>
        </a:p>
        <a:p>
          <a:pPr marL="228600" lvl="1" indent="-228600" algn="l" defTabSz="1111250">
            <a:lnSpc>
              <a:spcPct val="90000"/>
            </a:lnSpc>
            <a:spcBef>
              <a:spcPct val="0"/>
            </a:spcBef>
            <a:spcAft>
              <a:spcPct val="20000"/>
            </a:spcAft>
            <a:buChar char="•"/>
          </a:pPr>
          <a:r>
            <a:rPr lang="en-US" sz="2500" kern="1200" dirty="0"/>
            <a:t>Focus on “Equivalent Members”</a:t>
          </a:r>
        </a:p>
      </dsp:txBody>
      <dsp:txXfrm>
        <a:off x="0" y="3312793"/>
        <a:ext cx="6513603" cy="2450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C1CE5-8E48-497A-8B43-152C9DDE3710}">
      <dsp:nvSpPr>
        <dsp:cNvPr id="0" name=""/>
        <dsp:cNvSpPr/>
      </dsp:nvSpPr>
      <dsp:spPr>
        <a:xfrm>
          <a:off x="0" y="510080"/>
          <a:ext cx="6513603" cy="16309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Steady Membership Growth Over Past Seven Years</a:t>
          </a:r>
        </a:p>
      </dsp:txBody>
      <dsp:txXfrm>
        <a:off x="79618" y="589698"/>
        <a:ext cx="6354367" cy="1471744"/>
      </dsp:txXfrm>
    </dsp:sp>
    <dsp:sp modelId="{127AB886-FC41-4A6A-90FB-5950FE479BFF}">
      <dsp:nvSpPr>
        <dsp:cNvPr id="0" name=""/>
        <dsp:cNvSpPr/>
      </dsp:nvSpPr>
      <dsp:spPr>
        <a:xfrm>
          <a:off x="0" y="2259140"/>
          <a:ext cx="6513603" cy="16309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Larger Memberships</a:t>
          </a:r>
        </a:p>
      </dsp:txBody>
      <dsp:txXfrm>
        <a:off x="79618" y="2338758"/>
        <a:ext cx="6354367" cy="1471744"/>
      </dsp:txXfrm>
    </dsp:sp>
    <dsp:sp modelId="{96A9C724-7DA8-470C-A025-8196DBE5AE3C}">
      <dsp:nvSpPr>
        <dsp:cNvPr id="0" name=""/>
        <dsp:cNvSpPr/>
      </dsp:nvSpPr>
      <dsp:spPr>
        <a:xfrm>
          <a:off x="0" y="3890120"/>
          <a:ext cx="6513603" cy="148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Typically smaller difference in cost between regular members and other membership classes</a:t>
          </a:r>
        </a:p>
      </dsp:txBody>
      <dsp:txXfrm>
        <a:off x="0" y="3890120"/>
        <a:ext cx="6513603" cy="14852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61D82-EE18-4E86-8794-7FF4340E5567}">
      <dsp:nvSpPr>
        <dsp:cNvPr id="0" name=""/>
        <dsp:cNvSpPr/>
      </dsp:nvSpPr>
      <dsp:spPr>
        <a:xfrm>
          <a:off x="0" y="5788"/>
          <a:ext cx="6513603" cy="9114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Regular Members</a:t>
          </a:r>
        </a:p>
      </dsp:txBody>
      <dsp:txXfrm>
        <a:off x="44492" y="50280"/>
        <a:ext cx="6424619" cy="822446"/>
      </dsp:txXfrm>
    </dsp:sp>
    <dsp:sp modelId="{93CFCB8F-BC52-48EB-9155-8A97CF1D40A5}">
      <dsp:nvSpPr>
        <dsp:cNvPr id="0" name=""/>
        <dsp:cNvSpPr/>
      </dsp:nvSpPr>
      <dsp:spPr>
        <a:xfrm>
          <a:off x="0" y="917218"/>
          <a:ext cx="6513603" cy="247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a:t>Increased 3.5% Since 2008</a:t>
          </a:r>
        </a:p>
        <a:p>
          <a:pPr marL="285750" lvl="1" indent="-285750" algn="l" defTabSz="1333500">
            <a:lnSpc>
              <a:spcPct val="90000"/>
            </a:lnSpc>
            <a:spcBef>
              <a:spcPct val="0"/>
            </a:spcBef>
            <a:spcAft>
              <a:spcPct val="20000"/>
            </a:spcAft>
            <a:buChar char="•"/>
          </a:pPr>
          <a:r>
            <a:rPr lang="en-US" sz="3000" kern="1200"/>
            <a:t>Lower Volatility than Golf and Country Clubs</a:t>
          </a:r>
        </a:p>
        <a:p>
          <a:pPr marL="571500" lvl="2" indent="-285750" algn="l" defTabSz="1333500">
            <a:lnSpc>
              <a:spcPct val="90000"/>
            </a:lnSpc>
            <a:spcBef>
              <a:spcPct val="0"/>
            </a:spcBef>
            <a:spcAft>
              <a:spcPct val="20000"/>
            </a:spcAft>
            <a:buChar char="•"/>
          </a:pPr>
          <a:r>
            <a:rPr lang="en-US" sz="3000" kern="1200"/>
            <a:t>Family-oriented</a:t>
          </a:r>
        </a:p>
        <a:p>
          <a:pPr marL="571500" lvl="2" indent="-285750" algn="l" defTabSz="1333500">
            <a:lnSpc>
              <a:spcPct val="90000"/>
            </a:lnSpc>
            <a:spcBef>
              <a:spcPct val="0"/>
            </a:spcBef>
            <a:spcAft>
              <a:spcPct val="20000"/>
            </a:spcAft>
            <a:buChar char="•"/>
          </a:pPr>
          <a:r>
            <a:rPr lang="en-US" sz="3000" kern="1200"/>
            <a:t>Lower price-point</a:t>
          </a:r>
        </a:p>
      </dsp:txBody>
      <dsp:txXfrm>
        <a:off x="0" y="917218"/>
        <a:ext cx="6513603" cy="2477790"/>
      </dsp:txXfrm>
    </dsp:sp>
    <dsp:sp modelId="{EE98BBA8-6551-4C0E-8699-74D472CCF55E}">
      <dsp:nvSpPr>
        <dsp:cNvPr id="0" name=""/>
        <dsp:cNvSpPr/>
      </dsp:nvSpPr>
      <dsp:spPr>
        <a:xfrm>
          <a:off x="0" y="3395008"/>
          <a:ext cx="6513603" cy="9114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Other Members</a:t>
          </a:r>
        </a:p>
      </dsp:txBody>
      <dsp:txXfrm>
        <a:off x="44492" y="3439500"/>
        <a:ext cx="6424619" cy="822446"/>
      </dsp:txXfrm>
    </dsp:sp>
    <dsp:sp modelId="{13DC085B-B441-4286-8554-89441FC9D47E}">
      <dsp:nvSpPr>
        <dsp:cNvPr id="0" name=""/>
        <dsp:cNvSpPr/>
      </dsp:nvSpPr>
      <dsp:spPr>
        <a:xfrm>
          <a:off x="0" y="4306438"/>
          <a:ext cx="6513603" cy="157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a:t>8.9% Increase Since 2008</a:t>
          </a:r>
        </a:p>
        <a:p>
          <a:pPr marL="571500" lvl="2" indent="-285750" algn="l" defTabSz="1333500">
            <a:lnSpc>
              <a:spcPct val="90000"/>
            </a:lnSpc>
            <a:spcBef>
              <a:spcPct val="0"/>
            </a:spcBef>
            <a:spcAft>
              <a:spcPct val="20000"/>
            </a:spcAft>
            <a:buChar char="•"/>
          </a:pPr>
          <a:r>
            <a:rPr lang="en-US" sz="3000" kern="1200"/>
            <a:t>Aging Population</a:t>
          </a:r>
        </a:p>
        <a:p>
          <a:pPr marL="571500" lvl="2" indent="-285750" algn="l" defTabSz="1333500">
            <a:lnSpc>
              <a:spcPct val="90000"/>
            </a:lnSpc>
            <a:spcBef>
              <a:spcPct val="0"/>
            </a:spcBef>
            <a:spcAft>
              <a:spcPct val="20000"/>
            </a:spcAft>
            <a:buChar char="•"/>
          </a:pPr>
          <a:r>
            <a:rPr lang="en-US" sz="3000" kern="1200"/>
            <a:t>Member Loyalty</a:t>
          </a:r>
        </a:p>
      </dsp:txBody>
      <dsp:txXfrm>
        <a:off x="0" y="4306438"/>
        <a:ext cx="6513603" cy="15731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F520C-D652-4EB3-94C0-A3A9F250646E}">
      <dsp:nvSpPr>
        <dsp:cNvPr id="0" name=""/>
        <dsp:cNvSpPr/>
      </dsp:nvSpPr>
      <dsp:spPr>
        <a:xfrm>
          <a:off x="0" y="8184"/>
          <a:ext cx="6513603"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Primary Source of Operating Revenue</a:t>
          </a:r>
        </a:p>
      </dsp:txBody>
      <dsp:txXfrm>
        <a:off x="31613" y="39797"/>
        <a:ext cx="6450377" cy="584369"/>
      </dsp:txXfrm>
    </dsp:sp>
    <dsp:sp modelId="{0D1C2982-F29D-4CF0-A77C-B5052932A838}">
      <dsp:nvSpPr>
        <dsp:cNvPr id="0" name=""/>
        <dsp:cNvSpPr/>
      </dsp:nvSpPr>
      <dsp:spPr>
        <a:xfrm>
          <a:off x="0" y="655779"/>
          <a:ext cx="6513603" cy="217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Largest</a:t>
          </a:r>
        </a:p>
        <a:p>
          <a:pPr marL="457200" lvl="2" indent="-228600" algn="l" defTabSz="933450">
            <a:lnSpc>
              <a:spcPct val="90000"/>
            </a:lnSpc>
            <a:spcBef>
              <a:spcPct val="0"/>
            </a:spcBef>
            <a:spcAft>
              <a:spcPct val="20000"/>
            </a:spcAft>
            <a:buChar char="•"/>
          </a:pPr>
          <a:r>
            <a:rPr lang="en-US" sz="2100" kern="1200" dirty="0"/>
            <a:t>Golf and Country Clubs – 54.4%</a:t>
          </a:r>
        </a:p>
        <a:p>
          <a:pPr marL="457200" lvl="2" indent="-228600" algn="l" defTabSz="933450">
            <a:lnSpc>
              <a:spcPct val="90000"/>
            </a:lnSpc>
            <a:spcBef>
              <a:spcPct val="0"/>
            </a:spcBef>
            <a:spcAft>
              <a:spcPct val="20000"/>
            </a:spcAft>
            <a:buChar char="•"/>
          </a:pPr>
          <a:r>
            <a:rPr lang="en-US" sz="2100" kern="1200" dirty="0"/>
            <a:t>City Clubs – 36.7%</a:t>
          </a:r>
        </a:p>
        <a:p>
          <a:pPr marL="457200" lvl="2" indent="-228600" algn="l" defTabSz="933450">
            <a:lnSpc>
              <a:spcPct val="90000"/>
            </a:lnSpc>
            <a:spcBef>
              <a:spcPct val="0"/>
            </a:spcBef>
            <a:spcAft>
              <a:spcPct val="20000"/>
            </a:spcAft>
            <a:buChar char="•"/>
          </a:pPr>
          <a:r>
            <a:rPr lang="en-US" sz="2100" kern="1200" dirty="0"/>
            <a:t>Tennis, Beach &amp; Yacht Clubs – 46.3%</a:t>
          </a:r>
        </a:p>
        <a:p>
          <a:pPr marL="228600" lvl="1" indent="-228600" algn="l" defTabSz="933450">
            <a:lnSpc>
              <a:spcPct val="90000"/>
            </a:lnSpc>
            <a:spcBef>
              <a:spcPct val="0"/>
            </a:spcBef>
            <a:spcAft>
              <a:spcPct val="20000"/>
            </a:spcAft>
            <a:buChar char="•"/>
          </a:pPr>
          <a:r>
            <a:rPr lang="en-US" sz="2100" kern="1200" dirty="0"/>
            <a:t>Most predictable</a:t>
          </a:r>
        </a:p>
        <a:p>
          <a:pPr marL="457200" lvl="2" indent="-228600" algn="l" defTabSz="933450">
            <a:lnSpc>
              <a:spcPct val="90000"/>
            </a:lnSpc>
            <a:spcBef>
              <a:spcPct val="0"/>
            </a:spcBef>
            <a:spcAft>
              <a:spcPct val="20000"/>
            </a:spcAft>
            <a:buChar char="•"/>
          </a:pPr>
          <a:r>
            <a:rPr lang="en-US" sz="2100" kern="1200" dirty="0"/>
            <a:t>Budget Setter</a:t>
          </a:r>
        </a:p>
      </dsp:txBody>
      <dsp:txXfrm>
        <a:off x="0" y="655779"/>
        <a:ext cx="6513603" cy="2179709"/>
      </dsp:txXfrm>
    </dsp:sp>
    <dsp:sp modelId="{8F82960E-448E-4074-A6B8-A6036857CC29}">
      <dsp:nvSpPr>
        <dsp:cNvPr id="0" name=""/>
        <dsp:cNvSpPr/>
      </dsp:nvSpPr>
      <dsp:spPr>
        <a:xfrm>
          <a:off x="0" y="2835489"/>
          <a:ext cx="6513603"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Annual Increases</a:t>
          </a:r>
        </a:p>
      </dsp:txBody>
      <dsp:txXfrm>
        <a:off x="31613" y="2867102"/>
        <a:ext cx="6450377" cy="584369"/>
      </dsp:txXfrm>
    </dsp:sp>
    <dsp:sp modelId="{C721BDF2-188D-4FDE-9CF0-D4D3461D2F49}">
      <dsp:nvSpPr>
        <dsp:cNvPr id="0" name=""/>
        <dsp:cNvSpPr/>
      </dsp:nvSpPr>
      <dsp:spPr>
        <a:xfrm>
          <a:off x="0" y="3483084"/>
          <a:ext cx="6513603"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Keep pace with increases in expenses – especially payroll and related</a:t>
          </a:r>
        </a:p>
      </dsp:txBody>
      <dsp:txXfrm>
        <a:off x="0" y="3483084"/>
        <a:ext cx="6513603" cy="656707"/>
      </dsp:txXfrm>
    </dsp:sp>
    <dsp:sp modelId="{7DB68BFD-D077-4AFB-B77B-08AC96985711}">
      <dsp:nvSpPr>
        <dsp:cNvPr id="0" name=""/>
        <dsp:cNvSpPr/>
      </dsp:nvSpPr>
      <dsp:spPr>
        <a:xfrm>
          <a:off x="0" y="4139791"/>
          <a:ext cx="6513603" cy="6475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Ten-Year Average Annual Increases</a:t>
          </a:r>
        </a:p>
      </dsp:txBody>
      <dsp:txXfrm>
        <a:off x="31613" y="4171404"/>
        <a:ext cx="6450377" cy="584369"/>
      </dsp:txXfrm>
    </dsp:sp>
    <dsp:sp modelId="{90453FE6-6F06-43B9-8828-D4661A4DC09A}">
      <dsp:nvSpPr>
        <dsp:cNvPr id="0" name=""/>
        <dsp:cNvSpPr/>
      </dsp:nvSpPr>
      <dsp:spPr>
        <a:xfrm>
          <a:off x="0" y="4787386"/>
          <a:ext cx="6513603"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Golf and Country Clubs – 3.2%</a:t>
          </a:r>
        </a:p>
        <a:p>
          <a:pPr marL="228600" lvl="1" indent="-228600" algn="l" defTabSz="933450">
            <a:lnSpc>
              <a:spcPct val="90000"/>
            </a:lnSpc>
            <a:spcBef>
              <a:spcPct val="0"/>
            </a:spcBef>
            <a:spcAft>
              <a:spcPct val="20000"/>
            </a:spcAft>
            <a:buChar char="•"/>
          </a:pPr>
          <a:r>
            <a:rPr lang="en-US" sz="2100" kern="1200"/>
            <a:t>City Clubs – 3.9%</a:t>
          </a:r>
        </a:p>
        <a:p>
          <a:pPr marL="228600" lvl="1" indent="-228600" algn="l" defTabSz="933450">
            <a:lnSpc>
              <a:spcPct val="90000"/>
            </a:lnSpc>
            <a:spcBef>
              <a:spcPct val="0"/>
            </a:spcBef>
            <a:spcAft>
              <a:spcPct val="20000"/>
            </a:spcAft>
            <a:buChar char="•"/>
          </a:pPr>
          <a:r>
            <a:rPr lang="en-US" sz="2100" kern="1200"/>
            <a:t>Tennis, Beach &amp; Yacht Clubs – 3.7%</a:t>
          </a:r>
        </a:p>
      </dsp:txBody>
      <dsp:txXfrm>
        <a:off x="0" y="4787386"/>
        <a:ext cx="6513603" cy="10898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F70C4-1CF0-4D76-AD61-3DA2D216A6AB}">
      <dsp:nvSpPr>
        <dsp:cNvPr id="0" name=""/>
        <dsp:cNvSpPr/>
      </dsp:nvSpPr>
      <dsp:spPr>
        <a:xfrm>
          <a:off x="0" y="75175"/>
          <a:ext cx="6513603" cy="9931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Let’s Make a Deal!</a:t>
          </a:r>
        </a:p>
      </dsp:txBody>
      <dsp:txXfrm>
        <a:off x="48481" y="123656"/>
        <a:ext cx="6416641" cy="896166"/>
      </dsp:txXfrm>
    </dsp:sp>
    <dsp:sp modelId="{84F43088-41A7-4B5E-BC3E-5C8F717F989D}">
      <dsp:nvSpPr>
        <dsp:cNvPr id="0" name=""/>
        <dsp:cNvSpPr/>
      </dsp:nvSpPr>
      <dsp:spPr>
        <a:xfrm>
          <a:off x="0" y="1068304"/>
          <a:ext cx="6513603"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Incentive Programs</a:t>
          </a:r>
        </a:p>
        <a:p>
          <a:pPr marL="228600" lvl="1" indent="-228600" algn="l" defTabSz="889000">
            <a:lnSpc>
              <a:spcPct val="90000"/>
            </a:lnSpc>
            <a:spcBef>
              <a:spcPct val="0"/>
            </a:spcBef>
            <a:spcAft>
              <a:spcPct val="20000"/>
            </a:spcAft>
            <a:buChar char="•"/>
          </a:pPr>
          <a:r>
            <a:rPr lang="en-US" sz="2000" kern="1200"/>
            <a:t>Payment Plans</a:t>
          </a:r>
        </a:p>
      </dsp:txBody>
      <dsp:txXfrm>
        <a:off x="0" y="1068304"/>
        <a:ext cx="6513603" cy="685687"/>
      </dsp:txXfrm>
    </dsp:sp>
    <dsp:sp modelId="{D4DF8BD3-406E-43AA-A03D-A22179B59F5C}">
      <dsp:nvSpPr>
        <dsp:cNvPr id="0" name=""/>
        <dsp:cNvSpPr/>
      </dsp:nvSpPr>
      <dsp:spPr>
        <a:xfrm>
          <a:off x="0" y="1753992"/>
          <a:ext cx="6513603" cy="9931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More Modest Average Annual Increases (Decreases)</a:t>
          </a:r>
        </a:p>
      </dsp:txBody>
      <dsp:txXfrm>
        <a:off x="48481" y="1802473"/>
        <a:ext cx="6416641" cy="896166"/>
      </dsp:txXfrm>
    </dsp:sp>
    <dsp:sp modelId="{DC198BB5-4426-43B4-B614-F0557A129400}">
      <dsp:nvSpPr>
        <dsp:cNvPr id="0" name=""/>
        <dsp:cNvSpPr/>
      </dsp:nvSpPr>
      <dsp:spPr>
        <a:xfrm>
          <a:off x="0" y="2747121"/>
          <a:ext cx="6513603"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Golf and Country Clubs – (1.9)%</a:t>
          </a:r>
        </a:p>
        <a:p>
          <a:pPr marL="228600" lvl="1" indent="-228600" algn="l" defTabSz="889000">
            <a:lnSpc>
              <a:spcPct val="90000"/>
            </a:lnSpc>
            <a:spcBef>
              <a:spcPct val="0"/>
            </a:spcBef>
            <a:spcAft>
              <a:spcPct val="20000"/>
            </a:spcAft>
            <a:buChar char="•"/>
          </a:pPr>
          <a:r>
            <a:rPr lang="en-US" sz="2000" kern="1200"/>
            <a:t>City Clubs – 2.7%</a:t>
          </a:r>
        </a:p>
        <a:p>
          <a:pPr marL="228600" lvl="1" indent="-228600" algn="l" defTabSz="889000">
            <a:lnSpc>
              <a:spcPct val="90000"/>
            </a:lnSpc>
            <a:spcBef>
              <a:spcPct val="0"/>
            </a:spcBef>
            <a:spcAft>
              <a:spcPct val="20000"/>
            </a:spcAft>
            <a:buChar char="•"/>
          </a:pPr>
          <a:r>
            <a:rPr lang="en-US" sz="2000" kern="1200"/>
            <a:t>Tennis, Beach &amp; Yacht Clubs – 2.8%</a:t>
          </a:r>
        </a:p>
      </dsp:txBody>
      <dsp:txXfrm>
        <a:off x="0" y="2747121"/>
        <a:ext cx="6513603" cy="1035000"/>
      </dsp:txXfrm>
    </dsp:sp>
    <dsp:sp modelId="{2E236701-4919-4693-A599-CCBEB2F93D73}">
      <dsp:nvSpPr>
        <dsp:cNvPr id="0" name=""/>
        <dsp:cNvSpPr/>
      </dsp:nvSpPr>
      <dsp:spPr>
        <a:xfrm>
          <a:off x="0" y="3782121"/>
          <a:ext cx="6513603" cy="9931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Primary Source of Capital Funding</a:t>
          </a:r>
        </a:p>
      </dsp:txBody>
      <dsp:txXfrm>
        <a:off x="48481" y="3830602"/>
        <a:ext cx="6416641" cy="896166"/>
      </dsp:txXfrm>
    </dsp:sp>
    <dsp:sp modelId="{4AB120FC-2F13-489D-B459-D2EE81E53DCB}">
      <dsp:nvSpPr>
        <dsp:cNvPr id="0" name=""/>
        <dsp:cNvSpPr/>
      </dsp:nvSpPr>
      <dsp:spPr>
        <a:xfrm>
          <a:off x="0" y="4775250"/>
          <a:ext cx="6513603"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Golf and Country Clubs – 47.9%</a:t>
          </a:r>
        </a:p>
        <a:p>
          <a:pPr marL="228600" lvl="1" indent="-228600" algn="l" defTabSz="889000">
            <a:lnSpc>
              <a:spcPct val="90000"/>
            </a:lnSpc>
            <a:spcBef>
              <a:spcPct val="0"/>
            </a:spcBef>
            <a:spcAft>
              <a:spcPct val="20000"/>
            </a:spcAft>
            <a:buChar char="•"/>
          </a:pPr>
          <a:r>
            <a:rPr lang="en-US" sz="2000" kern="1200"/>
            <a:t>City Clubs – 25.7%</a:t>
          </a:r>
        </a:p>
        <a:p>
          <a:pPr marL="228600" lvl="1" indent="-228600" algn="l" defTabSz="889000">
            <a:lnSpc>
              <a:spcPct val="90000"/>
            </a:lnSpc>
            <a:spcBef>
              <a:spcPct val="0"/>
            </a:spcBef>
            <a:spcAft>
              <a:spcPct val="20000"/>
            </a:spcAft>
            <a:buChar char="•"/>
          </a:pPr>
          <a:r>
            <a:rPr lang="en-US" sz="2000" kern="1200"/>
            <a:t>Tennis, Beach &amp; Yacht Clubs – 33.1%</a:t>
          </a:r>
        </a:p>
      </dsp:txBody>
      <dsp:txXfrm>
        <a:off x="0" y="4775250"/>
        <a:ext cx="6513603" cy="1035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7C2AD-1710-484F-AACD-71840B5268C1}">
      <dsp:nvSpPr>
        <dsp:cNvPr id="0" name=""/>
        <dsp:cNvSpPr/>
      </dsp:nvSpPr>
      <dsp:spPr>
        <a:xfrm>
          <a:off x="0" y="110142"/>
          <a:ext cx="6513603"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Clubs Need Constant Facility Upgrades</a:t>
          </a:r>
        </a:p>
      </dsp:txBody>
      <dsp:txXfrm>
        <a:off x="30442" y="140584"/>
        <a:ext cx="6452719" cy="562726"/>
      </dsp:txXfrm>
    </dsp:sp>
    <dsp:sp modelId="{6F9C55D3-3497-4C37-92DF-67DB28E6CF1F}">
      <dsp:nvSpPr>
        <dsp:cNvPr id="0" name=""/>
        <dsp:cNvSpPr/>
      </dsp:nvSpPr>
      <dsp:spPr>
        <a:xfrm>
          <a:off x="0" y="733752"/>
          <a:ext cx="6513603"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New Amenities for Existing Members</a:t>
          </a:r>
        </a:p>
        <a:p>
          <a:pPr marL="228600" lvl="1" indent="-228600" algn="l" defTabSz="889000">
            <a:lnSpc>
              <a:spcPct val="90000"/>
            </a:lnSpc>
            <a:spcBef>
              <a:spcPct val="0"/>
            </a:spcBef>
            <a:spcAft>
              <a:spcPct val="20000"/>
            </a:spcAft>
            <a:buChar char="•"/>
          </a:pPr>
          <a:r>
            <a:rPr lang="en-US" sz="2000" kern="1200" dirty="0"/>
            <a:t>Attract New Members</a:t>
          </a:r>
        </a:p>
        <a:p>
          <a:pPr marL="457200" lvl="2" indent="-228600" algn="l" defTabSz="889000">
            <a:lnSpc>
              <a:spcPct val="90000"/>
            </a:lnSpc>
            <a:spcBef>
              <a:spcPct val="0"/>
            </a:spcBef>
            <a:spcAft>
              <a:spcPct val="20000"/>
            </a:spcAft>
            <a:buChar char="•"/>
          </a:pPr>
          <a:r>
            <a:rPr lang="en-US" sz="2000" kern="1200" dirty="0"/>
            <a:t>Dining Facilities</a:t>
          </a:r>
        </a:p>
        <a:p>
          <a:pPr marL="457200" lvl="2" indent="-228600" algn="l" defTabSz="889000">
            <a:lnSpc>
              <a:spcPct val="90000"/>
            </a:lnSpc>
            <a:spcBef>
              <a:spcPct val="0"/>
            </a:spcBef>
            <a:spcAft>
              <a:spcPct val="20000"/>
            </a:spcAft>
            <a:buChar char="•"/>
          </a:pPr>
          <a:r>
            <a:rPr lang="en-US" sz="2000" kern="1200" dirty="0"/>
            <a:t>Sports Facilities</a:t>
          </a:r>
        </a:p>
      </dsp:txBody>
      <dsp:txXfrm>
        <a:off x="0" y="733752"/>
        <a:ext cx="6513603" cy="1372410"/>
      </dsp:txXfrm>
    </dsp:sp>
    <dsp:sp modelId="{4B87695B-A1C7-4741-9FBB-D3ECD4A80997}">
      <dsp:nvSpPr>
        <dsp:cNvPr id="0" name=""/>
        <dsp:cNvSpPr/>
      </dsp:nvSpPr>
      <dsp:spPr>
        <a:xfrm>
          <a:off x="0" y="2106162"/>
          <a:ext cx="6513603"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Major Projects</a:t>
          </a:r>
        </a:p>
      </dsp:txBody>
      <dsp:txXfrm>
        <a:off x="30442" y="2136604"/>
        <a:ext cx="6452719" cy="562726"/>
      </dsp:txXfrm>
    </dsp:sp>
    <dsp:sp modelId="{4FFDE1B5-5E77-4A06-A878-6544CEF40898}">
      <dsp:nvSpPr>
        <dsp:cNvPr id="0" name=""/>
        <dsp:cNvSpPr/>
      </dsp:nvSpPr>
      <dsp:spPr>
        <a:xfrm>
          <a:off x="0" y="2729772"/>
          <a:ext cx="6513603"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Approximately Once Every 10-Years</a:t>
          </a:r>
        </a:p>
        <a:p>
          <a:pPr marL="228600" lvl="1" indent="-228600" algn="l" defTabSz="889000">
            <a:lnSpc>
              <a:spcPct val="90000"/>
            </a:lnSpc>
            <a:spcBef>
              <a:spcPct val="0"/>
            </a:spcBef>
            <a:spcAft>
              <a:spcPct val="20000"/>
            </a:spcAft>
            <a:buChar char="•"/>
          </a:pPr>
          <a:r>
            <a:rPr lang="en-US" sz="2000" kern="1200"/>
            <a:t>Funding Sources</a:t>
          </a:r>
        </a:p>
        <a:p>
          <a:pPr marL="457200" lvl="2" indent="-228600" algn="l" defTabSz="889000">
            <a:lnSpc>
              <a:spcPct val="90000"/>
            </a:lnSpc>
            <a:spcBef>
              <a:spcPct val="0"/>
            </a:spcBef>
            <a:spcAft>
              <a:spcPct val="20000"/>
            </a:spcAft>
            <a:buChar char="•"/>
          </a:pPr>
          <a:r>
            <a:rPr lang="en-US" sz="2000" kern="1200"/>
            <a:t>Assessments</a:t>
          </a:r>
        </a:p>
        <a:p>
          <a:pPr marL="457200" lvl="2" indent="-228600" algn="l" defTabSz="889000">
            <a:lnSpc>
              <a:spcPct val="90000"/>
            </a:lnSpc>
            <a:spcBef>
              <a:spcPct val="0"/>
            </a:spcBef>
            <a:spcAft>
              <a:spcPct val="20000"/>
            </a:spcAft>
            <a:buChar char="•"/>
          </a:pPr>
          <a:r>
            <a:rPr lang="en-US" sz="2000" kern="1200"/>
            <a:t>Bank Borrowing</a:t>
          </a:r>
        </a:p>
      </dsp:txBody>
      <dsp:txXfrm>
        <a:off x="0" y="2729772"/>
        <a:ext cx="6513603" cy="1372410"/>
      </dsp:txXfrm>
    </dsp:sp>
    <dsp:sp modelId="{C1535C70-3679-4671-A24F-150EC6404A0F}">
      <dsp:nvSpPr>
        <dsp:cNvPr id="0" name=""/>
        <dsp:cNvSpPr/>
      </dsp:nvSpPr>
      <dsp:spPr>
        <a:xfrm>
          <a:off x="0" y="4102183"/>
          <a:ext cx="6513603" cy="6236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Ongoing Capital</a:t>
          </a:r>
        </a:p>
      </dsp:txBody>
      <dsp:txXfrm>
        <a:off x="30442" y="4132625"/>
        <a:ext cx="6452719" cy="562726"/>
      </dsp:txXfrm>
    </dsp:sp>
    <dsp:sp modelId="{E2478253-54F8-4E5F-A97B-CBD04504EF16}">
      <dsp:nvSpPr>
        <dsp:cNvPr id="0" name=""/>
        <dsp:cNvSpPr/>
      </dsp:nvSpPr>
      <dsp:spPr>
        <a:xfrm>
          <a:off x="0" y="4725793"/>
          <a:ext cx="6513603"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Funding Sources</a:t>
          </a:r>
        </a:p>
        <a:p>
          <a:pPr marL="457200" lvl="2" indent="-228600" algn="l" defTabSz="889000">
            <a:lnSpc>
              <a:spcPct val="90000"/>
            </a:lnSpc>
            <a:spcBef>
              <a:spcPct val="0"/>
            </a:spcBef>
            <a:spcAft>
              <a:spcPct val="20000"/>
            </a:spcAft>
            <a:buChar char="•"/>
          </a:pPr>
          <a:r>
            <a:rPr lang="en-US" sz="2000" kern="1200" dirty="0"/>
            <a:t>Initiation Fees</a:t>
          </a:r>
        </a:p>
        <a:p>
          <a:pPr marL="457200" lvl="2" indent="-228600" algn="l" defTabSz="889000">
            <a:lnSpc>
              <a:spcPct val="90000"/>
            </a:lnSpc>
            <a:spcBef>
              <a:spcPct val="0"/>
            </a:spcBef>
            <a:spcAft>
              <a:spcPct val="20000"/>
            </a:spcAft>
            <a:buChar char="•"/>
          </a:pPr>
          <a:r>
            <a:rPr lang="en-US" sz="2000" kern="1200" dirty="0"/>
            <a:t>Assessments</a:t>
          </a:r>
        </a:p>
      </dsp:txBody>
      <dsp:txXfrm>
        <a:off x="0" y="4725793"/>
        <a:ext cx="6513603" cy="10494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234F2B-FB9A-4A81-AACA-B3D1CB30F4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636A1A-EA42-42BF-8167-2060CE7B8B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B78F26-A7A1-477E-8DCB-B710A2A0051B}" type="datetimeFigureOut">
              <a:rPr lang="en-US" smtClean="0"/>
              <a:t>7/22/2019</a:t>
            </a:fld>
            <a:endParaRPr lang="en-US"/>
          </a:p>
        </p:txBody>
      </p:sp>
      <p:sp>
        <p:nvSpPr>
          <p:cNvPr id="4" name="Footer Placeholder 3">
            <a:extLst>
              <a:ext uri="{FF2B5EF4-FFF2-40B4-BE49-F238E27FC236}">
                <a16:creationId xmlns:a16="http://schemas.microsoft.com/office/drawing/2014/main" id="{98B1BA5C-9234-410C-9F76-74BF66271D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66C18F-732C-45C2-AA10-AA7570E6BD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0D209A-5FA9-4312-959B-6617F6ECCEC1}" type="slidenum">
              <a:rPr lang="en-US" smtClean="0"/>
              <a:t>‹#›</a:t>
            </a:fld>
            <a:endParaRPr lang="en-US"/>
          </a:p>
        </p:txBody>
      </p:sp>
    </p:spTree>
    <p:extLst>
      <p:ext uri="{BB962C8B-B14F-4D97-AF65-F5344CB8AC3E}">
        <p14:creationId xmlns:p14="http://schemas.microsoft.com/office/powerpoint/2010/main" val="3864088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EA192-E017-4694-AC97-D6E574C96DAB}" type="datetimeFigureOut">
              <a:rPr lang="en-US" smtClean="0"/>
              <a:t>7/22/2019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DF4C2E-61F8-4255-B404-C093F3EFABCE}" type="slidenum">
              <a:rPr lang="en-US" smtClean="0"/>
              <a:t>‹#›</a:t>
            </a:fld>
            <a:endParaRPr lang="en-US"/>
          </a:p>
        </p:txBody>
      </p:sp>
    </p:spTree>
    <p:extLst>
      <p:ext uri="{BB962C8B-B14F-4D97-AF65-F5344CB8AC3E}">
        <p14:creationId xmlns:p14="http://schemas.microsoft.com/office/powerpoint/2010/main" val="615281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Clubs that are able to turn a profit in F&amp;B do so on outside business – not making a profit on member a la carte dining</a:t>
            </a:r>
          </a:p>
          <a:p>
            <a:pPr marL="171450" indent="-171450">
              <a:buFontTx/>
              <a:buChar char="-"/>
            </a:pPr>
            <a:r>
              <a:rPr lang="en-US" dirty="0"/>
              <a:t>Club must balance outside business and member satisfaction</a:t>
            </a:r>
          </a:p>
          <a:p>
            <a:pPr marL="171450" indent="-171450">
              <a:buFontTx/>
              <a:buChar char="-"/>
            </a:pPr>
            <a:r>
              <a:rPr lang="en-US" dirty="0"/>
              <a:t>F&amp;B exists as an amenity for the members and the focus is on the member’s experience</a:t>
            </a:r>
          </a:p>
          <a:p>
            <a:pPr marL="628650" lvl="1" indent="-171450">
              <a:buFontTx/>
              <a:buChar char="-"/>
            </a:pPr>
            <a:r>
              <a:rPr lang="en-US" dirty="0"/>
              <a:t>Improvements to and addition of new facilities</a:t>
            </a:r>
          </a:p>
          <a:p>
            <a:pPr marL="628650" lvl="1" indent="-171450">
              <a:buFontTx/>
              <a:buChar char="-"/>
            </a:pPr>
            <a:r>
              <a:rPr lang="en-US" dirty="0"/>
              <a:t>Changing menus periodically to keep it fresh</a:t>
            </a:r>
          </a:p>
          <a:p>
            <a:pPr marL="171450" lvl="0" indent="-171450">
              <a:buFontTx/>
              <a:buChar char="-"/>
            </a:pPr>
            <a:r>
              <a:rPr lang="en-US" dirty="0"/>
              <a:t>KPI’s – Management and outsiders have difference focuses</a:t>
            </a:r>
          </a:p>
          <a:p>
            <a:pPr marL="628650" lvl="1" indent="-171450">
              <a:buFontTx/>
              <a:buChar char="-"/>
            </a:pPr>
            <a:r>
              <a:rPr lang="en-US" dirty="0"/>
              <a:t>Management KPIs may include – revenue per cover, member spending trends, etc. with a view on future service</a:t>
            </a:r>
          </a:p>
          <a:p>
            <a:pPr marL="628650" lvl="1" indent="-171450">
              <a:buFontTx/>
              <a:buChar char="-"/>
            </a:pPr>
            <a:r>
              <a:rPr lang="en-US" dirty="0"/>
              <a:t>Outsiders (Auditors) – focus on prior results and review costs of sales percentages, payroll ratios</a:t>
            </a:r>
          </a:p>
        </p:txBody>
      </p:sp>
      <p:sp>
        <p:nvSpPr>
          <p:cNvPr id="4" name="Slide Number Placeholder 3"/>
          <p:cNvSpPr>
            <a:spLocks noGrp="1"/>
          </p:cNvSpPr>
          <p:nvPr>
            <p:ph type="sldNum" sz="quarter" idx="5"/>
          </p:nvPr>
        </p:nvSpPr>
        <p:spPr/>
        <p:txBody>
          <a:bodyPr/>
          <a:lstStyle/>
          <a:p>
            <a:fld id="{38DF4C2E-61F8-4255-B404-C093F3EFABCE}" type="slidenum">
              <a:rPr lang="en-US" smtClean="0"/>
              <a:t>4</a:t>
            </a:fld>
            <a:endParaRPr lang="en-US"/>
          </a:p>
        </p:txBody>
      </p:sp>
    </p:spTree>
    <p:extLst>
      <p:ext uri="{BB962C8B-B14F-4D97-AF65-F5344CB8AC3E}">
        <p14:creationId xmlns:p14="http://schemas.microsoft.com/office/powerpoint/2010/main" val="2353843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one down year in the past 7</a:t>
            </a:r>
          </a:p>
          <a:p>
            <a:r>
              <a:rPr lang="en-US" dirty="0"/>
              <a:t>We focus on total membership because of the typically larger sizes of the membership and the smaller difference between the cost of a regular membership as compared to other membership categories</a:t>
            </a:r>
          </a:p>
        </p:txBody>
      </p:sp>
      <p:sp>
        <p:nvSpPr>
          <p:cNvPr id="4" name="Slide Number Placeholder 3"/>
          <p:cNvSpPr>
            <a:spLocks noGrp="1"/>
          </p:cNvSpPr>
          <p:nvPr>
            <p:ph type="sldNum" sz="quarter" idx="5"/>
          </p:nvPr>
        </p:nvSpPr>
        <p:spPr/>
        <p:txBody>
          <a:bodyPr/>
          <a:lstStyle/>
          <a:p>
            <a:fld id="{38DF4C2E-61F8-4255-B404-C093F3EFABCE}" type="slidenum">
              <a:rPr lang="en-US" smtClean="0"/>
              <a:t>13</a:t>
            </a:fld>
            <a:endParaRPr lang="en-US"/>
          </a:p>
        </p:txBody>
      </p:sp>
    </p:spTree>
    <p:extLst>
      <p:ext uri="{BB962C8B-B14F-4D97-AF65-F5344CB8AC3E}">
        <p14:creationId xmlns:p14="http://schemas.microsoft.com/office/powerpoint/2010/main" val="3023679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clubs weathered the financial crisis better than any other category</a:t>
            </a:r>
          </a:p>
          <a:p>
            <a:pPr marL="171450" indent="-171450">
              <a:buFontTx/>
              <a:buChar char="-"/>
            </a:pPr>
            <a:r>
              <a:rPr lang="en-US" dirty="0"/>
              <a:t>Lower price point than golf and country clubs</a:t>
            </a:r>
          </a:p>
          <a:p>
            <a:pPr marL="171450" indent="-171450">
              <a:buFontTx/>
              <a:buChar char="-"/>
            </a:pPr>
            <a:r>
              <a:rPr lang="en-US" dirty="0"/>
              <a:t>Family experience – these clubs are often more family oriented and engage the whole family as opposed to just 1 member (golfer) of the family</a:t>
            </a:r>
          </a:p>
          <a:p>
            <a:pPr marL="171450" indent="-171450">
              <a:buFontTx/>
              <a:buChar char="-"/>
            </a:pPr>
            <a:r>
              <a:rPr lang="en-US" dirty="0"/>
              <a:t>These clubs are also often “part of the community”</a:t>
            </a:r>
          </a:p>
        </p:txBody>
      </p:sp>
      <p:sp>
        <p:nvSpPr>
          <p:cNvPr id="4" name="Slide Number Placeholder 3"/>
          <p:cNvSpPr>
            <a:spLocks noGrp="1"/>
          </p:cNvSpPr>
          <p:nvPr>
            <p:ph type="sldNum" sz="quarter" idx="5"/>
          </p:nvPr>
        </p:nvSpPr>
        <p:spPr/>
        <p:txBody>
          <a:bodyPr/>
          <a:lstStyle/>
          <a:p>
            <a:fld id="{38DF4C2E-61F8-4255-B404-C093F3EFABCE}" type="slidenum">
              <a:rPr lang="en-US" smtClean="0"/>
              <a:t>14</a:t>
            </a:fld>
            <a:endParaRPr lang="en-US"/>
          </a:p>
        </p:txBody>
      </p:sp>
    </p:spTree>
    <p:extLst>
      <p:ext uri="{BB962C8B-B14F-4D97-AF65-F5344CB8AC3E}">
        <p14:creationId xmlns:p14="http://schemas.microsoft.com/office/powerpoint/2010/main" val="2918128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clubs did experience a dip in membership immediately following the 2008 economic crisis but were able to rebound quickly and have grown membership in both regular and other categories since that time</a:t>
            </a:r>
          </a:p>
          <a:p>
            <a:r>
              <a:rPr lang="en-US" dirty="0"/>
              <a:t>These clubs have also shown positive membership gains in the past 5 years</a:t>
            </a:r>
          </a:p>
        </p:txBody>
      </p:sp>
      <p:sp>
        <p:nvSpPr>
          <p:cNvPr id="4" name="Slide Number Placeholder 3"/>
          <p:cNvSpPr>
            <a:spLocks noGrp="1"/>
          </p:cNvSpPr>
          <p:nvPr>
            <p:ph type="sldNum" sz="quarter" idx="5"/>
          </p:nvPr>
        </p:nvSpPr>
        <p:spPr/>
        <p:txBody>
          <a:bodyPr/>
          <a:lstStyle/>
          <a:p>
            <a:fld id="{38DF4C2E-61F8-4255-B404-C093F3EFABCE}" type="slidenum">
              <a:rPr lang="en-US" smtClean="0"/>
              <a:t>15</a:t>
            </a:fld>
            <a:endParaRPr lang="en-US"/>
          </a:p>
        </p:txBody>
      </p:sp>
    </p:spTree>
    <p:extLst>
      <p:ext uri="{BB962C8B-B14F-4D97-AF65-F5344CB8AC3E}">
        <p14:creationId xmlns:p14="http://schemas.microsoft.com/office/powerpoint/2010/main" val="2998197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and the resulting dues are the lifeblood of a club’s operations</a:t>
            </a:r>
          </a:p>
          <a:p>
            <a:r>
              <a:rPr lang="en-US" dirty="0"/>
              <a:t>A strong dues line will typically make breaking-even (or better) a real possibility</a:t>
            </a:r>
          </a:p>
          <a:p>
            <a:r>
              <a:rPr lang="en-US" dirty="0"/>
              <a:t>When membership declines or when clubs fail to increase dues annually there are significant stresses put on other operating departments to reduce costs</a:t>
            </a:r>
          </a:p>
        </p:txBody>
      </p:sp>
      <p:sp>
        <p:nvSpPr>
          <p:cNvPr id="4" name="Slide Number Placeholder 3"/>
          <p:cNvSpPr>
            <a:spLocks noGrp="1"/>
          </p:cNvSpPr>
          <p:nvPr>
            <p:ph type="sldNum" sz="quarter" idx="5"/>
          </p:nvPr>
        </p:nvSpPr>
        <p:spPr/>
        <p:txBody>
          <a:bodyPr/>
          <a:lstStyle/>
          <a:p>
            <a:fld id="{38DF4C2E-61F8-4255-B404-C093F3EFABCE}" type="slidenum">
              <a:rPr lang="en-US" smtClean="0"/>
              <a:t>16</a:t>
            </a:fld>
            <a:endParaRPr lang="en-US"/>
          </a:p>
        </p:txBody>
      </p:sp>
    </p:spTree>
    <p:extLst>
      <p:ext uri="{BB962C8B-B14F-4D97-AF65-F5344CB8AC3E}">
        <p14:creationId xmlns:p14="http://schemas.microsoft.com/office/powerpoint/2010/main" val="224681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clubs are making deals – the sticker price is not always what new members are paying</a:t>
            </a:r>
          </a:p>
          <a:p>
            <a:r>
              <a:rPr lang="en-US" dirty="0"/>
              <a:t>Initiation fees continue to feel downward pressure since the 2008 financial crisis with many clubs unable to make increases in the amount charged since that time and many clubs reducing or even eliminating the fees altogether to entice new members to join</a:t>
            </a:r>
          </a:p>
          <a:p>
            <a:r>
              <a:rPr lang="en-US" dirty="0"/>
              <a:t>Initiation fees are often utilized for capital funding – generally for ongoing capital.  Because these revenues are difficult to predict and budget for clubs should generally not utilize them as a funding source for large capital projects</a:t>
            </a:r>
          </a:p>
        </p:txBody>
      </p:sp>
      <p:sp>
        <p:nvSpPr>
          <p:cNvPr id="4" name="Slide Number Placeholder 3"/>
          <p:cNvSpPr>
            <a:spLocks noGrp="1"/>
          </p:cNvSpPr>
          <p:nvPr>
            <p:ph type="sldNum" sz="quarter" idx="5"/>
          </p:nvPr>
        </p:nvSpPr>
        <p:spPr/>
        <p:txBody>
          <a:bodyPr/>
          <a:lstStyle/>
          <a:p>
            <a:fld id="{38DF4C2E-61F8-4255-B404-C093F3EFABCE}" type="slidenum">
              <a:rPr lang="en-US" smtClean="0"/>
              <a:t>17</a:t>
            </a:fld>
            <a:endParaRPr lang="en-US"/>
          </a:p>
        </p:txBody>
      </p:sp>
    </p:spTree>
    <p:extLst>
      <p:ext uri="{BB962C8B-B14F-4D97-AF65-F5344CB8AC3E}">
        <p14:creationId xmlns:p14="http://schemas.microsoft.com/office/powerpoint/2010/main" val="10381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build it they will come…maybe!  But if you don’t build it they probably won’t and those that are already there may leave</a:t>
            </a:r>
          </a:p>
          <a:p>
            <a:r>
              <a:rPr lang="en-US" dirty="0"/>
              <a:t>Clubs must continue to add to and improve facilities and amenities to retain members and attract new ones</a:t>
            </a:r>
          </a:p>
        </p:txBody>
      </p:sp>
      <p:sp>
        <p:nvSpPr>
          <p:cNvPr id="4" name="Slide Number Placeholder 3"/>
          <p:cNvSpPr>
            <a:spLocks noGrp="1"/>
          </p:cNvSpPr>
          <p:nvPr>
            <p:ph type="sldNum" sz="quarter" idx="5"/>
          </p:nvPr>
        </p:nvSpPr>
        <p:spPr/>
        <p:txBody>
          <a:bodyPr/>
          <a:lstStyle/>
          <a:p>
            <a:fld id="{38DF4C2E-61F8-4255-B404-C093F3EFABCE}" type="slidenum">
              <a:rPr lang="en-US" smtClean="0"/>
              <a:t>18</a:t>
            </a:fld>
            <a:endParaRPr lang="en-US"/>
          </a:p>
        </p:txBody>
      </p:sp>
    </p:spTree>
    <p:extLst>
      <p:ext uri="{BB962C8B-B14F-4D97-AF65-F5344CB8AC3E}">
        <p14:creationId xmlns:p14="http://schemas.microsoft.com/office/powerpoint/2010/main" val="4129708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Borrowing trends have continued to go up – more clubs are borrowing more money</a:t>
            </a:r>
          </a:p>
          <a:p>
            <a:r>
              <a:rPr lang="en-US" dirty="0"/>
              <a:t>Secured (mortgage) vs. unsecured – negative pledge, </a:t>
            </a:r>
            <a:r>
              <a:rPr lang="en-US" dirty="0" err="1"/>
              <a:t>etc</a:t>
            </a:r>
            <a:endParaRPr lang="en-US" dirty="0"/>
          </a:p>
        </p:txBody>
      </p:sp>
      <p:sp>
        <p:nvSpPr>
          <p:cNvPr id="4" name="Slide Number Placeholder 3"/>
          <p:cNvSpPr>
            <a:spLocks noGrp="1"/>
          </p:cNvSpPr>
          <p:nvPr>
            <p:ph type="sldNum" sz="quarter" idx="5"/>
          </p:nvPr>
        </p:nvSpPr>
        <p:spPr/>
        <p:txBody>
          <a:bodyPr/>
          <a:lstStyle/>
          <a:p>
            <a:fld id="{38DF4C2E-61F8-4255-B404-C093F3EFABCE}" type="slidenum">
              <a:rPr lang="en-US" smtClean="0"/>
              <a:t>19</a:t>
            </a:fld>
            <a:endParaRPr lang="en-US"/>
          </a:p>
        </p:txBody>
      </p:sp>
    </p:spTree>
    <p:extLst>
      <p:ext uri="{BB962C8B-B14F-4D97-AF65-F5344CB8AC3E}">
        <p14:creationId xmlns:p14="http://schemas.microsoft.com/office/powerpoint/2010/main" val="844623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waring we gave earlier – these amounts are averages and your experience may be different!</a:t>
            </a:r>
          </a:p>
          <a:p>
            <a:endParaRPr lang="en-US" dirty="0"/>
          </a:p>
          <a:p>
            <a:r>
              <a:rPr lang="en-US" dirty="0"/>
              <a:t>These averages have not changed dramatically in many years</a:t>
            </a:r>
          </a:p>
          <a:p>
            <a:endParaRPr lang="en-US" dirty="0"/>
          </a:p>
          <a:p>
            <a:r>
              <a:rPr lang="en-US" dirty="0"/>
              <a:t>Golf and country clubs typically generate approximately 54% of revenue from dues and pay out a very similar amount in payroll and related expenses</a:t>
            </a:r>
          </a:p>
        </p:txBody>
      </p:sp>
      <p:sp>
        <p:nvSpPr>
          <p:cNvPr id="4" name="Slide Number Placeholder 3"/>
          <p:cNvSpPr>
            <a:spLocks noGrp="1"/>
          </p:cNvSpPr>
          <p:nvPr>
            <p:ph type="sldNum" sz="quarter" idx="5"/>
          </p:nvPr>
        </p:nvSpPr>
        <p:spPr/>
        <p:txBody>
          <a:bodyPr/>
          <a:lstStyle/>
          <a:p>
            <a:fld id="{38DF4C2E-61F8-4255-B404-C093F3EFABCE}" type="slidenum">
              <a:rPr lang="en-US" smtClean="0"/>
              <a:t>20</a:t>
            </a:fld>
            <a:endParaRPr lang="en-US"/>
          </a:p>
        </p:txBody>
      </p:sp>
    </p:spTree>
    <p:extLst>
      <p:ext uri="{BB962C8B-B14F-4D97-AF65-F5344CB8AC3E}">
        <p14:creationId xmlns:p14="http://schemas.microsoft.com/office/powerpoint/2010/main" val="408954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Clubs payroll expenditures are similar to those of golf and country clubs but the revenue composition is different</a:t>
            </a:r>
          </a:p>
          <a:p>
            <a:endParaRPr lang="en-US" dirty="0"/>
          </a:p>
          <a:p>
            <a:r>
              <a:rPr lang="en-US" dirty="0"/>
              <a:t>Dues are still the largest operating revenue line item, however city clubs are less reliant on dues primarily because of rooms operations – typically a profitable department for a city club</a:t>
            </a:r>
          </a:p>
        </p:txBody>
      </p:sp>
      <p:sp>
        <p:nvSpPr>
          <p:cNvPr id="4" name="Slide Number Placeholder 3"/>
          <p:cNvSpPr>
            <a:spLocks noGrp="1"/>
          </p:cNvSpPr>
          <p:nvPr>
            <p:ph type="sldNum" sz="quarter" idx="5"/>
          </p:nvPr>
        </p:nvSpPr>
        <p:spPr/>
        <p:txBody>
          <a:bodyPr/>
          <a:lstStyle/>
          <a:p>
            <a:fld id="{38DF4C2E-61F8-4255-B404-C093F3EFABCE}" type="slidenum">
              <a:rPr lang="en-US" smtClean="0"/>
              <a:t>21</a:t>
            </a:fld>
            <a:endParaRPr lang="en-US"/>
          </a:p>
        </p:txBody>
      </p:sp>
    </p:spTree>
    <p:extLst>
      <p:ext uri="{BB962C8B-B14F-4D97-AF65-F5344CB8AC3E}">
        <p14:creationId xmlns:p14="http://schemas.microsoft.com/office/powerpoint/2010/main" val="4151695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golf and country clubs – especially on the expenditure side where many of the expense ratios are very similar to golf and country clubs</a:t>
            </a:r>
          </a:p>
          <a:p>
            <a:endParaRPr lang="en-US" dirty="0"/>
          </a:p>
          <a:p>
            <a:r>
              <a:rPr lang="en-US" dirty="0"/>
              <a:t>These clubs on average generate slightly more revenue from food and beverage and sports activities than golf and country clubs</a:t>
            </a:r>
          </a:p>
        </p:txBody>
      </p:sp>
      <p:sp>
        <p:nvSpPr>
          <p:cNvPr id="4" name="Slide Number Placeholder 3"/>
          <p:cNvSpPr>
            <a:spLocks noGrp="1"/>
          </p:cNvSpPr>
          <p:nvPr>
            <p:ph type="sldNum" sz="quarter" idx="5"/>
          </p:nvPr>
        </p:nvSpPr>
        <p:spPr/>
        <p:txBody>
          <a:bodyPr/>
          <a:lstStyle/>
          <a:p>
            <a:fld id="{38DF4C2E-61F8-4255-B404-C093F3EFABCE}" type="slidenum">
              <a:rPr lang="en-US" smtClean="0"/>
              <a:t>22</a:t>
            </a:fld>
            <a:endParaRPr lang="en-US"/>
          </a:p>
        </p:txBody>
      </p:sp>
    </p:spTree>
    <p:extLst>
      <p:ext uri="{BB962C8B-B14F-4D97-AF65-F5344CB8AC3E}">
        <p14:creationId xmlns:p14="http://schemas.microsoft.com/office/powerpoint/2010/main" val="179590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F&amp;B department strives to break-even</a:t>
            </a:r>
          </a:p>
          <a:p>
            <a:r>
              <a:rPr lang="en-US" dirty="0"/>
              <a:t>Net amounts have not changed dramatically over the past 10 to 20 years with most clubs losing between 2 and 4% annually</a:t>
            </a:r>
          </a:p>
        </p:txBody>
      </p:sp>
      <p:sp>
        <p:nvSpPr>
          <p:cNvPr id="4" name="Slide Number Placeholder 3"/>
          <p:cNvSpPr>
            <a:spLocks noGrp="1"/>
          </p:cNvSpPr>
          <p:nvPr>
            <p:ph type="sldNum" sz="quarter" idx="5"/>
          </p:nvPr>
        </p:nvSpPr>
        <p:spPr/>
        <p:txBody>
          <a:bodyPr/>
          <a:lstStyle/>
          <a:p>
            <a:fld id="{38DF4C2E-61F8-4255-B404-C093F3EFABCE}" type="slidenum">
              <a:rPr lang="en-US" smtClean="0"/>
              <a:t>5</a:t>
            </a:fld>
            <a:endParaRPr lang="en-US"/>
          </a:p>
        </p:txBody>
      </p:sp>
    </p:spTree>
    <p:extLst>
      <p:ext uri="{BB962C8B-B14F-4D97-AF65-F5344CB8AC3E}">
        <p14:creationId xmlns:p14="http://schemas.microsoft.com/office/powerpoint/2010/main" val="3866220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 Estate Taxes – New York and Maryland issues</a:t>
            </a:r>
          </a:p>
          <a:p>
            <a:pPr marL="171450" indent="-171450">
              <a:buFontTx/>
              <a:buChar char="-"/>
            </a:pPr>
            <a:r>
              <a:rPr lang="en-US" dirty="0"/>
              <a:t>Proposed legislation in New York - highest and best use – not going forward for now</a:t>
            </a:r>
          </a:p>
          <a:p>
            <a:pPr marL="171450" indent="-171450">
              <a:buFontTx/>
              <a:buChar char="-"/>
            </a:pPr>
            <a:r>
              <a:rPr lang="en-US" dirty="0"/>
              <a:t>Attempt to get similar change on the ballot in Montgomery County, MD but was unsuccessful – would have significantly increased real estate taxes</a:t>
            </a:r>
          </a:p>
          <a:p>
            <a:pPr marL="171450" indent="-171450">
              <a:buFontTx/>
              <a:buChar char="-"/>
            </a:pPr>
            <a:r>
              <a:rPr lang="en-US" dirty="0"/>
              <a:t>These changes could have increased real estate taxes by a factor of 10 – already the second largest expense at many clubs would have grown exponentially</a:t>
            </a:r>
          </a:p>
          <a:p>
            <a:endParaRPr lang="en-US" dirty="0"/>
          </a:p>
          <a:p>
            <a:r>
              <a:rPr lang="en-US" dirty="0"/>
              <a:t>IRS Audits – largely innocuous, clubs generally do a good job of compliance with IRS Regs</a:t>
            </a:r>
          </a:p>
          <a:p>
            <a:pPr marL="171450" indent="-171450">
              <a:buFontTx/>
              <a:buChar char="-"/>
            </a:pPr>
            <a:r>
              <a:rPr lang="en-US" dirty="0"/>
              <a:t>Areas of focus – payroll, specifically taxable fringe benefits</a:t>
            </a:r>
          </a:p>
          <a:p>
            <a:pPr marL="171450" indent="-171450">
              <a:buFontTx/>
              <a:buChar char="-"/>
            </a:pPr>
            <a:r>
              <a:rPr lang="en-US" dirty="0"/>
              <a:t>Audits are rare but can be triggered by frequently going over the 15/35 limit or reporting significant diversion of assets</a:t>
            </a:r>
          </a:p>
          <a:p>
            <a:pPr marL="171450" indent="-171450">
              <a:buFontTx/>
              <a:buChar char="-"/>
            </a:pPr>
            <a:r>
              <a:rPr lang="en-US" dirty="0"/>
              <a:t>Recently several clients that have above 10% UBI have received letters from the IRS (has anyone in the room received a notice?) – they are monitoring this – track your non-member income and report it appropriately</a:t>
            </a:r>
          </a:p>
          <a:p>
            <a:pPr marL="0" indent="0">
              <a:buFontTx/>
              <a:buNone/>
            </a:pPr>
            <a:endParaRPr lang="en-US" dirty="0"/>
          </a:p>
          <a:p>
            <a:pPr marL="0" indent="0">
              <a:buFontTx/>
              <a:buNone/>
            </a:pPr>
            <a:r>
              <a:rPr lang="en-US" dirty="0"/>
              <a:t>Sales tax audits are far more common – many states looking for cash</a:t>
            </a:r>
          </a:p>
          <a:p>
            <a:pPr marL="171450" indent="-171450">
              <a:buFontTx/>
              <a:buChar char="-"/>
            </a:pPr>
            <a:r>
              <a:rPr lang="en-US" dirty="0"/>
              <a:t>Risk is typically not on the revenue side – clubs generally do a very good job of capturing and remitting taxes on revenue – but on use tax on purchases from out-of-state vendors, online purchases or other purchases which are misclassified as capital expenditures exempt from tax</a:t>
            </a:r>
          </a:p>
          <a:p>
            <a:pPr marL="0" indent="0">
              <a:buFontTx/>
              <a:buNone/>
            </a:pPr>
            <a:endParaRPr lang="en-US" dirty="0"/>
          </a:p>
          <a:p>
            <a:pPr marL="0" indent="0">
              <a:buFontTx/>
              <a:buNone/>
            </a:pPr>
            <a:r>
              <a:rPr lang="en-US" dirty="0"/>
              <a:t>Service charges – several states have issue of lawsuits claiming service charges should have been paid out as gratuities – know the facts in TX and review documents such as employee handbook, member rule books, sales receipts (chits), function contracts, etc.</a:t>
            </a:r>
          </a:p>
        </p:txBody>
      </p:sp>
      <p:sp>
        <p:nvSpPr>
          <p:cNvPr id="4" name="Slide Number Placeholder 3"/>
          <p:cNvSpPr>
            <a:spLocks noGrp="1"/>
          </p:cNvSpPr>
          <p:nvPr>
            <p:ph type="sldNum" sz="quarter" idx="5"/>
          </p:nvPr>
        </p:nvSpPr>
        <p:spPr/>
        <p:txBody>
          <a:bodyPr/>
          <a:lstStyle/>
          <a:p>
            <a:fld id="{38DF4C2E-61F8-4255-B404-C093F3EFABCE}" type="slidenum">
              <a:rPr lang="en-US" smtClean="0"/>
              <a:t>23</a:t>
            </a:fld>
            <a:endParaRPr lang="en-US"/>
          </a:p>
        </p:txBody>
      </p:sp>
    </p:spTree>
    <p:extLst>
      <p:ext uri="{BB962C8B-B14F-4D97-AF65-F5344CB8AC3E}">
        <p14:creationId xmlns:p14="http://schemas.microsoft.com/office/powerpoint/2010/main" val="171099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clubs – typically larger payroll costs – many of our city club clients have unions which drive payroll and benefits costs higher and lead to larger losses than other types of clubs</a:t>
            </a:r>
          </a:p>
        </p:txBody>
      </p:sp>
      <p:sp>
        <p:nvSpPr>
          <p:cNvPr id="4" name="Slide Number Placeholder 3"/>
          <p:cNvSpPr>
            <a:spLocks noGrp="1"/>
          </p:cNvSpPr>
          <p:nvPr>
            <p:ph type="sldNum" sz="quarter" idx="5"/>
          </p:nvPr>
        </p:nvSpPr>
        <p:spPr/>
        <p:txBody>
          <a:bodyPr/>
          <a:lstStyle/>
          <a:p>
            <a:fld id="{38DF4C2E-61F8-4255-B404-C093F3EFABCE}" type="slidenum">
              <a:rPr lang="en-US" smtClean="0"/>
              <a:t>6</a:t>
            </a:fld>
            <a:endParaRPr lang="en-US"/>
          </a:p>
        </p:txBody>
      </p:sp>
    </p:spTree>
    <p:extLst>
      <p:ext uri="{BB962C8B-B14F-4D97-AF65-F5344CB8AC3E}">
        <p14:creationId xmlns:p14="http://schemas.microsoft.com/office/powerpoint/2010/main" val="407060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similar results to golf and country clubs</a:t>
            </a:r>
          </a:p>
        </p:txBody>
      </p:sp>
      <p:sp>
        <p:nvSpPr>
          <p:cNvPr id="4" name="Slide Number Placeholder 3"/>
          <p:cNvSpPr>
            <a:spLocks noGrp="1"/>
          </p:cNvSpPr>
          <p:nvPr>
            <p:ph type="sldNum" sz="quarter" idx="5"/>
          </p:nvPr>
        </p:nvSpPr>
        <p:spPr/>
        <p:txBody>
          <a:bodyPr/>
          <a:lstStyle/>
          <a:p>
            <a:fld id="{38DF4C2E-61F8-4255-B404-C093F3EFABCE}" type="slidenum">
              <a:rPr lang="en-US" smtClean="0"/>
              <a:t>7</a:t>
            </a:fld>
            <a:endParaRPr lang="en-US"/>
          </a:p>
        </p:txBody>
      </p:sp>
    </p:spTree>
    <p:extLst>
      <p:ext uri="{BB962C8B-B14F-4D97-AF65-F5344CB8AC3E}">
        <p14:creationId xmlns:p14="http://schemas.microsoft.com/office/powerpoint/2010/main" val="182609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the largest cost center for a golf and country club on a net basis</a:t>
            </a:r>
          </a:p>
          <a:p>
            <a:r>
              <a:rPr lang="en-US" dirty="0"/>
              <a:t>Net cost of golf operations (excluding golf shop) have increased nearly 40% over the past 10 years</a:t>
            </a:r>
          </a:p>
          <a:p>
            <a:r>
              <a:rPr lang="en-US" dirty="0"/>
              <a:t>Revenue over that time period is basically flat – up only 2% over the same timeframe</a:t>
            </a:r>
          </a:p>
        </p:txBody>
      </p:sp>
      <p:sp>
        <p:nvSpPr>
          <p:cNvPr id="4" name="Slide Number Placeholder 3"/>
          <p:cNvSpPr>
            <a:spLocks noGrp="1"/>
          </p:cNvSpPr>
          <p:nvPr>
            <p:ph type="sldNum" sz="quarter" idx="5"/>
          </p:nvPr>
        </p:nvSpPr>
        <p:spPr/>
        <p:txBody>
          <a:bodyPr/>
          <a:lstStyle/>
          <a:p>
            <a:fld id="{38DF4C2E-61F8-4255-B404-C093F3EFABCE}" type="slidenum">
              <a:rPr lang="en-US" smtClean="0"/>
              <a:t>8</a:t>
            </a:fld>
            <a:endParaRPr lang="en-US"/>
          </a:p>
        </p:txBody>
      </p:sp>
    </p:spTree>
    <p:extLst>
      <p:ext uri="{BB962C8B-B14F-4D97-AF65-F5344CB8AC3E}">
        <p14:creationId xmlns:p14="http://schemas.microsoft.com/office/powerpoint/2010/main" val="9710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Increases have far outpaced annual percentage change in CPI over the past 5 years</a:t>
            </a:r>
          </a:p>
          <a:p>
            <a:r>
              <a:rPr lang="en-US" dirty="0"/>
              <a:t>Cost per hole has continued to increase putting pressure on clubs to continue to increase revenues – specifically dues</a:t>
            </a:r>
          </a:p>
        </p:txBody>
      </p:sp>
      <p:sp>
        <p:nvSpPr>
          <p:cNvPr id="4" name="Slide Number Placeholder 3"/>
          <p:cNvSpPr>
            <a:spLocks noGrp="1"/>
          </p:cNvSpPr>
          <p:nvPr>
            <p:ph type="sldNum" sz="quarter" idx="5"/>
          </p:nvPr>
        </p:nvSpPr>
        <p:spPr/>
        <p:txBody>
          <a:bodyPr/>
          <a:lstStyle/>
          <a:p>
            <a:fld id="{38DF4C2E-61F8-4255-B404-C093F3EFABCE}" type="slidenum">
              <a:rPr lang="en-US" smtClean="0"/>
              <a:t>9</a:t>
            </a:fld>
            <a:endParaRPr lang="en-US"/>
          </a:p>
        </p:txBody>
      </p:sp>
    </p:spTree>
    <p:extLst>
      <p:ext uri="{BB962C8B-B14F-4D97-AF65-F5344CB8AC3E}">
        <p14:creationId xmlns:p14="http://schemas.microsoft.com/office/powerpoint/2010/main" val="208527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membership is nearly 11% lower than pre-2008 financial crisis levels as of January 2019</a:t>
            </a:r>
          </a:p>
          <a:p>
            <a:r>
              <a:rPr lang="en-US" dirty="0"/>
              <a:t>Other membership categories have increased</a:t>
            </a:r>
          </a:p>
          <a:p>
            <a:pPr marL="171450" indent="-171450">
              <a:buFontTx/>
              <a:buChar char="-"/>
            </a:pPr>
            <a:r>
              <a:rPr lang="en-US" dirty="0"/>
              <a:t>Members have downgraded membership to remain at the club – social, senior, etc.</a:t>
            </a:r>
          </a:p>
          <a:p>
            <a:pPr marL="171450" indent="-171450">
              <a:buFontTx/>
              <a:buChar char="-"/>
            </a:pPr>
            <a:r>
              <a:rPr lang="en-US" dirty="0"/>
              <a:t>Aging population has grown senior categories</a:t>
            </a:r>
          </a:p>
          <a:p>
            <a:pPr marL="171450" indent="-171450">
              <a:buFontTx/>
              <a:buChar char="-"/>
            </a:pPr>
            <a:r>
              <a:rPr lang="en-US" dirty="0" err="1"/>
              <a:t>Millenial</a:t>
            </a:r>
            <a:r>
              <a:rPr lang="en-US" dirty="0"/>
              <a:t> generation uses club differently than prior generations</a:t>
            </a:r>
          </a:p>
          <a:p>
            <a:pPr marL="171450" indent="-171450">
              <a:buFontTx/>
              <a:buChar char="-"/>
            </a:pPr>
            <a:r>
              <a:rPr lang="en-US" dirty="0"/>
              <a:t>Clubs have renewed their focus on the number of equivalent members</a:t>
            </a:r>
          </a:p>
        </p:txBody>
      </p:sp>
      <p:sp>
        <p:nvSpPr>
          <p:cNvPr id="4" name="Slide Number Placeholder 3"/>
          <p:cNvSpPr>
            <a:spLocks noGrp="1"/>
          </p:cNvSpPr>
          <p:nvPr>
            <p:ph type="sldNum" sz="quarter" idx="5"/>
          </p:nvPr>
        </p:nvSpPr>
        <p:spPr/>
        <p:txBody>
          <a:bodyPr/>
          <a:lstStyle/>
          <a:p>
            <a:fld id="{38DF4C2E-61F8-4255-B404-C093F3EFABCE}" type="slidenum">
              <a:rPr lang="en-US" smtClean="0"/>
              <a:t>10</a:t>
            </a:fld>
            <a:endParaRPr lang="en-US"/>
          </a:p>
        </p:txBody>
      </p:sp>
    </p:spTree>
    <p:extLst>
      <p:ext uri="{BB962C8B-B14F-4D97-AF65-F5344CB8AC3E}">
        <p14:creationId xmlns:p14="http://schemas.microsoft.com/office/powerpoint/2010/main" val="421554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membership subsequent to 2008 financial crisis has leveled off and other membership categories continue to grow</a:t>
            </a:r>
          </a:p>
          <a:p>
            <a:r>
              <a:rPr lang="en-US" dirty="0"/>
              <a:t>Some good news – over the past 5 years total membership has grown and regular members have leveled off</a:t>
            </a:r>
          </a:p>
        </p:txBody>
      </p:sp>
      <p:sp>
        <p:nvSpPr>
          <p:cNvPr id="4" name="Slide Number Placeholder 3"/>
          <p:cNvSpPr>
            <a:spLocks noGrp="1"/>
          </p:cNvSpPr>
          <p:nvPr>
            <p:ph type="sldNum" sz="quarter" idx="5"/>
          </p:nvPr>
        </p:nvSpPr>
        <p:spPr/>
        <p:txBody>
          <a:bodyPr/>
          <a:lstStyle/>
          <a:p>
            <a:fld id="{38DF4C2E-61F8-4255-B404-C093F3EFABCE}" type="slidenum">
              <a:rPr lang="en-US" smtClean="0"/>
              <a:t>11</a:t>
            </a:fld>
            <a:endParaRPr lang="en-US"/>
          </a:p>
        </p:txBody>
      </p:sp>
    </p:spTree>
    <p:extLst>
      <p:ext uri="{BB962C8B-B14F-4D97-AF65-F5344CB8AC3E}">
        <p14:creationId xmlns:p14="http://schemas.microsoft.com/office/powerpoint/2010/main" val="292797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clubs did not feel the economic crisis the same way golf and country clubs did</a:t>
            </a:r>
          </a:p>
          <a:p>
            <a:pPr marL="171450" indent="-171450">
              <a:buFontTx/>
              <a:buChar char="-"/>
            </a:pPr>
            <a:r>
              <a:rPr lang="en-US" dirty="0"/>
              <a:t>Larger memberships and a somewhat captive audience for the clubs has helped</a:t>
            </a:r>
          </a:p>
          <a:p>
            <a:pPr marL="171450" indent="-171450">
              <a:buFontTx/>
              <a:buChar char="-"/>
            </a:pPr>
            <a:r>
              <a:rPr lang="en-US" dirty="0"/>
              <a:t>Lower price point for city clubs has been the primary reason for their success – was easier after the economic crisis to maintain city club membership</a:t>
            </a:r>
          </a:p>
        </p:txBody>
      </p:sp>
      <p:sp>
        <p:nvSpPr>
          <p:cNvPr id="4" name="Slide Number Placeholder 3"/>
          <p:cNvSpPr>
            <a:spLocks noGrp="1"/>
          </p:cNvSpPr>
          <p:nvPr>
            <p:ph type="sldNum" sz="quarter" idx="5"/>
          </p:nvPr>
        </p:nvSpPr>
        <p:spPr/>
        <p:txBody>
          <a:bodyPr/>
          <a:lstStyle/>
          <a:p>
            <a:fld id="{38DF4C2E-61F8-4255-B404-C093F3EFABCE}" type="slidenum">
              <a:rPr lang="en-US" smtClean="0"/>
              <a:t>12</a:t>
            </a:fld>
            <a:endParaRPr lang="en-US"/>
          </a:p>
        </p:txBody>
      </p:sp>
    </p:spTree>
    <p:extLst>
      <p:ext uri="{BB962C8B-B14F-4D97-AF65-F5344CB8AC3E}">
        <p14:creationId xmlns:p14="http://schemas.microsoft.com/office/powerpoint/2010/main" val="4127123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EF4C-0312-411B-84A4-1A4A2E96E6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8761BF-3C00-4152-AA9F-D49A9D5D1588}"/>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77A938-15C0-47F1-A50B-AFCCBC81AD98}"/>
              </a:ext>
            </a:extLst>
          </p:cNvPr>
          <p:cNvSpPr>
            <a:spLocks noGrp="1"/>
          </p:cNvSpPr>
          <p:nvPr>
            <p:ph type="dt" sz="half" idx="10"/>
          </p:nvPr>
        </p:nvSpPr>
        <p:spPr/>
        <p:txBody>
          <a:bodyPr/>
          <a:lstStyle/>
          <a:p>
            <a:fld id="{9FE624A7-8F63-4BA1-8167-216456334216}" type="datetimeFigureOut">
              <a:rPr lang="en-US" smtClean="0"/>
              <a:t>7/22/2019</a:t>
            </a:fld>
            <a:endParaRPr lang="en-US"/>
          </a:p>
        </p:txBody>
      </p:sp>
      <p:sp>
        <p:nvSpPr>
          <p:cNvPr id="5" name="Footer Placeholder 4">
            <a:extLst>
              <a:ext uri="{FF2B5EF4-FFF2-40B4-BE49-F238E27FC236}">
                <a16:creationId xmlns:a16="http://schemas.microsoft.com/office/drawing/2014/main" id="{594829BE-399D-44FC-96FE-DA9FCF7AE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F854A-0261-4CDE-8317-D72E671B6D82}"/>
              </a:ext>
            </a:extLst>
          </p:cNvPr>
          <p:cNvSpPr>
            <a:spLocks noGrp="1"/>
          </p:cNvSpPr>
          <p:nvPr>
            <p:ph type="sldNum" sz="quarter" idx="12"/>
          </p:nvPr>
        </p:nvSpPr>
        <p:spPr/>
        <p:txBody>
          <a:bodyPr/>
          <a:lstStyle/>
          <a:p>
            <a:fld id="{90A2951F-E887-4274-A676-4FD4F0A44317}" type="slidenum">
              <a:rPr lang="en-US" smtClean="0"/>
              <a:t>‹#›</a:t>
            </a:fld>
            <a:endParaRPr lang="en-US"/>
          </a:p>
        </p:txBody>
      </p:sp>
    </p:spTree>
    <p:extLst>
      <p:ext uri="{BB962C8B-B14F-4D97-AF65-F5344CB8AC3E}">
        <p14:creationId xmlns:p14="http://schemas.microsoft.com/office/powerpoint/2010/main" val="335786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4729-BAEC-4517-83FE-6787F4A25A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FE9CF6-7551-4320-98D9-3574BC2E34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FFFA6-E400-4687-AD27-6CF24B9F2B48}"/>
              </a:ext>
            </a:extLst>
          </p:cNvPr>
          <p:cNvSpPr>
            <a:spLocks noGrp="1"/>
          </p:cNvSpPr>
          <p:nvPr>
            <p:ph type="dt" sz="half" idx="10"/>
          </p:nvPr>
        </p:nvSpPr>
        <p:spPr/>
        <p:txBody>
          <a:bodyPr/>
          <a:lstStyle/>
          <a:p>
            <a:fld id="{9FE624A7-8F63-4BA1-8167-216456334216}" type="datetimeFigureOut">
              <a:rPr lang="en-US" smtClean="0"/>
              <a:t>7/22/2019</a:t>
            </a:fld>
            <a:endParaRPr lang="en-US"/>
          </a:p>
        </p:txBody>
      </p:sp>
      <p:sp>
        <p:nvSpPr>
          <p:cNvPr id="5" name="Footer Placeholder 4">
            <a:extLst>
              <a:ext uri="{FF2B5EF4-FFF2-40B4-BE49-F238E27FC236}">
                <a16:creationId xmlns:a16="http://schemas.microsoft.com/office/drawing/2014/main" id="{DA1B8CE6-D2B2-4E74-AA7A-79A8D74F8B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EBCB6-A030-45E7-B8EE-899E28FF913D}"/>
              </a:ext>
            </a:extLst>
          </p:cNvPr>
          <p:cNvSpPr>
            <a:spLocks noGrp="1"/>
          </p:cNvSpPr>
          <p:nvPr>
            <p:ph type="sldNum" sz="quarter" idx="12"/>
          </p:nvPr>
        </p:nvSpPr>
        <p:spPr/>
        <p:txBody>
          <a:bodyPr/>
          <a:lstStyle/>
          <a:p>
            <a:fld id="{90A2951F-E887-4274-A676-4FD4F0A44317}" type="slidenum">
              <a:rPr lang="en-US" smtClean="0"/>
              <a:t>‹#›</a:t>
            </a:fld>
            <a:endParaRPr lang="en-US"/>
          </a:p>
        </p:txBody>
      </p:sp>
    </p:spTree>
    <p:extLst>
      <p:ext uri="{BB962C8B-B14F-4D97-AF65-F5344CB8AC3E}">
        <p14:creationId xmlns:p14="http://schemas.microsoft.com/office/powerpoint/2010/main" val="58444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63C444-7915-42CC-A237-4A28DB38CCE1}"/>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408E6C-EAAA-4C11-837E-96EE6981D235}"/>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9E96E-B38B-4EC4-8C8F-285BE10E1605}"/>
              </a:ext>
            </a:extLst>
          </p:cNvPr>
          <p:cNvSpPr>
            <a:spLocks noGrp="1"/>
          </p:cNvSpPr>
          <p:nvPr>
            <p:ph type="dt" sz="half" idx="10"/>
          </p:nvPr>
        </p:nvSpPr>
        <p:spPr/>
        <p:txBody>
          <a:bodyPr/>
          <a:lstStyle/>
          <a:p>
            <a:fld id="{9FE624A7-8F63-4BA1-8167-216456334216}" type="datetimeFigureOut">
              <a:rPr lang="en-US" smtClean="0"/>
              <a:t>7/22/2019</a:t>
            </a:fld>
            <a:endParaRPr lang="en-US"/>
          </a:p>
        </p:txBody>
      </p:sp>
      <p:sp>
        <p:nvSpPr>
          <p:cNvPr id="5" name="Footer Placeholder 4">
            <a:extLst>
              <a:ext uri="{FF2B5EF4-FFF2-40B4-BE49-F238E27FC236}">
                <a16:creationId xmlns:a16="http://schemas.microsoft.com/office/drawing/2014/main" id="{1C0DC07A-3AB0-4FD1-A440-2ECED9B9E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03603-F710-4E35-B6FB-6B1BCAFE140B}"/>
              </a:ext>
            </a:extLst>
          </p:cNvPr>
          <p:cNvSpPr>
            <a:spLocks noGrp="1"/>
          </p:cNvSpPr>
          <p:nvPr>
            <p:ph type="sldNum" sz="quarter" idx="12"/>
          </p:nvPr>
        </p:nvSpPr>
        <p:spPr/>
        <p:txBody>
          <a:bodyPr/>
          <a:lstStyle/>
          <a:p>
            <a:fld id="{90A2951F-E887-4274-A676-4FD4F0A44317}" type="slidenum">
              <a:rPr lang="en-US" smtClean="0"/>
              <a:t>‹#›</a:t>
            </a:fld>
            <a:endParaRPr lang="en-US"/>
          </a:p>
        </p:txBody>
      </p:sp>
    </p:spTree>
    <p:extLst>
      <p:ext uri="{BB962C8B-B14F-4D97-AF65-F5344CB8AC3E}">
        <p14:creationId xmlns:p14="http://schemas.microsoft.com/office/powerpoint/2010/main" val="216612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D86FA-1A1A-4AF3-A9B7-8F3876311B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70B0B7-AFF4-49B7-A712-CF3A2EA4E3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00B57-7138-4654-92E2-9B4F08906C8B}"/>
              </a:ext>
            </a:extLst>
          </p:cNvPr>
          <p:cNvSpPr>
            <a:spLocks noGrp="1"/>
          </p:cNvSpPr>
          <p:nvPr>
            <p:ph type="dt" sz="half" idx="10"/>
          </p:nvPr>
        </p:nvSpPr>
        <p:spPr/>
        <p:txBody>
          <a:bodyPr/>
          <a:lstStyle/>
          <a:p>
            <a:fld id="{9FE624A7-8F63-4BA1-8167-216456334216}" type="datetimeFigureOut">
              <a:rPr lang="en-US" smtClean="0"/>
              <a:t>7/22/2019</a:t>
            </a:fld>
            <a:endParaRPr lang="en-US"/>
          </a:p>
        </p:txBody>
      </p:sp>
      <p:sp>
        <p:nvSpPr>
          <p:cNvPr id="5" name="Footer Placeholder 4">
            <a:extLst>
              <a:ext uri="{FF2B5EF4-FFF2-40B4-BE49-F238E27FC236}">
                <a16:creationId xmlns:a16="http://schemas.microsoft.com/office/drawing/2014/main" id="{8861A3B4-DE17-4B1F-983E-6F0F1A100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66CED-DD2B-45CE-BFAC-5226EE5A9F26}"/>
              </a:ext>
            </a:extLst>
          </p:cNvPr>
          <p:cNvSpPr>
            <a:spLocks noGrp="1"/>
          </p:cNvSpPr>
          <p:nvPr>
            <p:ph type="sldNum" sz="quarter" idx="12"/>
          </p:nvPr>
        </p:nvSpPr>
        <p:spPr/>
        <p:txBody>
          <a:bodyPr/>
          <a:lstStyle/>
          <a:p>
            <a:fld id="{90A2951F-E887-4274-A676-4FD4F0A44317}" type="slidenum">
              <a:rPr lang="en-US" smtClean="0"/>
              <a:t>‹#›</a:t>
            </a:fld>
            <a:endParaRPr lang="en-US"/>
          </a:p>
        </p:txBody>
      </p:sp>
    </p:spTree>
    <p:extLst>
      <p:ext uri="{BB962C8B-B14F-4D97-AF65-F5344CB8AC3E}">
        <p14:creationId xmlns:p14="http://schemas.microsoft.com/office/powerpoint/2010/main" val="227276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7857-850F-4232-B037-98C9F33F2119}"/>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B8B6CB-B894-4C8F-96EE-9F7621A460A6}"/>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91C703-A0AE-4D26-8149-F44B41F11D5B}"/>
              </a:ext>
            </a:extLst>
          </p:cNvPr>
          <p:cNvSpPr>
            <a:spLocks noGrp="1"/>
          </p:cNvSpPr>
          <p:nvPr>
            <p:ph type="dt" sz="half" idx="10"/>
          </p:nvPr>
        </p:nvSpPr>
        <p:spPr/>
        <p:txBody>
          <a:bodyPr/>
          <a:lstStyle/>
          <a:p>
            <a:fld id="{9FE624A7-8F63-4BA1-8167-216456334216}" type="datetimeFigureOut">
              <a:rPr lang="en-US" smtClean="0"/>
              <a:t>7/22/2019</a:t>
            </a:fld>
            <a:endParaRPr lang="en-US"/>
          </a:p>
        </p:txBody>
      </p:sp>
      <p:sp>
        <p:nvSpPr>
          <p:cNvPr id="5" name="Footer Placeholder 4">
            <a:extLst>
              <a:ext uri="{FF2B5EF4-FFF2-40B4-BE49-F238E27FC236}">
                <a16:creationId xmlns:a16="http://schemas.microsoft.com/office/drawing/2014/main" id="{3E5599C4-CB40-4F1C-9210-50E907F96E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4FA91-1005-4112-A215-B08D75A7A07A}"/>
              </a:ext>
            </a:extLst>
          </p:cNvPr>
          <p:cNvSpPr>
            <a:spLocks noGrp="1"/>
          </p:cNvSpPr>
          <p:nvPr>
            <p:ph type="sldNum" sz="quarter" idx="12"/>
          </p:nvPr>
        </p:nvSpPr>
        <p:spPr/>
        <p:txBody>
          <a:bodyPr/>
          <a:lstStyle/>
          <a:p>
            <a:fld id="{90A2951F-E887-4274-A676-4FD4F0A44317}" type="slidenum">
              <a:rPr lang="en-US" smtClean="0"/>
              <a:t>‹#›</a:t>
            </a:fld>
            <a:endParaRPr lang="en-US"/>
          </a:p>
        </p:txBody>
      </p:sp>
    </p:spTree>
    <p:extLst>
      <p:ext uri="{BB962C8B-B14F-4D97-AF65-F5344CB8AC3E}">
        <p14:creationId xmlns:p14="http://schemas.microsoft.com/office/powerpoint/2010/main" val="404898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E736-AF09-4AB1-8198-33D2174C00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AE534E-DBEC-4D75-9461-81E1FB03B893}"/>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1FF703-A3A5-4549-93C1-20E7A29DE69D}"/>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4F4F58-461A-4B2B-8D59-2BDCB8342185}"/>
              </a:ext>
            </a:extLst>
          </p:cNvPr>
          <p:cNvSpPr>
            <a:spLocks noGrp="1"/>
          </p:cNvSpPr>
          <p:nvPr>
            <p:ph type="dt" sz="half" idx="10"/>
          </p:nvPr>
        </p:nvSpPr>
        <p:spPr/>
        <p:txBody>
          <a:bodyPr/>
          <a:lstStyle/>
          <a:p>
            <a:fld id="{9FE624A7-8F63-4BA1-8167-216456334216}" type="datetimeFigureOut">
              <a:rPr lang="en-US" smtClean="0"/>
              <a:t>7/22/2019</a:t>
            </a:fld>
            <a:endParaRPr lang="en-US"/>
          </a:p>
        </p:txBody>
      </p:sp>
      <p:sp>
        <p:nvSpPr>
          <p:cNvPr id="6" name="Footer Placeholder 5">
            <a:extLst>
              <a:ext uri="{FF2B5EF4-FFF2-40B4-BE49-F238E27FC236}">
                <a16:creationId xmlns:a16="http://schemas.microsoft.com/office/drawing/2014/main" id="{FE787BAC-C8CC-4598-9006-A934E7727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36CC2B-6CE0-4E7F-854C-917C57BEF2BF}"/>
              </a:ext>
            </a:extLst>
          </p:cNvPr>
          <p:cNvSpPr>
            <a:spLocks noGrp="1"/>
          </p:cNvSpPr>
          <p:nvPr>
            <p:ph type="sldNum" sz="quarter" idx="12"/>
          </p:nvPr>
        </p:nvSpPr>
        <p:spPr/>
        <p:txBody>
          <a:bodyPr/>
          <a:lstStyle/>
          <a:p>
            <a:fld id="{90A2951F-E887-4274-A676-4FD4F0A44317}" type="slidenum">
              <a:rPr lang="en-US" smtClean="0"/>
              <a:t>‹#›</a:t>
            </a:fld>
            <a:endParaRPr lang="en-US"/>
          </a:p>
        </p:txBody>
      </p:sp>
    </p:spTree>
    <p:extLst>
      <p:ext uri="{BB962C8B-B14F-4D97-AF65-F5344CB8AC3E}">
        <p14:creationId xmlns:p14="http://schemas.microsoft.com/office/powerpoint/2010/main" val="68597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2B67-9870-4B84-808F-E20047DEB56E}"/>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E9AB74-A7AF-4C6D-AE70-6BDDFD3FBFCA}"/>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E2C10B-F461-412D-B774-ADBD85542740}"/>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500B98-0A4A-4049-821A-846803A0BC0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EACA9E-C2F9-49D4-80D0-FD2B58C1B7F4}"/>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0CAC6E-5FEF-4AC6-93E4-FC9DE3CA2568}"/>
              </a:ext>
            </a:extLst>
          </p:cNvPr>
          <p:cNvSpPr>
            <a:spLocks noGrp="1"/>
          </p:cNvSpPr>
          <p:nvPr>
            <p:ph type="dt" sz="half" idx="10"/>
          </p:nvPr>
        </p:nvSpPr>
        <p:spPr/>
        <p:txBody>
          <a:bodyPr/>
          <a:lstStyle/>
          <a:p>
            <a:fld id="{9FE624A7-8F63-4BA1-8167-216456334216}" type="datetimeFigureOut">
              <a:rPr lang="en-US" smtClean="0"/>
              <a:t>7/22/2019</a:t>
            </a:fld>
            <a:endParaRPr lang="en-US"/>
          </a:p>
        </p:txBody>
      </p:sp>
      <p:sp>
        <p:nvSpPr>
          <p:cNvPr id="8" name="Footer Placeholder 7">
            <a:extLst>
              <a:ext uri="{FF2B5EF4-FFF2-40B4-BE49-F238E27FC236}">
                <a16:creationId xmlns:a16="http://schemas.microsoft.com/office/drawing/2014/main" id="{4A54046D-52D9-4E84-986D-76576F3925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DC7F1D-BD95-4553-B459-FF70560D9BED}"/>
              </a:ext>
            </a:extLst>
          </p:cNvPr>
          <p:cNvSpPr>
            <a:spLocks noGrp="1"/>
          </p:cNvSpPr>
          <p:nvPr>
            <p:ph type="sldNum" sz="quarter" idx="12"/>
          </p:nvPr>
        </p:nvSpPr>
        <p:spPr/>
        <p:txBody>
          <a:bodyPr/>
          <a:lstStyle/>
          <a:p>
            <a:fld id="{90A2951F-E887-4274-A676-4FD4F0A44317}" type="slidenum">
              <a:rPr lang="en-US" smtClean="0"/>
              <a:t>‹#›</a:t>
            </a:fld>
            <a:endParaRPr lang="en-US"/>
          </a:p>
        </p:txBody>
      </p:sp>
    </p:spTree>
    <p:extLst>
      <p:ext uri="{BB962C8B-B14F-4D97-AF65-F5344CB8AC3E}">
        <p14:creationId xmlns:p14="http://schemas.microsoft.com/office/powerpoint/2010/main" val="311693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7F9DD-C2B7-4239-AABF-FDE738C971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150AFD-45B2-40B1-80CA-ABAB2893A66A}"/>
              </a:ext>
            </a:extLst>
          </p:cNvPr>
          <p:cNvSpPr>
            <a:spLocks noGrp="1"/>
          </p:cNvSpPr>
          <p:nvPr>
            <p:ph type="dt" sz="half" idx="10"/>
          </p:nvPr>
        </p:nvSpPr>
        <p:spPr/>
        <p:txBody>
          <a:bodyPr/>
          <a:lstStyle/>
          <a:p>
            <a:fld id="{9FE624A7-8F63-4BA1-8167-216456334216}" type="datetimeFigureOut">
              <a:rPr lang="en-US" smtClean="0"/>
              <a:t>7/22/2019</a:t>
            </a:fld>
            <a:endParaRPr lang="en-US"/>
          </a:p>
        </p:txBody>
      </p:sp>
      <p:sp>
        <p:nvSpPr>
          <p:cNvPr id="4" name="Footer Placeholder 3">
            <a:extLst>
              <a:ext uri="{FF2B5EF4-FFF2-40B4-BE49-F238E27FC236}">
                <a16:creationId xmlns:a16="http://schemas.microsoft.com/office/drawing/2014/main" id="{C234608A-385C-480E-A4CF-4BD19372A1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C5698F-A141-45AC-8C5D-0A608A10B97E}"/>
              </a:ext>
            </a:extLst>
          </p:cNvPr>
          <p:cNvSpPr>
            <a:spLocks noGrp="1"/>
          </p:cNvSpPr>
          <p:nvPr>
            <p:ph type="sldNum" sz="quarter" idx="12"/>
          </p:nvPr>
        </p:nvSpPr>
        <p:spPr/>
        <p:txBody>
          <a:bodyPr/>
          <a:lstStyle/>
          <a:p>
            <a:fld id="{90A2951F-E887-4274-A676-4FD4F0A44317}" type="slidenum">
              <a:rPr lang="en-US" smtClean="0"/>
              <a:t>‹#›</a:t>
            </a:fld>
            <a:endParaRPr lang="en-US"/>
          </a:p>
        </p:txBody>
      </p:sp>
    </p:spTree>
    <p:extLst>
      <p:ext uri="{BB962C8B-B14F-4D97-AF65-F5344CB8AC3E}">
        <p14:creationId xmlns:p14="http://schemas.microsoft.com/office/powerpoint/2010/main" val="68870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2B70B1-CE47-448A-B2E1-3BEBC7B8981D}"/>
              </a:ext>
            </a:extLst>
          </p:cNvPr>
          <p:cNvSpPr>
            <a:spLocks noGrp="1"/>
          </p:cNvSpPr>
          <p:nvPr>
            <p:ph type="dt" sz="half" idx="10"/>
          </p:nvPr>
        </p:nvSpPr>
        <p:spPr/>
        <p:txBody>
          <a:bodyPr/>
          <a:lstStyle/>
          <a:p>
            <a:fld id="{9FE624A7-8F63-4BA1-8167-216456334216}" type="datetimeFigureOut">
              <a:rPr lang="en-US" smtClean="0"/>
              <a:t>7/22/2019</a:t>
            </a:fld>
            <a:endParaRPr lang="en-US"/>
          </a:p>
        </p:txBody>
      </p:sp>
      <p:sp>
        <p:nvSpPr>
          <p:cNvPr id="3" name="Footer Placeholder 2">
            <a:extLst>
              <a:ext uri="{FF2B5EF4-FFF2-40B4-BE49-F238E27FC236}">
                <a16:creationId xmlns:a16="http://schemas.microsoft.com/office/drawing/2014/main" id="{1C3A1647-F0A9-4ED8-B95B-2B78AE3566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A427F1-7EBE-43D6-9177-6E6BAB037B83}"/>
              </a:ext>
            </a:extLst>
          </p:cNvPr>
          <p:cNvSpPr>
            <a:spLocks noGrp="1"/>
          </p:cNvSpPr>
          <p:nvPr>
            <p:ph type="sldNum" sz="quarter" idx="12"/>
          </p:nvPr>
        </p:nvSpPr>
        <p:spPr/>
        <p:txBody>
          <a:bodyPr/>
          <a:lstStyle/>
          <a:p>
            <a:fld id="{90A2951F-E887-4274-A676-4FD4F0A44317}" type="slidenum">
              <a:rPr lang="en-US" smtClean="0"/>
              <a:t>‹#›</a:t>
            </a:fld>
            <a:endParaRPr lang="en-US"/>
          </a:p>
        </p:txBody>
      </p:sp>
    </p:spTree>
    <p:extLst>
      <p:ext uri="{BB962C8B-B14F-4D97-AF65-F5344CB8AC3E}">
        <p14:creationId xmlns:p14="http://schemas.microsoft.com/office/powerpoint/2010/main" val="155807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C446-F418-4880-B419-5C152778025B}"/>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E01729-5922-473E-8050-B0C74BCFD690}"/>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16440E-DC9F-439E-B738-D3A1F0084E58}"/>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D885F8DB-327F-4007-A913-C56ECB868BA5}"/>
              </a:ext>
            </a:extLst>
          </p:cNvPr>
          <p:cNvSpPr>
            <a:spLocks noGrp="1"/>
          </p:cNvSpPr>
          <p:nvPr>
            <p:ph type="dt" sz="half" idx="10"/>
          </p:nvPr>
        </p:nvSpPr>
        <p:spPr/>
        <p:txBody>
          <a:bodyPr/>
          <a:lstStyle/>
          <a:p>
            <a:fld id="{9FE624A7-8F63-4BA1-8167-216456334216}" type="datetimeFigureOut">
              <a:rPr lang="en-US" smtClean="0"/>
              <a:t>7/22/2019</a:t>
            </a:fld>
            <a:endParaRPr lang="en-US"/>
          </a:p>
        </p:txBody>
      </p:sp>
      <p:sp>
        <p:nvSpPr>
          <p:cNvPr id="6" name="Footer Placeholder 5">
            <a:extLst>
              <a:ext uri="{FF2B5EF4-FFF2-40B4-BE49-F238E27FC236}">
                <a16:creationId xmlns:a16="http://schemas.microsoft.com/office/drawing/2014/main" id="{ED7C1E66-4400-4367-9927-C56258983F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A98A9-02F3-4130-A1A0-A09011DAEF95}"/>
              </a:ext>
            </a:extLst>
          </p:cNvPr>
          <p:cNvSpPr>
            <a:spLocks noGrp="1"/>
          </p:cNvSpPr>
          <p:nvPr>
            <p:ph type="sldNum" sz="quarter" idx="12"/>
          </p:nvPr>
        </p:nvSpPr>
        <p:spPr/>
        <p:txBody>
          <a:bodyPr/>
          <a:lstStyle/>
          <a:p>
            <a:fld id="{90A2951F-E887-4274-A676-4FD4F0A44317}" type="slidenum">
              <a:rPr lang="en-US" smtClean="0"/>
              <a:t>‹#›</a:t>
            </a:fld>
            <a:endParaRPr lang="en-US"/>
          </a:p>
        </p:txBody>
      </p:sp>
    </p:spTree>
    <p:extLst>
      <p:ext uri="{BB962C8B-B14F-4D97-AF65-F5344CB8AC3E}">
        <p14:creationId xmlns:p14="http://schemas.microsoft.com/office/powerpoint/2010/main" val="265810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10B4-7F2D-4801-93B9-2B23D0154227}"/>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B631B9-4949-495E-B468-9FFDB60EA11B}"/>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A9DB7C22-933F-411F-8D96-7B137014B4B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15409DA4-2E25-4C0C-8F37-B2423B0535F2}"/>
              </a:ext>
            </a:extLst>
          </p:cNvPr>
          <p:cNvSpPr>
            <a:spLocks noGrp="1"/>
          </p:cNvSpPr>
          <p:nvPr>
            <p:ph type="dt" sz="half" idx="10"/>
          </p:nvPr>
        </p:nvSpPr>
        <p:spPr/>
        <p:txBody>
          <a:bodyPr/>
          <a:lstStyle/>
          <a:p>
            <a:fld id="{9FE624A7-8F63-4BA1-8167-216456334216}" type="datetimeFigureOut">
              <a:rPr lang="en-US" smtClean="0"/>
              <a:t>7/22/2019</a:t>
            </a:fld>
            <a:endParaRPr lang="en-US"/>
          </a:p>
        </p:txBody>
      </p:sp>
      <p:sp>
        <p:nvSpPr>
          <p:cNvPr id="6" name="Footer Placeholder 5">
            <a:extLst>
              <a:ext uri="{FF2B5EF4-FFF2-40B4-BE49-F238E27FC236}">
                <a16:creationId xmlns:a16="http://schemas.microsoft.com/office/drawing/2014/main" id="{6ACEAB57-97D1-4B1F-8674-BEA00A07F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5719B-883F-4876-AE6B-8D31EF8FF364}"/>
              </a:ext>
            </a:extLst>
          </p:cNvPr>
          <p:cNvSpPr>
            <a:spLocks noGrp="1"/>
          </p:cNvSpPr>
          <p:nvPr>
            <p:ph type="sldNum" sz="quarter" idx="12"/>
          </p:nvPr>
        </p:nvSpPr>
        <p:spPr/>
        <p:txBody>
          <a:bodyPr/>
          <a:lstStyle/>
          <a:p>
            <a:fld id="{90A2951F-E887-4274-A676-4FD4F0A44317}" type="slidenum">
              <a:rPr lang="en-US" smtClean="0"/>
              <a:t>‹#›</a:t>
            </a:fld>
            <a:endParaRPr lang="en-US"/>
          </a:p>
        </p:txBody>
      </p:sp>
    </p:spTree>
    <p:extLst>
      <p:ext uri="{BB962C8B-B14F-4D97-AF65-F5344CB8AC3E}">
        <p14:creationId xmlns:p14="http://schemas.microsoft.com/office/powerpoint/2010/main" val="118255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142697-CAA7-4B5A-A932-F9CAF9FE1587}"/>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98E479-094C-459C-ADC4-63C8A86386A8}"/>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9DA3C-FD42-4F6B-AB9F-945C800845BB}"/>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624A7-8F63-4BA1-8167-216456334216}" type="datetimeFigureOut">
              <a:rPr lang="en-US" smtClean="0"/>
              <a:t>7/22/2019</a:t>
            </a:fld>
            <a:endParaRPr lang="en-US"/>
          </a:p>
        </p:txBody>
      </p:sp>
      <p:sp>
        <p:nvSpPr>
          <p:cNvPr id="5" name="Footer Placeholder 4">
            <a:extLst>
              <a:ext uri="{FF2B5EF4-FFF2-40B4-BE49-F238E27FC236}">
                <a16:creationId xmlns:a16="http://schemas.microsoft.com/office/drawing/2014/main" id="{6164606D-A6EA-487F-89C9-2AA491A19119}"/>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59AD5D-61F5-4945-AB4A-0CE5C5BA79F2}"/>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2951F-E887-4274-A676-4FD4F0A44317}" type="slidenum">
              <a:rPr lang="en-US" smtClean="0"/>
              <a:t>‹#›</a:t>
            </a:fld>
            <a:endParaRPr lang="en-US"/>
          </a:p>
        </p:txBody>
      </p:sp>
    </p:spTree>
    <p:extLst>
      <p:ext uri="{BB962C8B-B14F-4D97-AF65-F5344CB8AC3E}">
        <p14:creationId xmlns:p14="http://schemas.microsoft.com/office/powerpoint/2010/main" val="494325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hyperlink" Target="mailto:jgilson@comdcpa.com" TargetMode="External"/><Relationship Id="rId2" Type="http://schemas.openxmlformats.org/officeDocument/2006/relationships/hyperlink" Target="mailto:scaruso@comdcpa.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atescienzemedie.blogspot.com/2012/04/matematica-1c-attenzione.htm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Hebe_Haven_Yacht_Clu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theerailivedin.wordpres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xhere.com/en/photo/1363897"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messersmith.name/wordpress/2011/08/28/golf-anyo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
            <a:ext cx="7537705"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1">
              <a:defRPr/>
            </a:pPr>
            <a:endParaRPr lang="en-US" sz="1801">
              <a:solidFill>
                <a:prstClr val="white"/>
              </a:solidFill>
              <a:latin typeface="Calibri" panose="020F0502020204030204"/>
            </a:endParaRPr>
          </a:p>
        </p:txBody>
      </p:sp>
      <p:sp>
        <p:nvSpPr>
          <p:cNvPr id="2" name="Title 1">
            <a:extLst>
              <a:ext uri="{FF2B5EF4-FFF2-40B4-BE49-F238E27FC236}">
                <a16:creationId xmlns:a16="http://schemas.microsoft.com/office/drawing/2014/main" id="{3081D300-4C42-450D-B25E-C376F13B6083}"/>
              </a:ext>
            </a:extLst>
          </p:cNvPr>
          <p:cNvSpPr>
            <a:spLocks noGrp="1"/>
          </p:cNvSpPr>
          <p:nvPr>
            <p:ph type="ctrTitle"/>
          </p:nvPr>
        </p:nvSpPr>
        <p:spPr>
          <a:xfrm>
            <a:off x="5189621" y="223520"/>
            <a:ext cx="6138779" cy="3745958"/>
          </a:xfrm>
        </p:spPr>
        <p:txBody>
          <a:bodyPr>
            <a:normAutofit fontScale="90000"/>
          </a:bodyPr>
          <a:lstStyle/>
          <a:p>
            <a:pPr algn="l"/>
            <a:r>
              <a:rPr lang="en-US" sz="5401" dirty="0">
                <a:solidFill>
                  <a:srgbClr val="FFFFFF"/>
                </a:solidFill>
              </a:rPr>
              <a:t>Operating Trends</a:t>
            </a:r>
            <a:br>
              <a:rPr lang="en-US" sz="5401" dirty="0">
                <a:solidFill>
                  <a:srgbClr val="FFFFFF"/>
                </a:solidFill>
              </a:rPr>
            </a:br>
            <a:r>
              <a:rPr lang="en-US" sz="5401" dirty="0">
                <a:solidFill>
                  <a:srgbClr val="FFFFFF"/>
                </a:solidFill>
              </a:rPr>
              <a:t>And Other Fun Facts For Private Clubs</a:t>
            </a:r>
            <a:br>
              <a:rPr lang="en-US" sz="5401" dirty="0">
                <a:solidFill>
                  <a:srgbClr val="FFFFFF"/>
                </a:solidFill>
              </a:rPr>
            </a:br>
            <a:br>
              <a:rPr lang="en-US" sz="5401" dirty="0">
                <a:solidFill>
                  <a:srgbClr val="FFFFFF"/>
                </a:solidFill>
              </a:rPr>
            </a:br>
            <a:r>
              <a:rPr lang="en-US" sz="4000" dirty="0">
                <a:solidFill>
                  <a:srgbClr val="FFFFFF"/>
                </a:solidFill>
              </a:rPr>
              <a:t>Texas Lone Star Chapter CMAA</a:t>
            </a:r>
            <a:br>
              <a:rPr lang="en-US" sz="4000" dirty="0">
                <a:solidFill>
                  <a:srgbClr val="FFFFFF"/>
                </a:solidFill>
              </a:rPr>
            </a:br>
            <a:r>
              <a:rPr lang="en-US" sz="4000" dirty="0">
                <a:solidFill>
                  <a:srgbClr val="FFFFFF"/>
                </a:solidFill>
              </a:rPr>
              <a:t>July 22, 2019</a:t>
            </a:r>
          </a:p>
        </p:txBody>
      </p:sp>
      <p:sp>
        <p:nvSpPr>
          <p:cNvPr id="3" name="Subtitle 2">
            <a:extLst>
              <a:ext uri="{FF2B5EF4-FFF2-40B4-BE49-F238E27FC236}">
                <a16:creationId xmlns:a16="http://schemas.microsoft.com/office/drawing/2014/main" id="{268BDA6C-DEDD-4364-8B37-A415A6C5A99D}"/>
              </a:ext>
            </a:extLst>
          </p:cNvPr>
          <p:cNvSpPr>
            <a:spLocks noGrp="1"/>
          </p:cNvSpPr>
          <p:nvPr>
            <p:ph type="subTitle" idx="1"/>
          </p:nvPr>
        </p:nvSpPr>
        <p:spPr>
          <a:xfrm>
            <a:off x="5189621" y="4106005"/>
            <a:ext cx="5478380" cy="1860884"/>
          </a:xfrm>
        </p:spPr>
        <p:txBody>
          <a:bodyPr>
            <a:normAutofit/>
          </a:bodyPr>
          <a:lstStyle/>
          <a:p>
            <a:pPr algn="l"/>
            <a:r>
              <a:rPr lang="en-US">
                <a:solidFill>
                  <a:srgbClr val="FFFFFF"/>
                </a:solidFill>
              </a:rPr>
              <a:t>John D. Daum, CPA, Partner</a:t>
            </a:r>
          </a:p>
          <a:p>
            <a:pPr algn="l"/>
            <a:r>
              <a:rPr lang="en-US">
                <a:solidFill>
                  <a:srgbClr val="FFFFFF"/>
                </a:solidFill>
              </a:rPr>
              <a:t>James W. Gilson, CPA, Partner</a:t>
            </a:r>
          </a:p>
          <a:p>
            <a:pPr algn="l"/>
            <a:r>
              <a:rPr lang="en-US">
                <a:solidFill>
                  <a:srgbClr val="FFFFFF"/>
                </a:solidFill>
              </a:rPr>
              <a:t>Condon O’Meara McGinty &amp; Donnelly LLP</a:t>
            </a:r>
          </a:p>
        </p:txBody>
      </p:sp>
      <p:pic>
        <p:nvPicPr>
          <p:cNvPr id="24" name="Graphic 13" descr="GolfBall">
            <a:extLst>
              <a:ext uri="{FF2B5EF4-FFF2-40B4-BE49-F238E27FC236}">
                <a16:creationId xmlns:a16="http://schemas.microsoft.com/office/drawing/2014/main" id="{13AEF497-9C15-4A4D-B80C-BFC6231563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1723" y="2593486"/>
            <a:ext cx="1648572" cy="1648572"/>
          </a:xfrm>
          <a:prstGeom prst="rect">
            <a:avLst/>
          </a:prstGeom>
        </p:spPr>
      </p:pic>
    </p:spTree>
    <p:extLst>
      <p:ext uri="{BB962C8B-B14F-4D97-AF65-F5344CB8AC3E}">
        <p14:creationId xmlns:p14="http://schemas.microsoft.com/office/powerpoint/2010/main" val="264353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6"/>
            <a:ext cx="4381010" cy="5892105"/>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6">
              <a:defRPr/>
            </a:pPr>
            <a:endParaRPr lang="en-US" sz="1801">
              <a:solidFill>
                <a:prstClr val="white"/>
              </a:solidFill>
              <a:latin typeface="Calibri" panose="020F0502020204030204"/>
            </a:endParaRPr>
          </a:p>
        </p:txBody>
      </p:sp>
      <p:sp>
        <p:nvSpPr>
          <p:cNvPr id="2" name="Title 1">
            <a:extLst>
              <a:ext uri="{FF2B5EF4-FFF2-40B4-BE49-F238E27FC236}">
                <a16:creationId xmlns:a16="http://schemas.microsoft.com/office/drawing/2014/main" id="{4934873D-EA5E-48BC-A531-3BC1B6093247}"/>
              </a:ext>
            </a:extLst>
          </p:cNvPr>
          <p:cNvSpPr>
            <a:spLocks noGrp="1"/>
          </p:cNvSpPr>
          <p:nvPr>
            <p:ph type="title"/>
          </p:nvPr>
        </p:nvSpPr>
        <p:spPr>
          <a:xfrm>
            <a:off x="484099" y="1012005"/>
            <a:ext cx="4138704" cy="4795408"/>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Membership Trends</a:t>
            </a:r>
            <a:br>
              <a:rPr lang="en-US" dirty="0">
                <a:solidFill>
                  <a:srgbClr val="FFFFFF"/>
                </a:solidFill>
                <a:latin typeface="Times New Roman" panose="02020603050405020304" pitchFamily="18" charset="0"/>
                <a:cs typeface="Times New Roman" panose="02020603050405020304" pitchFamily="18" charset="0"/>
              </a:rPr>
            </a:br>
            <a:br>
              <a:rPr lang="en-US" dirty="0">
                <a:solidFill>
                  <a:srgbClr val="FFFFFF"/>
                </a:solidFill>
                <a:latin typeface="Times New Roman" panose="02020603050405020304" pitchFamily="18" charset="0"/>
                <a:cs typeface="Times New Roman" panose="02020603050405020304" pitchFamily="18" charset="0"/>
              </a:rPr>
            </a:br>
            <a:r>
              <a:rPr lang="en-US" dirty="0">
                <a:solidFill>
                  <a:srgbClr val="FFFFFF"/>
                </a:solidFill>
                <a:latin typeface="Times New Roman" panose="02020603050405020304" pitchFamily="18" charset="0"/>
                <a:cs typeface="Times New Roman" panose="02020603050405020304" pitchFamily="18" charset="0"/>
              </a:rPr>
              <a:t>Golf and Country Clubs</a:t>
            </a:r>
          </a:p>
        </p:txBody>
      </p:sp>
      <p:graphicFrame>
        <p:nvGraphicFramePr>
          <p:cNvPr id="5" name="Content Placeholder 2">
            <a:extLst>
              <a:ext uri="{FF2B5EF4-FFF2-40B4-BE49-F238E27FC236}">
                <a16:creationId xmlns:a16="http://schemas.microsoft.com/office/drawing/2014/main" id="{D30A7C6D-2E99-42D6-ABDF-D430675B9AB0}"/>
              </a:ext>
            </a:extLst>
          </p:cNvPr>
          <p:cNvGraphicFramePr>
            <a:graphicFrameLocks noGrp="1"/>
          </p:cNvGraphicFramePr>
          <p:nvPr>
            <p:ph idx="1"/>
            <p:extLst>
              <p:ext uri="{D42A27DB-BD31-4B8C-83A1-F6EECF244321}">
                <p14:modId xmlns:p14="http://schemas.microsoft.com/office/powerpoint/2010/main" val="3732599336"/>
              </p:ext>
            </p:extLst>
          </p:nvPr>
        </p:nvGraphicFramePr>
        <p:xfrm>
          <a:off x="5194300" y="470923"/>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434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4" y="-3745096"/>
            <a:ext cx="1354980"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2" name="Title 1">
            <a:extLst>
              <a:ext uri="{FF2B5EF4-FFF2-40B4-BE49-F238E27FC236}">
                <a16:creationId xmlns:a16="http://schemas.microsoft.com/office/drawing/2014/main" id="{B456DEF9-3B2D-40AC-88C2-7A3A00AE5B4C}"/>
              </a:ext>
            </a:extLst>
          </p:cNvPr>
          <p:cNvSpPr>
            <a:spLocks noGrp="1"/>
          </p:cNvSpPr>
          <p:nvPr>
            <p:ph type="title"/>
          </p:nvPr>
        </p:nvSpPr>
        <p:spPr>
          <a:xfrm>
            <a:off x="1286933" y="1204110"/>
            <a:ext cx="10023397" cy="857893"/>
          </a:xfrm>
        </p:spPr>
        <p:txBody>
          <a:bodyPr>
            <a:noAutofit/>
          </a:bodyPr>
          <a:lstStyle/>
          <a:p>
            <a:pPr algn="ctr"/>
            <a:r>
              <a:rPr lang="en-US" sz="3600" dirty="0">
                <a:solidFill>
                  <a:srgbClr val="FFFFFF"/>
                </a:solidFill>
                <a:latin typeface="Times New Roman" panose="02020603050405020304" pitchFamily="18" charset="0"/>
              </a:rPr>
              <a:t>Golf and Country Club Membership Trends</a:t>
            </a:r>
            <a:br>
              <a:rPr lang="en-US" sz="3600" dirty="0">
                <a:solidFill>
                  <a:srgbClr val="FFFFFF"/>
                </a:solidFill>
                <a:latin typeface="Times New Roman" panose="02020603050405020304" pitchFamily="18" charset="0"/>
              </a:rPr>
            </a:br>
            <a:r>
              <a:rPr lang="en-US" sz="3600" dirty="0">
                <a:solidFill>
                  <a:srgbClr val="FFFFFF"/>
                </a:solidFill>
                <a:latin typeface="Times New Roman" panose="02020603050405020304" pitchFamily="18" charset="0"/>
              </a:rPr>
              <a:t>By The Numbers</a:t>
            </a:r>
          </a:p>
        </p:txBody>
      </p:sp>
      <p:graphicFrame>
        <p:nvGraphicFramePr>
          <p:cNvPr id="4" name="Content Placeholder 3">
            <a:extLst>
              <a:ext uri="{FF2B5EF4-FFF2-40B4-BE49-F238E27FC236}">
                <a16:creationId xmlns:a16="http://schemas.microsoft.com/office/drawing/2014/main" id="{9FE3EFE6-AFF1-4934-99E5-41E7CA069306}"/>
              </a:ext>
            </a:extLst>
          </p:cNvPr>
          <p:cNvGraphicFramePr>
            <a:graphicFrameLocks noGrp="1"/>
          </p:cNvGraphicFramePr>
          <p:nvPr>
            <p:ph idx="1"/>
            <p:extLst>
              <p:ext uri="{D42A27DB-BD31-4B8C-83A1-F6EECF244321}">
                <p14:modId xmlns:p14="http://schemas.microsoft.com/office/powerpoint/2010/main" val="3652605562"/>
              </p:ext>
            </p:extLst>
          </p:nvPr>
        </p:nvGraphicFramePr>
        <p:xfrm>
          <a:off x="965199" y="3016996"/>
          <a:ext cx="10396478" cy="2819396"/>
        </p:xfrm>
        <a:graphic>
          <a:graphicData uri="http://schemas.openxmlformats.org/drawingml/2006/table">
            <a:tbl>
              <a:tblPr/>
              <a:tblGrid>
                <a:gridCol w="5001518">
                  <a:extLst>
                    <a:ext uri="{9D8B030D-6E8A-4147-A177-3AD203B41FA5}">
                      <a16:colId xmlns:a16="http://schemas.microsoft.com/office/drawing/2014/main" val="3726984149"/>
                    </a:ext>
                  </a:extLst>
                </a:gridCol>
                <a:gridCol w="457200">
                  <a:extLst>
                    <a:ext uri="{9D8B030D-6E8A-4147-A177-3AD203B41FA5}">
                      <a16:colId xmlns:a16="http://schemas.microsoft.com/office/drawing/2014/main" val="1628128213"/>
                    </a:ext>
                  </a:extLst>
                </a:gridCol>
                <a:gridCol w="1645920">
                  <a:extLst>
                    <a:ext uri="{9D8B030D-6E8A-4147-A177-3AD203B41FA5}">
                      <a16:colId xmlns:a16="http://schemas.microsoft.com/office/drawing/2014/main" val="1950162900"/>
                    </a:ext>
                  </a:extLst>
                </a:gridCol>
                <a:gridCol w="1645920">
                  <a:extLst>
                    <a:ext uri="{9D8B030D-6E8A-4147-A177-3AD203B41FA5}">
                      <a16:colId xmlns:a16="http://schemas.microsoft.com/office/drawing/2014/main" val="1708601828"/>
                    </a:ext>
                  </a:extLst>
                </a:gridCol>
                <a:gridCol w="1645920">
                  <a:extLst>
                    <a:ext uri="{9D8B030D-6E8A-4147-A177-3AD203B41FA5}">
                      <a16:colId xmlns:a16="http://schemas.microsoft.com/office/drawing/2014/main" val="220940076"/>
                    </a:ext>
                  </a:extLst>
                </a:gridCol>
              </a:tblGrid>
              <a:tr h="546830">
                <a:tc>
                  <a:txBody>
                    <a:bodyPr/>
                    <a:lstStyle/>
                    <a:p>
                      <a:pPr algn="l" fontAlgn="b"/>
                      <a:endParaRPr lang="en-US"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108" marR="12108" marT="12108" marB="0" anchor="b">
                    <a:lnL>
                      <a:noFill/>
                    </a:lnL>
                    <a:lnR>
                      <a:noFill/>
                    </a:lnR>
                    <a:lnT>
                      <a:noFill/>
                    </a:lnT>
                    <a:lnB>
                      <a:noFill/>
                    </a:lnB>
                  </a:tcPr>
                </a:tc>
                <a:tc>
                  <a:txBody>
                    <a:bodyPr/>
                    <a:lstStyle/>
                    <a:p>
                      <a:pPr algn="l" fontAlgn="b"/>
                      <a:endParaRPr lang="en-US"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108" marR="12108" marT="12108" marB="0" anchor="b">
                    <a:lnL>
                      <a:noFill/>
                    </a:lnL>
                    <a:lnR>
                      <a:noFill/>
                    </a:lnR>
                    <a:lnT>
                      <a:noFill/>
                    </a:lnT>
                    <a:lnB>
                      <a:noFill/>
                    </a:lnB>
                  </a:tcPr>
                </a:tc>
                <a:tc gridSpan="3">
                  <a:txBody>
                    <a:bodyPr/>
                    <a:lstStyle/>
                    <a:p>
                      <a:pPr algn="ctr" fontAlgn="b"/>
                      <a:r>
                        <a:rPr lang="en-US" sz="3000" b="1" i="0" u="none" strike="noStrike">
                          <a:solidFill>
                            <a:srgbClr val="000000"/>
                          </a:solidFill>
                          <a:effectLst/>
                          <a:latin typeface="Times New Roman" panose="02020603050405020304" pitchFamily="18" charset="0"/>
                          <a:cs typeface="Times New Roman" panose="02020603050405020304" pitchFamily="18" charset="0"/>
                        </a:rPr>
                        <a:t>Membership</a:t>
                      </a:r>
                    </a:p>
                  </a:txBody>
                  <a:tcPr marL="12108" marR="12108" marT="1210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9847155"/>
                  </a:ext>
                </a:extLst>
              </a:tr>
              <a:tr h="546830">
                <a:tc>
                  <a:txBody>
                    <a:bodyPr/>
                    <a:lstStyle/>
                    <a:p>
                      <a:pPr algn="l" fontAlgn="b"/>
                      <a:endParaRPr lang="en-US" sz="3000" b="0" i="0" u="none" strike="noStrike">
                        <a:solidFill>
                          <a:srgbClr val="000000"/>
                        </a:solidFill>
                        <a:effectLst/>
                        <a:latin typeface="Times New Roman" panose="02020603050405020304" pitchFamily="18" charset="0"/>
                        <a:cs typeface="Times New Roman" panose="02020603050405020304" pitchFamily="18" charset="0"/>
                      </a:endParaRPr>
                    </a:p>
                  </a:txBody>
                  <a:tcPr marL="12108" marR="12108" marT="12108" marB="0" anchor="b">
                    <a:lnL>
                      <a:noFill/>
                    </a:lnL>
                    <a:lnR>
                      <a:noFill/>
                    </a:lnR>
                    <a:lnT>
                      <a:noFill/>
                    </a:lnT>
                    <a:lnB>
                      <a:noFill/>
                    </a:lnB>
                  </a:tcPr>
                </a:tc>
                <a:tc>
                  <a:txBody>
                    <a:bodyPr/>
                    <a:lstStyle/>
                    <a:p>
                      <a:pPr algn="l" fontAlgn="b"/>
                      <a:endParaRPr lang="en-US"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108" marR="12108" marT="12108" marB="0" anchor="b">
                    <a:lnL>
                      <a:noFill/>
                    </a:lnL>
                    <a:lnR>
                      <a:noFill/>
                    </a:lnR>
                    <a:lnT>
                      <a:noFill/>
                    </a:lnT>
                    <a:lnB>
                      <a:noFill/>
                    </a:lnB>
                  </a:tcPr>
                </a:tc>
                <a:tc>
                  <a:txBody>
                    <a:bodyPr/>
                    <a:lstStyle/>
                    <a:p>
                      <a:pPr algn="ctr" fontAlgn="b"/>
                      <a:r>
                        <a:rPr lang="en-US" sz="3000" b="1" i="0" u="none" strike="noStrike" dirty="0">
                          <a:solidFill>
                            <a:srgbClr val="000000"/>
                          </a:solidFill>
                          <a:effectLst/>
                          <a:latin typeface="Times New Roman" panose="02020603050405020304" pitchFamily="18" charset="0"/>
                          <a:cs typeface="Times New Roman" panose="02020603050405020304" pitchFamily="18" charset="0"/>
                        </a:rPr>
                        <a:t>Regular</a:t>
                      </a:r>
                    </a:p>
                  </a:txBody>
                  <a:tcPr marL="12108" marR="12108" marT="12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0" b="1" i="0" u="none" strike="noStrike" dirty="0">
                          <a:solidFill>
                            <a:srgbClr val="000000"/>
                          </a:solidFill>
                          <a:effectLst/>
                          <a:latin typeface="Times New Roman" panose="02020603050405020304" pitchFamily="18" charset="0"/>
                          <a:cs typeface="Times New Roman" panose="02020603050405020304" pitchFamily="18" charset="0"/>
                        </a:rPr>
                        <a:t>Other</a:t>
                      </a:r>
                    </a:p>
                  </a:txBody>
                  <a:tcPr marL="12108" marR="12108" marT="12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0" b="1" i="0" u="none" strike="noStrike">
                          <a:solidFill>
                            <a:srgbClr val="000000"/>
                          </a:solidFill>
                          <a:effectLst/>
                          <a:latin typeface="Times New Roman" panose="02020603050405020304" pitchFamily="18" charset="0"/>
                          <a:cs typeface="Times New Roman" panose="02020603050405020304" pitchFamily="18" charset="0"/>
                        </a:rPr>
                        <a:t>Total</a:t>
                      </a:r>
                    </a:p>
                  </a:txBody>
                  <a:tcPr marL="12108" marR="12108" marT="12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987046"/>
                  </a:ext>
                </a:extLst>
              </a:tr>
              <a:tr h="546830">
                <a:tc>
                  <a:txBody>
                    <a:bodyPr/>
                    <a:lstStyle/>
                    <a:p>
                      <a:pPr algn="l" fontAlgn="b"/>
                      <a:r>
                        <a:rPr lang="en-US" sz="3000" b="0" i="0" u="none" strike="noStrike" dirty="0">
                          <a:solidFill>
                            <a:srgbClr val="000000"/>
                          </a:solidFill>
                          <a:effectLst/>
                          <a:latin typeface="Times New Roman" panose="02020603050405020304" pitchFamily="18" charset="0"/>
                          <a:cs typeface="Times New Roman" panose="02020603050405020304" pitchFamily="18" charset="0"/>
                        </a:rPr>
                        <a:t>Percentage Change Since 2008</a:t>
                      </a:r>
                    </a:p>
                  </a:txBody>
                  <a:tcPr marL="12108" marR="12108" marT="12108" marB="0" anchor="b">
                    <a:lnL>
                      <a:noFill/>
                    </a:lnL>
                    <a:lnR>
                      <a:noFill/>
                    </a:lnR>
                    <a:lnT>
                      <a:noFill/>
                    </a:lnT>
                    <a:lnB>
                      <a:noFill/>
                    </a:lnB>
                  </a:tcPr>
                </a:tc>
                <a:tc>
                  <a:txBody>
                    <a:bodyPr/>
                    <a:lstStyle/>
                    <a:p>
                      <a:pPr algn="l" fontAlgn="b"/>
                      <a:endParaRPr lang="en-US"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108" marR="12108" marT="12108" marB="0" anchor="b">
                    <a:lnL>
                      <a:noFill/>
                    </a:lnL>
                    <a:lnR>
                      <a:noFill/>
                    </a:lnR>
                    <a:lnT>
                      <a:noFill/>
                    </a:lnT>
                    <a:lnB>
                      <a:noFill/>
                    </a:lnB>
                  </a:tcPr>
                </a:tc>
                <a:tc>
                  <a:txBody>
                    <a:bodyPr/>
                    <a:lstStyle/>
                    <a:p>
                      <a:pPr algn="ctr" fontAlgn="b"/>
                      <a:r>
                        <a:rPr lang="en-US" sz="3000" b="0" i="0" u="none" strike="noStrike" dirty="0">
                          <a:solidFill>
                            <a:srgbClr val="000000"/>
                          </a:solidFill>
                          <a:effectLst/>
                          <a:latin typeface="Times New Roman" panose="02020603050405020304" pitchFamily="18" charset="0"/>
                          <a:cs typeface="Times New Roman" panose="02020603050405020304" pitchFamily="18" charset="0"/>
                        </a:rPr>
                        <a:t>-10.9%</a:t>
                      </a:r>
                    </a:p>
                  </a:txBody>
                  <a:tcPr marL="12108" marR="12108" marT="12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3000" b="0" i="0" u="none" strike="noStrike" dirty="0">
                          <a:solidFill>
                            <a:srgbClr val="000000"/>
                          </a:solidFill>
                          <a:effectLst/>
                          <a:latin typeface="Times New Roman" panose="02020603050405020304" pitchFamily="18" charset="0"/>
                          <a:cs typeface="Times New Roman" panose="02020603050405020304" pitchFamily="18" charset="0"/>
                        </a:rPr>
                        <a:t>17.6%</a:t>
                      </a:r>
                    </a:p>
                  </a:txBody>
                  <a:tcPr marL="12108" marR="12108" marT="12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3000" b="0" i="0" u="none" strike="noStrike" dirty="0">
                          <a:solidFill>
                            <a:srgbClr val="000000"/>
                          </a:solidFill>
                          <a:effectLst/>
                          <a:latin typeface="Times New Roman" panose="02020603050405020304" pitchFamily="18" charset="0"/>
                          <a:cs typeface="Times New Roman" panose="02020603050405020304" pitchFamily="18" charset="0"/>
                        </a:rPr>
                        <a:t>-0.4%</a:t>
                      </a:r>
                    </a:p>
                  </a:txBody>
                  <a:tcPr marL="12108" marR="12108" marT="1210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04210111"/>
                  </a:ext>
                </a:extLst>
              </a:tr>
              <a:tr h="632076">
                <a:tc>
                  <a:txBody>
                    <a:bodyPr/>
                    <a:lstStyle/>
                    <a:p>
                      <a:pPr algn="l" fontAlgn="b"/>
                      <a:endParaRPr lang="en-US"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108" marR="12108" marT="12108" marB="0" anchor="b">
                    <a:lnL>
                      <a:noFill/>
                    </a:lnL>
                    <a:lnR>
                      <a:noFill/>
                    </a:lnR>
                    <a:lnT>
                      <a:noFill/>
                    </a:lnT>
                    <a:lnB>
                      <a:noFill/>
                    </a:lnB>
                  </a:tcPr>
                </a:tc>
                <a:tc>
                  <a:txBody>
                    <a:bodyPr/>
                    <a:lstStyle/>
                    <a:p>
                      <a:pPr algn="l" fontAlgn="b"/>
                      <a:endParaRPr lang="en-US" sz="3000" b="0" i="0" u="none" strike="noStrike">
                        <a:solidFill>
                          <a:srgbClr val="000000"/>
                        </a:solidFill>
                        <a:effectLst/>
                        <a:latin typeface="Times New Roman" panose="02020603050405020304" pitchFamily="18" charset="0"/>
                        <a:cs typeface="Times New Roman" panose="02020603050405020304" pitchFamily="18" charset="0"/>
                      </a:endParaRPr>
                    </a:p>
                  </a:txBody>
                  <a:tcPr marL="12108" marR="12108" marT="12108" marB="0" anchor="b">
                    <a:lnL>
                      <a:noFill/>
                    </a:lnL>
                    <a:lnR>
                      <a:noFill/>
                    </a:lnR>
                    <a:lnT>
                      <a:noFill/>
                    </a:lnT>
                    <a:lnB>
                      <a:noFill/>
                    </a:lnB>
                  </a:tcPr>
                </a:tc>
                <a:tc>
                  <a:txBody>
                    <a:bodyPr/>
                    <a:lstStyle/>
                    <a:p>
                      <a:pPr algn="ctr" fontAlgn="b"/>
                      <a:endParaRPr lang="en-US" sz="3000" b="0" i="0" u="none" strike="noStrike">
                        <a:solidFill>
                          <a:srgbClr val="000000"/>
                        </a:solidFill>
                        <a:effectLst/>
                        <a:latin typeface="Times New Roman" panose="02020603050405020304" pitchFamily="18" charset="0"/>
                        <a:cs typeface="Times New Roman" panose="02020603050405020304" pitchFamily="18" charset="0"/>
                      </a:endParaRPr>
                    </a:p>
                  </a:txBody>
                  <a:tcPr marL="12108" marR="12108" marT="12108" marB="0" anchor="b">
                    <a:lnL>
                      <a:noFill/>
                    </a:lnL>
                    <a:lnR>
                      <a:noFill/>
                    </a:lnR>
                    <a:lnT>
                      <a:noFill/>
                    </a:lnT>
                    <a:lnB>
                      <a:noFill/>
                    </a:lnB>
                  </a:tcPr>
                </a:tc>
                <a:tc>
                  <a:txBody>
                    <a:bodyPr/>
                    <a:lstStyle/>
                    <a:p>
                      <a:pPr algn="ctr" fontAlgn="b"/>
                      <a:endParaRPr lang="en-US" sz="3000" b="0" i="0" u="none" strike="noStrike">
                        <a:solidFill>
                          <a:srgbClr val="000000"/>
                        </a:solidFill>
                        <a:effectLst/>
                        <a:latin typeface="Times New Roman" panose="02020603050405020304" pitchFamily="18" charset="0"/>
                        <a:cs typeface="Times New Roman" panose="02020603050405020304" pitchFamily="18" charset="0"/>
                      </a:endParaRPr>
                    </a:p>
                  </a:txBody>
                  <a:tcPr marL="12108" marR="12108" marT="12108" marB="0" anchor="b">
                    <a:lnL>
                      <a:noFill/>
                    </a:lnL>
                    <a:lnR>
                      <a:noFill/>
                    </a:lnR>
                    <a:lnT>
                      <a:noFill/>
                    </a:lnT>
                    <a:lnB>
                      <a:noFill/>
                    </a:lnB>
                  </a:tcPr>
                </a:tc>
                <a:tc>
                  <a:txBody>
                    <a:bodyPr/>
                    <a:lstStyle/>
                    <a:p>
                      <a:pPr algn="ctr" fontAlgn="b"/>
                      <a:endParaRPr lang="en-US"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108" marR="12108" marT="12108" marB="0" anchor="b">
                    <a:lnL>
                      <a:noFill/>
                    </a:lnL>
                    <a:lnR>
                      <a:noFill/>
                    </a:lnR>
                    <a:lnT>
                      <a:noFill/>
                    </a:lnT>
                    <a:lnB>
                      <a:noFill/>
                    </a:lnB>
                  </a:tcPr>
                </a:tc>
                <a:extLst>
                  <a:ext uri="{0D108BD9-81ED-4DB2-BD59-A6C34878D82A}">
                    <a16:rowId xmlns:a16="http://schemas.microsoft.com/office/drawing/2014/main" val="1450271883"/>
                  </a:ext>
                </a:extLst>
              </a:tr>
              <a:tr h="546830">
                <a:tc>
                  <a:txBody>
                    <a:bodyPr/>
                    <a:lstStyle/>
                    <a:p>
                      <a:pPr algn="l" fontAlgn="b"/>
                      <a:r>
                        <a:rPr lang="en-US" sz="3000" b="0" i="0" u="none" strike="noStrike" dirty="0">
                          <a:solidFill>
                            <a:srgbClr val="000000"/>
                          </a:solidFill>
                          <a:effectLst/>
                          <a:latin typeface="Times New Roman" panose="02020603050405020304" pitchFamily="18" charset="0"/>
                          <a:cs typeface="Times New Roman" panose="02020603050405020304" pitchFamily="18" charset="0"/>
                        </a:rPr>
                        <a:t>Percentage Change Since 2014</a:t>
                      </a:r>
                    </a:p>
                  </a:txBody>
                  <a:tcPr marL="12108" marR="12108" marT="12108" marB="0" anchor="b">
                    <a:lnL>
                      <a:noFill/>
                    </a:lnL>
                    <a:lnR>
                      <a:noFill/>
                    </a:lnR>
                    <a:lnT>
                      <a:noFill/>
                    </a:lnT>
                    <a:lnB>
                      <a:noFill/>
                    </a:lnB>
                  </a:tcPr>
                </a:tc>
                <a:tc>
                  <a:txBody>
                    <a:bodyPr/>
                    <a:lstStyle/>
                    <a:p>
                      <a:pPr algn="l" fontAlgn="b"/>
                      <a:endParaRPr lang="en-US" sz="3000" b="0" i="0" u="none" strike="noStrike">
                        <a:solidFill>
                          <a:srgbClr val="000000"/>
                        </a:solidFill>
                        <a:effectLst/>
                        <a:latin typeface="Times New Roman" panose="02020603050405020304" pitchFamily="18" charset="0"/>
                        <a:cs typeface="Times New Roman" panose="02020603050405020304" pitchFamily="18" charset="0"/>
                      </a:endParaRPr>
                    </a:p>
                  </a:txBody>
                  <a:tcPr marL="12108" marR="12108" marT="12108" marB="0" anchor="b">
                    <a:lnL>
                      <a:noFill/>
                    </a:lnL>
                    <a:lnR>
                      <a:noFill/>
                    </a:lnR>
                    <a:lnT>
                      <a:noFill/>
                    </a:lnT>
                    <a:lnB>
                      <a:noFill/>
                    </a:lnB>
                  </a:tcPr>
                </a:tc>
                <a:tc>
                  <a:txBody>
                    <a:bodyPr/>
                    <a:lstStyle/>
                    <a:p>
                      <a:pPr algn="ctr" fontAlgn="b"/>
                      <a:r>
                        <a:rPr lang="en-US" sz="3000" b="0" i="0" u="none" strike="noStrike">
                          <a:solidFill>
                            <a:srgbClr val="000000"/>
                          </a:solidFill>
                          <a:effectLst/>
                          <a:latin typeface="Times New Roman" panose="02020603050405020304" pitchFamily="18" charset="0"/>
                          <a:cs typeface="Times New Roman" panose="02020603050405020304" pitchFamily="18" charset="0"/>
                        </a:rPr>
                        <a:t>0.4%</a:t>
                      </a:r>
                    </a:p>
                  </a:txBody>
                  <a:tcPr marL="12108" marR="12108" marT="12108" marB="0" anchor="b">
                    <a:lnL>
                      <a:noFill/>
                    </a:lnL>
                    <a:lnR>
                      <a:noFill/>
                    </a:lnR>
                    <a:lnT>
                      <a:noFill/>
                    </a:lnT>
                    <a:lnB>
                      <a:noFill/>
                    </a:lnB>
                  </a:tcPr>
                </a:tc>
                <a:tc>
                  <a:txBody>
                    <a:bodyPr/>
                    <a:lstStyle/>
                    <a:p>
                      <a:pPr algn="ctr" fontAlgn="b"/>
                      <a:r>
                        <a:rPr lang="en-US" sz="3000" b="0" i="0" u="none" strike="noStrike">
                          <a:solidFill>
                            <a:srgbClr val="000000"/>
                          </a:solidFill>
                          <a:effectLst/>
                          <a:latin typeface="Times New Roman" panose="02020603050405020304" pitchFamily="18" charset="0"/>
                          <a:cs typeface="Times New Roman" panose="02020603050405020304" pitchFamily="18" charset="0"/>
                        </a:rPr>
                        <a:t>7.0%</a:t>
                      </a:r>
                    </a:p>
                  </a:txBody>
                  <a:tcPr marL="12108" marR="12108" marT="12108" marB="0" anchor="b">
                    <a:lnL>
                      <a:noFill/>
                    </a:lnL>
                    <a:lnR>
                      <a:noFill/>
                    </a:lnR>
                    <a:lnT>
                      <a:noFill/>
                    </a:lnT>
                    <a:lnB>
                      <a:noFill/>
                    </a:lnB>
                  </a:tcPr>
                </a:tc>
                <a:tc>
                  <a:txBody>
                    <a:bodyPr/>
                    <a:lstStyle/>
                    <a:p>
                      <a:pPr algn="ctr" fontAlgn="b"/>
                      <a:r>
                        <a:rPr lang="en-US" sz="3000" b="0" i="0" u="none" strike="noStrike" dirty="0">
                          <a:solidFill>
                            <a:srgbClr val="000000"/>
                          </a:solidFill>
                          <a:effectLst/>
                          <a:latin typeface="Times New Roman" panose="02020603050405020304" pitchFamily="18" charset="0"/>
                          <a:cs typeface="Times New Roman" panose="02020603050405020304" pitchFamily="18" charset="0"/>
                        </a:rPr>
                        <a:t>3.2%</a:t>
                      </a:r>
                    </a:p>
                  </a:txBody>
                  <a:tcPr marL="12108" marR="12108" marT="12108" marB="0" anchor="b">
                    <a:lnL>
                      <a:noFill/>
                    </a:lnL>
                    <a:lnR>
                      <a:noFill/>
                    </a:lnR>
                    <a:lnT>
                      <a:noFill/>
                    </a:lnT>
                    <a:lnB>
                      <a:noFill/>
                    </a:lnB>
                  </a:tcPr>
                </a:tc>
                <a:extLst>
                  <a:ext uri="{0D108BD9-81ED-4DB2-BD59-A6C34878D82A}">
                    <a16:rowId xmlns:a16="http://schemas.microsoft.com/office/drawing/2014/main" val="2446024051"/>
                  </a:ext>
                </a:extLst>
              </a:tr>
            </a:tbl>
          </a:graphicData>
        </a:graphic>
      </p:graphicFrame>
    </p:spTree>
    <p:extLst>
      <p:ext uri="{BB962C8B-B14F-4D97-AF65-F5344CB8AC3E}">
        <p14:creationId xmlns:p14="http://schemas.microsoft.com/office/powerpoint/2010/main" val="421255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6"/>
            <a:ext cx="4381010" cy="5892105"/>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6">
              <a:defRPr/>
            </a:pPr>
            <a:endParaRPr lang="en-US" sz="1801">
              <a:solidFill>
                <a:prstClr val="white"/>
              </a:solidFill>
              <a:latin typeface="Calibri" panose="020F0502020204030204"/>
            </a:endParaRPr>
          </a:p>
        </p:txBody>
      </p:sp>
      <p:sp>
        <p:nvSpPr>
          <p:cNvPr id="2" name="Title 1">
            <a:extLst>
              <a:ext uri="{FF2B5EF4-FFF2-40B4-BE49-F238E27FC236}">
                <a16:creationId xmlns:a16="http://schemas.microsoft.com/office/drawing/2014/main" id="{B20A7286-E5C9-4C10-806E-4074AFFA52D5}"/>
              </a:ext>
            </a:extLst>
          </p:cNvPr>
          <p:cNvSpPr>
            <a:spLocks noGrp="1"/>
          </p:cNvSpPr>
          <p:nvPr>
            <p:ph type="title"/>
          </p:nvPr>
        </p:nvSpPr>
        <p:spPr>
          <a:xfrm>
            <a:off x="863030" y="1012005"/>
            <a:ext cx="3416158" cy="4795408"/>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Membership Trends</a:t>
            </a:r>
            <a:br>
              <a:rPr lang="en-US" dirty="0">
                <a:solidFill>
                  <a:srgbClr val="FFFFFF"/>
                </a:solidFill>
                <a:latin typeface="Times New Roman" panose="02020603050405020304" pitchFamily="18" charset="0"/>
                <a:cs typeface="Times New Roman" panose="02020603050405020304" pitchFamily="18" charset="0"/>
              </a:rPr>
            </a:br>
            <a:br>
              <a:rPr lang="en-US" dirty="0">
                <a:solidFill>
                  <a:srgbClr val="FFFFFF"/>
                </a:solidFill>
                <a:latin typeface="Times New Roman" panose="02020603050405020304" pitchFamily="18" charset="0"/>
                <a:cs typeface="Times New Roman" panose="02020603050405020304" pitchFamily="18" charset="0"/>
              </a:rPr>
            </a:br>
            <a:r>
              <a:rPr lang="en-US" dirty="0">
                <a:solidFill>
                  <a:srgbClr val="FFFFFF"/>
                </a:solidFill>
                <a:latin typeface="Times New Roman" panose="02020603050405020304" pitchFamily="18" charset="0"/>
                <a:cs typeface="Times New Roman" panose="02020603050405020304" pitchFamily="18" charset="0"/>
              </a:rPr>
              <a:t>City Clubs</a:t>
            </a:r>
            <a:endParaRPr lang="en-US" dirty="0">
              <a:solidFill>
                <a:srgbClr val="FFFFFF"/>
              </a:solidFill>
            </a:endParaRPr>
          </a:p>
        </p:txBody>
      </p:sp>
      <p:graphicFrame>
        <p:nvGraphicFramePr>
          <p:cNvPr id="13" name="Content Placeholder 2">
            <a:extLst>
              <a:ext uri="{FF2B5EF4-FFF2-40B4-BE49-F238E27FC236}">
                <a16:creationId xmlns:a16="http://schemas.microsoft.com/office/drawing/2014/main" id="{96C112C0-9DC1-435D-B0F5-9A2DD14F5B6A}"/>
              </a:ext>
            </a:extLst>
          </p:cNvPr>
          <p:cNvGraphicFramePr>
            <a:graphicFrameLocks noGrp="1"/>
          </p:cNvGraphicFramePr>
          <p:nvPr>
            <p:ph idx="1"/>
            <p:extLst>
              <p:ext uri="{D42A27DB-BD31-4B8C-83A1-F6EECF244321}">
                <p14:modId xmlns:p14="http://schemas.microsoft.com/office/powerpoint/2010/main" val="1862175491"/>
              </p:ext>
            </p:extLst>
          </p:nvPr>
        </p:nvGraphicFramePr>
        <p:xfrm>
          <a:off x="5194300" y="470923"/>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4841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4" y="-3745096"/>
            <a:ext cx="1354980"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2" name="Title 1">
            <a:extLst>
              <a:ext uri="{FF2B5EF4-FFF2-40B4-BE49-F238E27FC236}">
                <a16:creationId xmlns:a16="http://schemas.microsoft.com/office/drawing/2014/main" id="{EC8D2D55-A671-4590-8DB9-26DB69C8EF7A}"/>
              </a:ext>
            </a:extLst>
          </p:cNvPr>
          <p:cNvSpPr>
            <a:spLocks noGrp="1"/>
          </p:cNvSpPr>
          <p:nvPr>
            <p:ph type="title"/>
          </p:nvPr>
        </p:nvSpPr>
        <p:spPr>
          <a:xfrm>
            <a:off x="1286933" y="1204110"/>
            <a:ext cx="10023397" cy="857893"/>
          </a:xfrm>
        </p:spPr>
        <p:txBody>
          <a:bodyPr>
            <a:noAutofit/>
          </a:bodyPr>
          <a:lstStyle/>
          <a:p>
            <a:pPr algn="ctr"/>
            <a:r>
              <a:rPr lang="en-US" sz="3600" dirty="0">
                <a:solidFill>
                  <a:srgbClr val="FFFFFF"/>
                </a:solidFill>
                <a:latin typeface="Times New Roman" panose="02020603050405020304" pitchFamily="18" charset="0"/>
                <a:cs typeface="Times New Roman" panose="02020603050405020304" pitchFamily="18" charset="0"/>
              </a:rPr>
              <a:t>City Club Membership Trends</a:t>
            </a:r>
            <a:br>
              <a:rPr lang="en-US" sz="3600" dirty="0">
                <a:solidFill>
                  <a:srgbClr val="FFFFFF"/>
                </a:solidFill>
                <a:latin typeface="Times New Roman" panose="02020603050405020304" pitchFamily="18" charset="0"/>
                <a:cs typeface="Times New Roman" panose="02020603050405020304" pitchFamily="18" charset="0"/>
              </a:rPr>
            </a:br>
            <a:r>
              <a:rPr lang="en-US" sz="3600" dirty="0">
                <a:solidFill>
                  <a:srgbClr val="FFFFFF"/>
                </a:solidFill>
                <a:latin typeface="Times New Roman" panose="02020603050405020304" pitchFamily="18" charset="0"/>
                <a:cs typeface="Times New Roman" panose="02020603050405020304" pitchFamily="18" charset="0"/>
              </a:rPr>
              <a:t>Seven-Year Trend Analysis</a:t>
            </a:r>
          </a:p>
        </p:txBody>
      </p:sp>
      <p:graphicFrame>
        <p:nvGraphicFramePr>
          <p:cNvPr id="10" name="Content Placeholder 9">
            <a:extLst>
              <a:ext uri="{FF2B5EF4-FFF2-40B4-BE49-F238E27FC236}">
                <a16:creationId xmlns:a16="http://schemas.microsoft.com/office/drawing/2014/main" id="{81AA7AF4-09ED-47AF-959E-9C6390B2A862}"/>
              </a:ext>
            </a:extLst>
          </p:cNvPr>
          <p:cNvGraphicFramePr>
            <a:graphicFrameLocks noGrp="1"/>
          </p:cNvGraphicFramePr>
          <p:nvPr>
            <p:ph idx="1"/>
            <p:extLst>
              <p:ext uri="{D42A27DB-BD31-4B8C-83A1-F6EECF244321}">
                <p14:modId xmlns:p14="http://schemas.microsoft.com/office/powerpoint/2010/main" val="247921227"/>
              </p:ext>
            </p:extLst>
          </p:nvPr>
        </p:nvGraphicFramePr>
        <p:xfrm>
          <a:off x="1062833" y="2552274"/>
          <a:ext cx="10066338" cy="39907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3745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6"/>
            <a:ext cx="4381010" cy="5892105"/>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6">
              <a:defRPr/>
            </a:pPr>
            <a:endParaRPr lang="en-US" sz="1801">
              <a:solidFill>
                <a:prstClr val="white"/>
              </a:solidFill>
              <a:latin typeface="Calibri" panose="020F0502020204030204"/>
            </a:endParaRPr>
          </a:p>
        </p:txBody>
      </p:sp>
      <p:sp>
        <p:nvSpPr>
          <p:cNvPr id="2" name="Title 1">
            <a:extLst>
              <a:ext uri="{FF2B5EF4-FFF2-40B4-BE49-F238E27FC236}">
                <a16:creationId xmlns:a16="http://schemas.microsoft.com/office/drawing/2014/main" id="{3A6CB8E9-CEDA-4016-94E6-50AC48111E18}"/>
              </a:ext>
            </a:extLst>
          </p:cNvPr>
          <p:cNvSpPr>
            <a:spLocks noGrp="1"/>
          </p:cNvSpPr>
          <p:nvPr>
            <p:ph type="title"/>
          </p:nvPr>
        </p:nvSpPr>
        <p:spPr>
          <a:xfrm>
            <a:off x="863030" y="1012005"/>
            <a:ext cx="3416158" cy="4795408"/>
          </a:xfrm>
        </p:spPr>
        <p:txBody>
          <a:bodyPr>
            <a:normAutofit/>
          </a:bodyPr>
          <a:lstStyle/>
          <a:p>
            <a:r>
              <a:rPr lang="en-US" dirty="0">
                <a:solidFill>
                  <a:srgbClr val="FFFFFF"/>
                </a:solidFill>
              </a:rPr>
              <a:t>Membership Trends</a:t>
            </a:r>
            <a:br>
              <a:rPr lang="en-US" dirty="0">
                <a:solidFill>
                  <a:srgbClr val="FFFFFF"/>
                </a:solidFill>
              </a:rPr>
            </a:br>
            <a:br>
              <a:rPr lang="en-US" dirty="0">
                <a:solidFill>
                  <a:srgbClr val="FFFFFF"/>
                </a:solidFill>
              </a:rPr>
            </a:br>
            <a:r>
              <a:rPr lang="en-US" dirty="0">
                <a:solidFill>
                  <a:srgbClr val="FFFFFF"/>
                </a:solidFill>
              </a:rPr>
              <a:t>Tennis, Beach &amp; Yacht Clubs</a:t>
            </a:r>
          </a:p>
        </p:txBody>
      </p:sp>
      <p:graphicFrame>
        <p:nvGraphicFramePr>
          <p:cNvPr id="5" name="Content Placeholder 2">
            <a:extLst>
              <a:ext uri="{FF2B5EF4-FFF2-40B4-BE49-F238E27FC236}">
                <a16:creationId xmlns:a16="http://schemas.microsoft.com/office/drawing/2014/main" id="{1DAD40BA-AACC-4381-B79B-BF78C082395D}"/>
              </a:ext>
            </a:extLst>
          </p:cNvPr>
          <p:cNvGraphicFramePr>
            <a:graphicFrameLocks noGrp="1"/>
          </p:cNvGraphicFramePr>
          <p:nvPr>
            <p:ph idx="1"/>
            <p:extLst>
              <p:ext uri="{D42A27DB-BD31-4B8C-83A1-F6EECF244321}">
                <p14:modId xmlns:p14="http://schemas.microsoft.com/office/powerpoint/2010/main" val="2963013300"/>
              </p:ext>
            </p:extLst>
          </p:nvPr>
        </p:nvGraphicFramePr>
        <p:xfrm>
          <a:off x="5194300" y="470923"/>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1969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4" y="-3745096"/>
            <a:ext cx="1354980"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6">
              <a:defRPr/>
            </a:pPr>
            <a:endParaRPr lang="en-US" sz="1801">
              <a:solidFill>
                <a:prstClr val="white"/>
              </a:solidFill>
              <a:latin typeface="Calibri" panose="020F0502020204030204"/>
            </a:endParaRPr>
          </a:p>
        </p:txBody>
      </p:sp>
      <p:sp>
        <p:nvSpPr>
          <p:cNvPr id="2" name="Title 1">
            <a:extLst>
              <a:ext uri="{FF2B5EF4-FFF2-40B4-BE49-F238E27FC236}">
                <a16:creationId xmlns:a16="http://schemas.microsoft.com/office/drawing/2014/main" id="{8D11DE9D-E18A-4723-BE0F-27ED3629A34C}"/>
              </a:ext>
            </a:extLst>
          </p:cNvPr>
          <p:cNvSpPr>
            <a:spLocks noGrp="1"/>
          </p:cNvSpPr>
          <p:nvPr>
            <p:ph type="title"/>
          </p:nvPr>
        </p:nvSpPr>
        <p:spPr>
          <a:xfrm>
            <a:off x="1286933" y="1204110"/>
            <a:ext cx="10023397" cy="857893"/>
          </a:xfrm>
        </p:spPr>
        <p:txBody>
          <a:bodyPr>
            <a:noAutofit/>
          </a:bodyPr>
          <a:lstStyle/>
          <a:p>
            <a:pPr algn="ctr"/>
            <a:r>
              <a:rPr lang="en-US" sz="3600" dirty="0">
                <a:solidFill>
                  <a:srgbClr val="FFFFFF"/>
                </a:solidFill>
                <a:latin typeface="Times New Roman" panose="02020603050405020304" pitchFamily="18" charset="0"/>
              </a:rPr>
              <a:t>Tennis Beach and Yacht Clubs Membership Trends</a:t>
            </a:r>
            <a:br>
              <a:rPr lang="en-US" sz="3600" dirty="0">
                <a:solidFill>
                  <a:srgbClr val="FFFFFF"/>
                </a:solidFill>
                <a:latin typeface="Times New Roman" panose="02020603050405020304" pitchFamily="18" charset="0"/>
              </a:rPr>
            </a:br>
            <a:r>
              <a:rPr lang="en-US" sz="3600" dirty="0">
                <a:solidFill>
                  <a:srgbClr val="FFFFFF"/>
                </a:solidFill>
                <a:latin typeface="Times New Roman" panose="02020603050405020304" pitchFamily="18" charset="0"/>
              </a:rPr>
              <a:t>By The Numbers</a:t>
            </a:r>
          </a:p>
        </p:txBody>
      </p:sp>
      <p:graphicFrame>
        <p:nvGraphicFramePr>
          <p:cNvPr id="4" name="Content Placeholder 3">
            <a:extLst>
              <a:ext uri="{FF2B5EF4-FFF2-40B4-BE49-F238E27FC236}">
                <a16:creationId xmlns:a16="http://schemas.microsoft.com/office/drawing/2014/main" id="{6CDDCCD7-75F9-43ED-ABBA-500571E35F27}"/>
              </a:ext>
            </a:extLst>
          </p:cNvPr>
          <p:cNvGraphicFramePr>
            <a:graphicFrameLocks noGrp="1"/>
          </p:cNvGraphicFramePr>
          <p:nvPr>
            <p:ph idx="1"/>
            <p:extLst>
              <p:ext uri="{D42A27DB-BD31-4B8C-83A1-F6EECF244321}">
                <p14:modId xmlns:p14="http://schemas.microsoft.com/office/powerpoint/2010/main" val="3906275639"/>
              </p:ext>
            </p:extLst>
          </p:nvPr>
        </p:nvGraphicFramePr>
        <p:xfrm>
          <a:off x="1489316" y="2559091"/>
          <a:ext cx="9304811" cy="2819407"/>
        </p:xfrm>
        <a:graphic>
          <a:graphicData uri="http://schemas.openxmlformats.org/drawingml/2006/table">
            <a:tbl>
              <a:tblPr/>
              <a:tblGrid>
                <a:gridCol w="3749040">
                  <a:extLst>
                    <a:ext uri="{9D8B030D-6E8A-4147-A177-3AD203B41FA5}">
                      <a16:colId xmlns:a16="http://schemas.microsoft.com/office/drawing/2014/main" val="3482812759"/>
                    </a:ext>
                  </a:extLst>
                </a:gridCol>
                <a:gridCol w="892331">
                  <a:extLst>
                    <a:ext uri="{9D8B030D-6E8A-4147-A177-3AD203B41FA5}">
                      <a16:colId xmlns:a16="http://schemas.microsoft.com/office/drawing/2014/main" val="3655819939"/>
                    </a:ext>
                  </a:extLst>
                </a:gridCol>
                <a:gridCol w="1554480">
                  <a:extLst>
                    <a:ext uri="{9D8B030D-6E8A-4147-A177-3AD203B41FA5}">
                      <a16:colId xmlns:a16="http://schemas.microsoft.com/office/drawing/2014/main" val="2602569988"/>
                    </a:ext>
                  </a:extLst>
                </a:gridCol>
                <a:gridCol w="1554480">
                  <a:extLst>
                    <a:ext uri="{9D8B030D-6E8A-4147-A177-3AD203B41FA5}">
                      <a16:colId xmlns:a16="http://schemas.microsoft.com/office/drawing/2014/main" val="1614811672"/>
                    </a:ext>
                  </a:extLst>
                </a:gridCol>
                <a:gridCol w="1554480">
                  <a:extLst>
                    <a:ext uri="{9D8B030D-6E8A-4147-A177-3AD203B41FA5}">
                      <a16:colId xmlns:a16="http://schemas.microsoft.com/office/drawing/2014/main" val="1951019447"/>
                    </a:ext>
                  </a:extLst>
                </a:gridCol>
              </a:tblGrid>
              <a:tr h="411202">
                <a:tc>
                  <a:txBody>
                    <a:bodyPr/>
                    <a:lstStyle/>
                    <a:p>
                      <a:pPr algn="l" fontAlgn="b"/>
                      <a:endParaRPr lang="en-US" sz="2300" b="0" i="0" u="none" strike="noStrike">
                        <a:solidFill>
                          <a:srgbClr val="000000"/>
                        </a:solidFill>
                        <a:effectLst/>
                        <a:latin typeface="Times New Roman" panose="02020603050405020304" pitchFamily="18" charset="0"/>
                        <a:cs typeface="Times New Roman" panose="02020603050405020304" pitchFamily="18" charset="0"/>
                      </a:endParaRPr>
                    </a:p>
                  </a:txBody>
                  <a:tcPr marL="9106" marR="9106" marT="9106" marB="0" anchor="b">
                    <a:lnL>
                      <a:noFill/>
                    </a:lnL>
                    <a:lnR>
                      <a:noFill/>
                    </a:lnR>
                    <a:lnT>
                      <a:noFill/>
                    </a:lnT>
                    <a:lnB>
                      <a:noFill/>
                    </a:lnB>
                  </a:tcPr>
                </a:tc>
                <a:tc>
                  <a:txBody>
                    <a:bodyPr/>
                    <a:lstStyle/>
                    <a:p>
                      <a:pPr algn="l" fontAlgn="b"/>
                      <a:endParaRPr lang="en-US" sz="2300" b="0" i="0" u="none" strike="noStrike">
                        <a:solidFill>
                          <a:srgbClr val="000000"/>
                        </a:solidFill>
                        <a:effectLst/>
                        <a:latin typeface="Times New Roman" panose="02020603050405020304" pitchFamily="18" charset="0"/>
                        <a:cs typeface="Times New Roman" panose="02020603050405020304" pitchFamily="18" charset="0"/>
                      </a:endParaRPr>
                    </a:p>
                  </a:txBody>
                  <a:tcPr marL="9106" marR="9106" marT="9106" marB="0" anchor="b">
                    <a:lnL>
                      <a:noFill/>
                    </a:lnL>
                    <a:lnR>
                      <a:noFill/>
                    </a:lnR>
                    <a:lnT>
                      <a:noFill/>
                    </a:lnT>
                    <a:lnB>
                      <a:noFill/>
                    </a:lnB>
                  </a:tcPr>
                </a:tc>
                <a:tc gridSpan="3">
                  <a:txBody>
                    <a:bodyPr/>
                    <a:lstStyle/>
                    <a:p>
                      <a:pPr algn="ctr" fontAlgn="b"/>
                      <a:r>
                        <a:rPr lang="en-US" sz="2300" b="1" i="0" u="none" strike="noStrike">
                          <a:solidFill>
                            <a:srgbClr val="000000"/>
                          </a:solidFill>
                          <a:effectLst/>
                          <a:latin typeface="Times New Roman" panose="02020603050405020304" pitchFamily="18" charset="0"/>
                          <a:cs typeface="Times New Roman" panose="02020603050405020304" pitchFamily="18" charset="0"/>
                        </a:rPr>
                        <a:t>Membership</a:t>
                      </a:r>
                    </a:p>
                  </a:txBody>
                  <a:tcPr marL="9106" marR="9106" marT="910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1994296"/>
                  </a:ext>
                </a:extLst>
              </a:tr>
              <a:tr h="411202">
                <a:tc>
                  <a:txBody>
                    <a:bodyPr/>
                    <a:lstStyle/>
                    <a:p>
                      <a:pPr algn="l" fontAlgn="b"/>
                      <a:endParaRPr lang="en-US" sz="2300" b="0" i="0" u="none" strike="noStrike">
                        <a:solidFill>
                          <a:srgbClr val="000000"/>
                        </a:solidFill>
                        <a:effectLst/>
                        <a:latin typeface="Times New Roman" panose="02020603050405020304" pitchFamily="18" charset="0"/>
                        <a:cs typeface="Times New Roman" panose="02020603050405020304" pitchFamily="18" charset="0"/>
                      </a:endParaRPr>
                    </a:p>
                  </a:txBody>
                  <a:tcPr marL="9106" marR="9106" marT="9106" marB="0" anchor="b">
                    <a:lnL>
                      <a:noFill/>
                    </a:lnL>
                    <a:lnR>
                      <a:noFill/>
                    </a:lnR>
                    <a:lnT>
                      <a:noFill/>
                    </a:lnT>
                    <a:lnB>
                      <a:noFill/>
                    </a:lnB>
                  </a:tcPr>
                </a:tc>
                <a:tc>
                  <a:txBody>
                    <a:bodyPr/>
                    <a:lstStyle/>
                    <a:p>
                      <a:pPr algn="l" fontAlgn="b"/>
                      <a:endParaRPr lang="en-US" sz="2300" b="0" i="0" u="none" strike="noStrike">
                        <a:solidFill>
                          <a:srgbClr val="000000"/>
                        </a:solidFill>
                        <a:effectLst/>
                        <a:latin typeface="Times New Roman" panose="02020603050405020304" pitchFamily="18" charset="0"/>
                        <a:cs typeface="Times New Roman" panose="02020603050405020304" pitchFamily="18" charset="0"/>
                      </a:endParaRPr>
                    </a:p>
                  </a:txBody>
                  <a:tcPr marL="9106" marR="9106" marT="9106" marB="0" anchor="b">
                    <a:lnL>
                      <a:noFill/>
                    </a:lnL>
                    <a:lnR>
                      <a:noFill/>
                    </a:lnR>
                    <a:lnT>
                      <a:noFill/>
                    </a:lnT>
                    <a:lnB>
                      <a:noFill/>
                    </a:lnB>
                  </a:tcPr>
                </a:tc>
                <a:tc>
                  <a:txBody>
                    <a:bodyPr/>
                    <a:lstStyle/>
                    <a:p>
                      <a:pPr algn="ctr" fontAlgn="b"/>
                      <a:r>
                        <a:rPr lang="en-US" sz="2300" b="1" i="0" u="none" strike="noStrike">
                          <a:solidFill>
                            <a:srgbClr val="000000"/>
                          </a:solidFill>
                          <a:effectLst/>
                          <a:latin typeface="Times New Roman" panose="02020603050405020304" pitchFamily="18" charset="0"/>
                          <a:cs typeface="Times New Roman" panose="02020603050405020304" pitchFamily="18" charset="0"/>
                        </a:rPr>
                        <a:t>Regular</a:t>
                      </a:r>
                    </a:p>
                  </a:txBody>
                  <a:tcPr marL="9106" marR="9106" marT="91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300" b="1" i="0" u="none" strike="noStrike">
                          <a:solidFill>
                            <a:srgbClr val="000000"/>
                          </a:solidFill>
                          <a:effectLst/>
                          <a:latin typeface="Times New Roman" panose="02020603050405020304" pitchFamily="18" charset="0"/>
                          <a:cs typeface="Times New Roman" panose="02020603050405020304" pitchFamily="18" charset="0"/>
                        </a:rPr>
                        <a:t>Other</a:t>
                      </a:r>
                    </a:p>
                  </a:txBody>
                  <a:tcPr marL="9106" marR="9106" marT="91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300" b="1" i="0" u="none" strike="noStrike">
                          <a:solidFill>
                            <a:srgbClr val="000000"/>
                          </a:solidFill>
                          <a:effectLst/>
                          <a:latin typeface="Times New Roman" panose="02020603050405020304" pitchFamily="18" charset="0"/>
                          <a:cs typeface="Times New Roman" panose="02020603050405020304" pitchFamily="18" charset="0"/>
                        </a:rPr>
                        <a:t>Total</a:t>
                      </a:r>
                    </a:p>
                  </a:txBody>
                  <a:tcPr marL="9106" marR="9106" marT="91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431592"/>
                  </a:ext>
                </a:extLst>
              </a:tr>
              <a:tr h="760850">
                <a:tc>
                  <a:txBody>
                    <a:bodyPr/>
                    <a:lstStyle/>
                    <a:p>
                      <a:pPr algn="l" fontAlgn="b"/>
                      <a:r>
                        <a:rPr lang="en-US" sz="2300" b="0" i="0" u="none" strike="noStrike" dirty="0">
                          <a:solidFill>
                            <a:srgbClr val="000000"/>
                          </a:solidFill>
                          <a:effectLst/>
                          <a:latin typeface="Times New Roman" panose="02020603050405020304" pitchFamily="18" charset="0"/>
                          <a:cs typeface="Times New Roman" panose="02020603050405020304" pitchFamily="18" charset="0"/>
                        </a:rPr>
                        <a:t>Percentage Increase Since 2008</a:t>
                      </a:r>
                    </a:p>
                  </a:txBody>
                  <a:tcPr marL="9106" marR="9106" marT="9106" marB="0" anchor="b">
                    <a:lnL>
                      <a:noFill/>
                    </a:lnL>
                    <a:lnR>
                      <a:noFill/>
                    </a:lnR>
                    <a:lnT>
                      <a:noFill/>
                    </a:lnT>
                    <a:lnB>
                      <a:noFill/>
                    </a:lnB>
                  </a:tcPr>
                </a:tc>
                <a:tc>
                  <a:txBody>
                    <a:bodyPr/>
                    <a:lstStyle/>
                    <a:p>
                      <a:pPr algn="l" fontAlgn="b"/>
                      <a:endParaRPr lang="en-US" sz="2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06" marR="9106" marT="9106" marB="0" anchor="b">
                    <a:lnL>
                      <a:noFill/>
                    </a:lnL>
                    <a:lnR>
                      <a:noFill/>
                    </a:lnR>
                    <a:lnT>
                      <a:noFill/>
                    </a:lnT>
                    <a:lnB>
                      <a:noFill/>
                    </a:lnB>
                  </a:tcPr>
                </a:tc>
                <a:tc>
                  <a:txBody>
                    <a:bodyPr/>
                    <a:lstStyle/>
                    <a:p>
                      <a:pPr algn="ctr" fontAlgn="b"/>
                      <a:r>
                        <a:rPr lang="en-US" sz="2300" b="0"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106" marR="9106" marT="910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300" b="0" i="0" u="none" strike="noStrike" dirty="0">
                          <a:solidFill>
                            <a:srgbClr val="000000"/>
                          </a:solidFill>
                          <a:effectLst/>
                          <a:latin typeface="Times New Roman" panose="02020603050405020304" pitchFamily="18" charset="0"/>
                          <a:cs typeface="Times New Roman" panose="02020603050405020304" pitchFamily="18" charset="0"/>
                        </a:rPr>
                        <a:t>8.9%</a:t>
                      </a:r>
                    </a:p>
                  </a:txBody>
                  <a:tcPr marL="9106" marR="9106" marT="910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300" b="0" i="0" u="none" strike="noStrike" dirty="0">
                          <a:solidFill>
                            <a:srgbClr val="000000"/>
                          </a:solidFill>
                          <a:effectLst/>
                          <a:latin typeface="Times New Roman" panose="02020603050405020304" pitchFamily="18" charset="0"/>
                          <a:cs typeface="Times New Roman" panose="02020603050405020304" pitchFamily="18" charset="0"/>
                        </a:rPr>
                        <a:t>5.3%</a:t>
                      </a:r>
                    </a:p>
                  </a:txBody>
                  <a:tcPr marL="9106" marR="9106" marT="910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52461624"/>
                  </a:ext>
                </a:extLst>
              </a:tr>
              <a:tr h="475303">
                <a:tc>
                  <a:txBody>
                    <a:bodyPr/>
                    <a:lstStyle/>
                    <a:p>
                      <a:pPr algn="l" fontAlgn="b"/>
                      <a:endParaRPr lang="en-US" sz="2300" b="0" i="0" u="none" strike="noStrike">
                        <a:solidFill>
                          <a:srgbClr val="000000"/>
                        </a:solidFill>
                        <a:effectLst/>
                        <a:latin typeface="Times New Roman" panose="02020603050405020304" pitchFamily="18" charset="0"/>
                        <a:cs typeface="Times New Roman" panose="02020603050405020304" pitchFamily="18" charset="0"/>
                      </a:endParaRPr>
                    </a:p>
                  </a:txBody>
                  <a:tcPr marL="9106" marR="9106" marT="9106" marB="0" anchor="b">
                    <a:lnL>
                      <a:noFill/>
                    </a:lnL>
                    <a:lnR>
                      <a:noFill/>
                    </a:lnR>
                    <a:lnT>
                      <a:noFill/>
                    </a:lnT>
                    <a:lnB>
                      <a:noFill/>
                    </a:lnB>
                  </a:tcPr>
                </a:tc>
                <a:tc>
                  <a:txBody>
                    <a:bodyPr/>
                    <a:lstStyle/>
                    <a:p>
                      <a:pPr algn="l" fontAlgn="b"/>
                      <a:endParaRPr lang="en-US" sz="2300" b="0" i="0" u="none" strike="noStrike">
                        <a:solidFill>
                          <a:srgbClr val="000000"/>
                        </a:solidFill>
                        <a:effectLst/>
                        <a:latin typeface="Times New Roman" panose="02020603050405020304" pitchFamily="18" charset="0"/>
                        <a:cs typeface="Times New Roman" panose="02020603050405020304" pitchFamily="18" charset="0"/>
                      </a:endParaRPr>
                    </a:p>
                  </a:txBody>
                  <a:tcPr marL="9106" marR="9106" marT="9106" marB="0" anchor="b">
                    <a:lnL>
                      <a:noFill/>
                    </a:lnL>
                    <a:lnR>
                      <a:noFill/>
                    </a:lnR>
                    <a:lnT>
                      <a:noFill/>
                    </a:lnT>
                    <a:lnB>
                      <a:noFill/>
                    </a:lnB>
                  </a:tcPr>
                </a:tc>
                <a:tc>
                  <a:txBody>
                    <a:bodyPr/>
                    <a:lstStyle/>
                    <a:p>
                      <a:pPr algn="ctr" fontAlgn="b"/>
                      <a:endParaRPr lang="en-US" sz="2300" b="0" i="0" u="none" strike="noStrike">
                        <a:solidFill>
                          <a:srgbClr val="000000"/>
                        </a:solidFill>
                        <a:effectLst/>
                        <a:latin typeface="Times New Roman" panose="02020603050405020304" pitchFamily="18" charset="0"/>
                        <a:cs typeface="Times New Roman" panose="02020603050405020304" pitchFamily="18" charset="0"/>
                      </a:endParaRPr>
                    </a:p>
                  </a:txBody>
                  <a:tcPr marL="9106" marR="9106" marT="9106" marB="0" anchor="b">
                    <a:lnL>
                      <a:noFill/>
                    </a:lnL>
                    <a:lnR>
                      <a:noFill/>
                    </a:lnR>
                    <a:lnT>
                      <a:noFill/>
                    </a:lnT>
                    <a:lnB>
                      <a:noFill/>
                    </a:lnB>
                  </a:tcPr>
                </a:tc>
                <a:tc>
                  <a:txBody>
                    <a:bodyPr/>
                    <a:lstStyle/>
                    <a:p>
                      <a:pPr algn="ctr" fontAlgn="b"/>
                      <a:endParaRPr lang="en-US" sz="2300" b="0" i="0" u="none" strike="noStrike">
                        <a:solidFill>
                          <a:srgbClr val="000000"/>
                        </a:solidFill>
                        <a:effectLst/>
                        <a:latin typeface="Times New Roman" panose="02020603050405020304" pitchFamily="18" charset="0"/>
                        <a:cs typeface="Times New Roman" panose="02020603050405020304" pitchFamily="18" charset="0"/>
                      </a:endParaRPr>
                    </a:p>
                  </a:txBody>
                  <a:tcPr marL="9106" marR="9106" marT="9106" marB="0" anchor="b">
                    <a:lnL>
                      <a:noFill/>
                    </a:lnL>
                    <a:lnR>
                      <a:noFill/>
                    </a:lnR>
                    <a:lnT>
                      <a:noFill/>
                    </a:lnT>
                    <a:lnB>
                      <a:noFill/>
                    </a:lnB>
                  </a:tcPr>
                </a:tc>
                <a:tc>
                  <a:txBody>
                    <a:bodyPr/>
                    <a:lstStyle/>
                    <a:p>
                      <a:pPr algn="ctr" fontAlgn="b"/>
                      <a:endParaRPr lang="en-US" sz="2300" b="0" i="0" u="none" strike="noStrike">
                        <a:solidFill>
                          <a:srgbClr val="000000"/>
                        </a:solidFill>
                        <a:effectLst/>
                        <a:latin typeface="Times New Roman" panose="02020603050405020304" pitchFamily="18" charset="0"/>
                        <a:cs typeface="Times New Roman" panose="02020603050405020304" pitchFamily="18" charset="0"/>
                      </a:endParaRPr>
                    </a:p>
                  </a:txBody>
                  <a:tcPr marL="9106" marR="9106" marT="9106" marB="0" anchor="b">
                    <a:lnL>
                      <a:noFill/>
                    </a:lnL>
                    <a:lnR>
                      <a:noFill/>
                    </a:lnR>
                    <a:lnT>
                      <a:noFill/>
                    </a:lnT>
                    <a:lnB>
                      <a:noFill/>
                    </a:lnB>
                  </a:tcPr>
                </a:tc>
                <a:extLst>
                  <a:ext uri="{0D108BD9-81ED-4DB2-BD59-A6C34878D82A}">
                    <a16:rowId xmlns:a16="http://schemas.microsoft.com/office/drawing/2014/main" val="2329172585"/>
                  </a:ext>
                </a:extLst>
              </a:tr>
              <a:tr h="760850">
                <a:tc>
                  <a:txBody>
                    <a:bodyPr/>
                    <a:lstStyle/>
                    <a:p>
                      <a:pPr algn="l" fontAlgn="b"/>
                      <a:r>
                        <a:rPr lang="en-US" sz="2300" b="0" i="0" u="none" strike="noStrike" dirty="0">
                          <a:solidFill>
                            <a:srgbClr val="000000"/>
                          </a:solidFill>
                          <a:effectLst/>
                          <a:latin typeface="Times New Roman" panose="02020603050405020304" pitchFamily="18" charset="0"/>
                          <a:cs typeface="Times New Roman" panose="02020603050405020304" pitchFamily="18" charset="0"/>
                        </a:rPr>
                        <a:t>Percentage Increase Since 2014</a:t>
                      </a:r>
                    </a:p>
                  </a:txBody>
                  <a:tcPr marL="9106" marR="9106" marT="9106" marB="0" anchor="b">
                    <a:lnL>
                      <a:noFill/>
                    </a:lnL>
                    <a:lnR>
                      <a:noFill/>
                    </a:lnR>
                    <a:lnT>
                      <a:noFill/>
                    </a:lnT>
                    <a:lnB>
                      <a:noFill/>
                    </a:lnB>
                  </a:tcPr>
                </a:tc>
                <a:tc>
                  <a:txBody>
                    <a:bodyPr/>
                    <a:lstStyle/>
                    <a:p>
                      <a:pPr algn="l" fontAlgn="b"/>
                      <a:endParaRPr lang="en-US" sz="2300" b="0" i="0" u="none" strike="noStrike">
                        <a:solidFill>
                          <a:srgbClr val="000000"/>
                        </a:solidFill>
                        <a:effectLst/>
                        <a:latin typeface="Times New Roman" panose="02020603050405020304" pitchFamily="18" charset="0"/>
                        <a:cs typeface="Times New Roman" panose="02020603050405020304" pitchFamily="18" charset="0"/>
                      </a:endParaRPr>
                    </a:p>
                  </a:txBody>
                  <a:tcPr marL="9106" marR="9106" marT="9106" marB="0" anchor="b">
                    <a:lnL>
                      <a:noFill/>
                    </a:lnL>
                    <a:lnR>
                      <a:noFill/>
                    </a:lnR>
                    <a:lnT>
                      <a:noFill/>
                    </a:lnT>
                    <a:lnB>
                      <a:noFill/>
                    </a:lnB>
                  </a:tcPr>
                </a:tc>
                <a:tc>
                  <a:txBody>
                    <a:bodyPr/>
                    <a:lstStyle/>
                    <a:p>
                      <a:pPr algn="ctr" fontAlgn="b"/>
                      <a:r>
                        <a:rPr lang="en-US" sz="2300" b="0" i="0" u="none" strike="noStrike">
                          <a:solidFill>
                            <a:srgbClr val="000000"/>
                          </a:solidFill>
                          <a:effectLst/>
                          <a:latin typeface="Times New Roman" panose="02020603050405020304" pitchFamily="18" charset="0"/>
                          <a:cs typeface="Times New Roman" panose="02020603050405020304" pitchFamily="18" charset="0"/>
                        </a:rPr>
                        <a:t>2.6%</a:t>
                      </a:r>
                    </a:p>
                  </a:txBody>
                  <a:tcPr marL="9106" marR="9106" marT="9106" marB="0" anchor="b">
                    <a:lnL>
                      <a:noFill/>
                    </a:lnL>
                    <a:lnR>
                      <a:noFill/>
                    </a:lnR>
                    <a:lnT>
                      <a:noFill/>
                    </a:lnT>
                    <a:lnB>
                      <a:noFill/>
                    </a:lnB>
                  </a:tcPr>
                </a:tc>
                <a:tc>
                  <a:txBody>
                    <a:bodyPr/>
                    <a:lstStyle/>
                    <a:p>
                      <a:pPr algn="ctr" fontAlgn="b"/>
                      <a:r>
                        <a:rPr lang="en-US" sz="2300" b="0" i="0" u="none" strike="noStrike">
                          <a:solidFill>
                            <a:srgbClr val="000000"/>
                          </a:solidFill>
                          <a:effectLst/>
                          <a:latin typeface="Times New Roman" panose="02020603050405020304" pitchFamily="18" charset="0"/>
                          <a:cs typeface="Times New Roman" panose="02020603050405020304" pitchFamily="18" charset="0"/>
                        </a:rPr>
                        <a:t>5.1%</a:t>
                      </a:r>
                    </a:p>
                  </a:txBody>
                  <a:tcPr marL="9106" marR="9106" marT="9106" marB="0" anchor="b">
                    <a:lnL>
                      <a:noFill/>
                    </a:lnL>
                    <a:lnR>
                      <a:noFill/>
                    </a:lnR>
                    <a:lnT>
                      <a:noFill/>
                    </a:lnT>
                    <a:lnB>
                      <a:noFill/>
                    </a:lnB>
                  </a:tcPr>
                </a:tc>
                <a:tc>
                  <a:txBody>
                    <a:bodyPr/>
                    <a:lstStyle/>
                    <a:p>
                      <a:pPr algn="ctr" fontAlgn="b"/>
                      <a:r>
                        <a:rPr lang="en-US" sz="2300" b="0"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106" marR="9106" marT="9106" marB="0" anchor="b">
                    <a:lnL>
                      <a:noFill/>
                    </a:lnL>
                    <a:lnR>
                      <a:noFill/>
                    </a:lnR>
                    <a:lnT>
                      <a:noFill/>
                    </a:lnT>
                    <a:lnB>
                      <a:noFill/>
                    </a:lnB>
                  </a:tcPr>
                </a:tc>
                <a:extLst>
                  <a:ext uri="{0D108BD9-81ED-4DB2-BD59-A6C34878D82A}">
                    <a16:rowId xmlns:a16="http://schemas.microsoft.com/office/drawing/2014/main" val="683766086"/>
                  </a:ext>
                </a:extLst>
              </a:tr>
            </a:tbl>
          </a:graphicData>
        </a:graphic>
      </p:graphicFrame>
    </p:spTree>
    <p:extLst>
      <p:ext uri="{BB962C8B-B14F-4D97-AF65-F5344CB8AC3E}">
        <p14:creationId xmlns:p14="http://schemas.microsoft.com/office/powerpoint/2010/main" val="113896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6"/>
            <a:ext cx="4381010" cy="5892105"/>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6">
              <a:defRPr/>
            </a:pPr>
            <a:endParaRPr lang="en-US" sz="1801">
              <a:solidFill>
                <a:prstClr val="white"/>
              </a:solidFill>
              <a:latin typeface="Calibri" panose="020F0502020204030204"/>
            </a:endParaRPr>
          </a:p>
        </p:txBody>
      </p:sp>
      <p:sp>
        <p:nvSpPr>
          <p:cNvPr id="2" name="Title 1">
            <a:extLst>
              <a:ext uri="{FF2B5EF4-FFF2-40B4-BE49-F238E27FC236}">
                <a16:creationId xmlns:a16="http://schemas.microsoft.com/office/drawing/2014/main" id="{14A0BBA9-3D14-4981-8789-C34C6A194145}"/>
              </a:ext>
            </a:extLst>
          </p:cNvPr>
          <p:cNvSpPr>
            <a:spLocks noGrp="1"/>
          </p:cNvSpPr>
          <p:nvPr>
            <p:ph type="title"/>
          </p:nvPr>
        </p:nvSpPr>
        <p:spPr>
          <a:xfrm>
            <a:off x="863030" y="1012005"/>
            <a:ext cx="3416158" cy="4795408"/>
          </a:xfrm>
        </p:spPr>
        <p:txBody>
          <a:bodyPr>
            <a:normAutofit/>
          </a:bodyPr>
          <a:lstStyle/>
          <a:p>
            <a:r>
              <a:rPr lang="en-US">
                <a:solidFill>
                  <a:srgbClr val="FFFFFF"/>
                </a:solidFill>
              </a:rPr>
              <a:t>Membership Dues</a:t>
            </a:r>
          </a:p>
        </p:txBody>
      </p:sp>
      <p:graphicFrame>
        <p:nvGraphicFramePr>
          <p:cNvPr id="5" name="Content Placeholder 2">
            <a:extLst>
              <a:ext uri="{FF2B5EF4-FFF2-40B4-BE49-F238E27FC236}">
                <a16:creationId xmlns:a16="http://schemas.microsoft.com/office/drawing/2014/main" id="{BEF65ED9-1722-4FC5-B71F-4C88DE70D285}"/>
              </a:ext>
            </a:extLst>
          </p:cNvPr>
          <p:cNvGraphicFramePr>
            <a:graphicFrameLocks noGrp="1"/>
          </p:cNvGraphicFramePr>
          <p:nvPr>
            <p:ph idx="1"/>
            <p:extLst>
              <p:ext uri="{D42A27DB-BD31-4B8C-83A1-F6EECF244321}">
                <p14:modId xmlns:p14="http://schemas.microsoft.com/office/powerpoint/2010/main" val="3533259942"/>
              </p:ext>
            </p:extLst>
          </p:nvPr>
        </p:nvGraphicFramePr>
        <p:xfrm>
          <a:off x="5194300" y="470923"/>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2834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6"/>
            <a:ext cx="4381010" cy="5892105"/>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6">
              <a:defRPr/>
            </a:pPr>
            <a:endParaRPr lang="en-US" sz="1801">
              <a:solidFill>
                <a:prstClr val="white"/>
              </a:solidFill>
              <a:latin typeface="Calibri" panose="020F0502020204030204"/>
            </a:endParaRPr>
          </a:p>
        </p:txBody>
      </p:sp>
      <p:sp>
        <p:nvSpPr>
          <p:cNvPr id="2" name="Title 1">
            <a:extLst>
              <a:ext uri="{FF2B5EF4-FFF2-40B4-BE49-F238E27FC236}">
                <a16:creationId xmlns:a16="http://schemas.microsoft.com/office/drawing/2014/main" id="{E13A8091-8D86-4193-9DCB-11D26F02F712}"/>
              </a:ext>
            </a:extLst>
          </p:cNvPr>
          <p:cNvSpPr>
            <a:spLocks noGrp="1"/>
          </p:cNvSpPr>
          <p:nvPr>
            <p:ph type="title"/>
          </p:nvPr>
        </p:nvSpPr>
        <p:spPr>
          <a:xfrm>
            <a:off x="863030" y="1012005"/>
            <a:ext cx="3416158" cy="4795408"/>
          </a:xfrm>
        </p:spPr>
        <p:txBody>
          <a:bodyPr>
            <a:normAutofit/>
          </a:bodyPr>
          <a:lstStyle/>
          <a:p>
            <a:r>
              <a:rPr lang="en-US">
                <a:solidFill>
                  <a:srgbClr val="FFFFFF"/>
                </a:solidFill>
              </a:rPr>
              <a:t>Initiation Fees</a:t>
            </a:r>
          </a:p>
        </p:txBody>
      </p:sp>
      <p:graphicFrame>
        <p:nvGraphicFramePr>
          <p:cNvPr id="5" name="Content Placeholder 2">
            <a:extLst>
              <a:ext uri="{FF2B5EF4-FFF2-40B4-BE49-F238E27FC236}">
                <a16:creationId xmlns:a16="http://schemas.microsoft.com/office/drawing/2014/main" id="{60CA571D-5A67-425E-9B20-81337F6F1E4A}"/>
              </a:ext>
            </a:extLst>
          </p:cNvPr>
          <p:cNvGraphicFramePr>
            <a:graphicFrameLocks noGrp="1"/>
          </p:cNvGraphicFramePr>
          <p:nvPr>
            <p:ph idx="1"/>
            <p:extLst>
              <p:ext uri="{D42A27DB-BD31-4B8C-83A1-F6EECF244321}">
                <p14:modId xmlns:p14="http://schemas.microsoft.com/office/powerpoint/2010/main" val="2953210043"/>
              </p:ext>
            </p:extLst>
          </p:nvPr>
        </p:nvGraphicFramePr>
        <p:xfrm>
          <a:off x="5194300" y="470923"/>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3216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6"/>
            <a:ext cx="4381010" cy="5892105"/>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6">
              <a:defRPr/>
            </a:pPr>
            <a:endParaRPr lang="en-US" sz="1801">
              <a:solidFill>
                <a:prstClr val="white"/>
              </a:solidFill>
              <a:latin typeface="Calibri" panose="020F0502020204030204"/>
            </a:endParaRPr>
          </a:p>
        </p:txBody>
      </p:sp>
      <p:sp>
        <p:nvSpPr>
          <p:cNvPr id="2" name="Title 1">
            <a:extLst>
              <a:ext uri="{FF2B5EF4-FFF2-40B4-BE49-F238E27FC236}">
                <a16:creationId xmlns:a16="http://schemas.microsoft.com/office/drawing/2014/main" id="{C401E570-9146-45B8-86E9-5EBA60A332BF}"/>
              </a:ext>
            </a:extLst>
          </p:cNvPr>
          <p:cNvSpPr>
            <a:spLocks noGrp="1"/>
          </p:cNvSpPr>
          <p:nvPr>
            <p:ph type="title"/>
          </p:nvPr>
        </p:nvSpPr>
        <p:spPr>
          <a:xfrm>
            <a:off x="863030" y="1012005"/>
            <a:ext cx="3416158" cy="4795408"/>
          </a:xfrm>
        </p:spPr>
        <p:txBody>
          <a:bodyPr>
            <a:normAutofit/>
          </a:bodyPr>
          <a:lstStyle/>
          <a:p>
            <a:r>
              <a:rPr lang="en-US">
                <a:solidFill>
                  <a:srgbClr val="FFFFFF"/>
                </a:solidFill>
              </a:rPr>
              <a:t>Capital Expenditures</a:t>
            </a:r>
          </a:p>
        </p:txBody>
      </p:sp>
      <p:graphicFrame>
        <p:nvGraphicFramePr>
          <p:cNvPr id="5" name="Content Placeholder 2">
            <a:extLst>
              <a:ext uri="{FF2B5EF4-FFF2-40B4-BE49-F238E27FC236}">
                <a16:creationId xmlns:a16="http://schemas.microsoft.com/office/drawing/2014/main" id="{25BB5571-D908-47B0-B809-465E86A001F2}"/>
              </a:ext>
            </a:extLst>
          </p:cNvPr>
          <p:cNvGraphicFramePr>
            <a:graphicFrameLocks noGrp="1"/>
          </p:cNvGraphicFramePr>
          <p:nvPr>
            <p:ph idx="1"/>
            <p:extLst>
              <p:ext uri="{D42A27DB-BD31-4B8C-83A1-F6EECF244321}">
                <p14:modId xmlns:p14="http://schemas.microsoft.com/office/powerpoint/2010/main" val="3191883830"/>
              </p:ext>
            </p:extLst>
          </p:nvPr>
        </p:nvGraphicFramePr>
        <p:xfrm>
          <a:off x="5194300" y="470923"/>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8501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335798-A84B-42C7-B3F4-9892430DD835}"/>
              </a:ext>
            </a:extLst>
          </p:cNvPr>
          <p:cNvSpPr>
            <a:spLocks noGrp="1"/>
          </p:cNvSpPr>
          <p:nvPr>
            <p:ph type="title"/>
          </p:nvPr>
        </p:nvSpPr>
        <p:spPr>
          <a:xfrm>
            <a:off x="863028" y="1012004"/>
            <a:ext cx="3912171" cy="4795408"/>
          </a:xfrm>
        </p:spPr>
        <p:txBody>
          <a:bodyPr>
            <a:normAutofit/>
          </a:bodyPr>
          <a:lstStyle/>
          <a:p>
            <a:r>
              <a:rPr lang="en-US" dirty="0">
                <a:solidFill>
                  <a:srgbClr val="FFFFFF"/>
                </a:solidFill>
              </a:rPr>
              <a:t>Long-Term Debt</a:t>
            </a:r>
          </a:p>
        </p:txBody>
      </p:sp>
      <p:graphicFrame>
        <p:nvGraphicFramePr>
          <p:cNvPr id="5" name="Content Placeholder 2">
            <a:extLst>
              <a:ext uri="{FF2B5EF4-FFF2-40B4-BE49-F238E27FC236}">
                <a16:creationId xmlns:a16="http://schemas.microsoft.com/office/drawing/2014/main" id="{A390F8A8-8C79-46F8-AB77-13702B27E49E}"/>
              </a:ext>
            </a:extLst>
          </p:cNvPr>
          <p:cNvGraphicFramePr>
            <a:graphicFrameLocks noGrp="1"/>
          </p:cNvGraphicFramePr>
          <p:nvPr>
            <p:ph idx="1"/>
            <p:extLst>
              <p:ext uri="{D42A27DB-BD31-4B8C-83A1-F6EECF244321}">
                <p14:modId xmlns:p14="http://schemas.microsoft.com/office/powerpoint/2010/main" val="220976606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964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574B0-4FF2-4871-AB1F-5306D71A0E7A}"/>
              </a:ext>
            </a:extLst>
          </p:cNvPr>
          <p:cNvSpPr>
            <a:spLocks noGrp="1"/>
          </p:cNvSpPr>
          <p:nvPr>
            <p:ph type="title"/>
          </p:nvPr>
        </p:nvSpPr>
        <p:spPr>
          <a:xfrm>
            <a:off x="838202" y="365127"/>
            <a:ext cx="10515600" cy="1325563"/>
          </a:xfrm>
        </p:spPr>
        <p:txBody>
          <a:bodyPr>
            <a:normAutofit/>
          </a:bodyPr>
          <a:lstStyle/>
          <a:p>
            <a:pPr algn="ctr"/>
            <a:r>
              <a:rPr lang="en-US" dirty="0">
                <a:latin typeface="Times New Roman" panose="02020603050405020304" pitchFamily="18" charset="0"/>
                <a:cs typeface="Times New Roman" panose="02020603050405020304" pitchFamily="18" charset="0"/>
              </a:rPr>
              <a:t>Introduction</a:t>
            </a:r>
          </a:p>
        </p:txBody>
      </p:sp>
      <p:graphicFrame>
        <p:nvGraphicFramePr>
          <p:cNvPr id="5" name="Content Placeholder 2">
            <a:extLst>
              <a:ext uri="{FF2B5EF4-FFF2-40B4-BE49-F238E27FC236}">
                <a16:creationId xmlns:a16="http://schemas.microsoft.com/office/drawing/2014/main" id="{685F9B60-8151-4AB2-A3AA-D7F8139947D2}"/>
              </a:ext>
            </a:extLst>
          </p:cNvPr>
          <p:cNvGraphicFramePr>
            <a:graphicFrameLocks noGrp="1"/>
          </p:cNvGraphicFramePr>
          <p:nvPr>
            <p:ph idx="1"/>
            <p:extLst>
              <p:ext uri="{D42A27DB-BD31-4B8C-83A1-F6EECF244321}">
                <p14:modId xmlns:p14="http://schemas.microsoft.com/office/powerpoint/2010/main" val="2551849230"/>
              </p:ext>
            </p:extLst>
          </p:nvPr>
        </p:nvGraphicFramePr>
        <p:xfrm>
          <a:off x="838202" y="1825624"/>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941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576E-55F6-4124-86EC-6D1DC245B6A8}"/>
              </a:ext>
            </a:extLst>
          </p:cNvPr>
          <p:cNvSpPr>
            <a:spLocks noGrp="1"/>
          </p:cNvSpPr>
          <p:nvPr>
            <p:ph type="title"/>
          </p:nvPr>
        </p:nvSpPr>
        <p:spPr/>
        <p:txBody>
          <a:bodyPr>
            <a:normAutofit/>
          </a:bodyPr>
          <a:lstStyle/>
          <a:p>
            <a:pPr algn="ctr"/>
            <a:r>
              <a:rPr lang="en-US" sz="3200" b="1" dirty="0">
                <a:latin typeface="Times New Roman" panose="02020603050405020304" pitchFamily="18" charset="0"/>
                <a:cs typeface="Times New Roman" panose="02020603050405020304" pitchFamily="18" charset="0"/>
              </a:rPr>
              <a:t>The Country Club Income Dollar and Where It Went</a:t>
            </a:r>
          </a:p>
        </p:txBody>
      </p:sp>
      <p:graphicFrame>
        <p:nvGraphicFramePr>
          <p:cNvPr id="7" name="Content Placeholder 6">
            <a:extLst>
              <a:ext uri="{FF2B5EF4-FFF2-40B4-BE49-F238E27FC236}">
                <a16:creationId xmlns:a16="http://schemas.microsoft.com/office/drawing/2014/main" id="{745422BB-3AC4-46EE-A4DD-96A41E86959F}"/>
              </a:ext>
            </a:extLst>
          </p:cNvPr>
          <p:cNvGraphicFramePr>
            <a:graphicFrameLocks noGrp="1"/>
          </p:cNvGraphicFramePr>
          <p:nvPr>
            <p:ph sz="half" idx="1"/>
            <p:extLst>
              <p:ext uri="{D42A27DB-BD31-4B8C-83A1-F6EECF244321}">
                <p14:modId xmlns:p14="http://schemas.microsoft.com/office/powerpoint/2010/main" val="2705580758"/>
              </p:ext>
            </p:extLst>
          </p:nvPr>
        </p:nvGraphicFramePr>
        <p:xfrm>
          <a:off x="447040" y="1341121"/>
          <a:ext cx="5273040" cy="5242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3BE85637-C4EC-4FE6-B3D5-E3E53AE11502}"/>
              </a:ext>
            </a:extLst>
          </p:cNvPr>
          <p:cNvGraphicFramePr>
            <a:graphicFrameLocks noGrp="1"/>
          </p:cNvGraphicFramePr>
          <p:nvPr>
            <p:ph sz="half" idx="2"/>
            <p:extLst>
              <p:ext uri="{D42A27DB-BD31-4B8C-83A1-F6EECF244321}">
                <p14:modId xmlns:p14="http://schemas.microsoft.com/office/powerpoint/2010/main" val="4090340149"/>
              </p:ext>
            </p:extLst>
          </p:nvPr>
        </p:nvGraphicFramePr>
        <p:xfrm>
          <a:off x="5588000" y="1341120"/>
          <a:ext cx="6350000" cy="5354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7763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395C-E701-4EC1-99F7-077101C7A457}"/>
              </a:ext>
            </a:extLst>
          </p:cNvPr>
          <p:cNvSpPr>
            <a:spLocks noGrp="1"/>
          </p:cNvSpPr>
          <p:nvPr>
            <p:ph type="title"/>
          </p:nvPr>
        </p:nvSpPr>
        <p:spPr/>
        <p:txBody>
          <a:bodyPr>
            <a:normAutofit/>
          </a:bodyPr>
          <a:lstStyle/>
          <a:p>
            <a:pPr algn="ctr"/>
            <a:r>
              <a:rPr lang="en-US" sz="3800" b="1" dirty="0">
                <a:latin typeface="Times New Roman" panose="02020603050405020304" pitchFamily="18" charset="0"/>
                <a:cs typeface="Times New Roman" panose="02020603050405020304" pitchFamily="18" charset="0"/>
              </a:rPr>
              <a:t>The City Club Income Dollar and Where It Went</a:t>
            </a:r>
          </a:p>
        </p:txBody>
      </p:sp>
      <p:graphicFrame>
        <p:nvGraphicFramePr>
          <p:cNvPr id="6" name="Content Placeholder 5">
            <a:extLst>
              <a:ext uri="{FF2B5EF4-FFF2-40B4-BE49-F238E27FC236}">
                <a16:creationId xmlns:a16="http://schemas.microsoft.com/office/drawing/2014/main" id="{8437F6DC-23AB-4DB4-867D-8F9344D817A7}"/>
              </a:ext>
            </a:extLst>
          </p:cNvPr>
          <p:cNvGraphicFramePr>
            <a:graphicFrameLocks noGrp="1"/>
          </p:cNvGraphicFramePr>
          <p:nvPr>
            <p:ph sz="half" idx="1"/>
            <p:extLst>
              <p:ext uri="{D42A27DB-BD31-4B8C-83A1-F6EECF244321}">
                <p14:modId xmlns:p14="http://schemas.microsoft.com/office/powerpoint/2010/main" val="2480523769"/>
              </p:ext>
            </p:extLst>
          </p:nvPr>
        </p:nvGraphicFramePr>
        <p:xfrm>
          <a:off x="223519" y="1280160"/>
          <a:ext cx="5796281" cy="543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BFCCD529-DF94-4A38-9174-8BCDE4C11D60}"/>
              </a:ext>
            </a:extLst>
          </p:cNvPr>
          <p:cNvGraphicFramePr>
            <a:graphicFrameLocks noGrp="1"/>
          </p:cNvGraphicFramePr>
          <p:nvPr>
            <p:ph sz="half" idx="2"/>
            <p:extLst>
              <p:ext uri="{D42A27DB-BD31-4B8C-83A1-F6EECF244321}">
                <p14:modId xmlns:p14="http://schemas.microsoft.com/office/powerpoint/2010/main" val="3958180086"/>
              </p:ext>
            </p:extLst>
          </p:nvPr>
        </p:nvGraphicFramePr>
        <p:xfrm>
          <a:off x="6172200" y="1280160"/>
          <a:ext cx="5796280" cy="543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5542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ADCB6-35AF-4EAD-9D36-3CA137FFF8AF}"/>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The Tennis Beach &amp; Yacht Club Income Dollar And Where It Went</a:t>
            </a:r>
          </a:p>
        </p:txBody>
      </p:sp>
      <p:graphicFrame>
        <p:nvGraphicFramePr>
          <p:cNvPr id="9" name="Content Placeholder 8">
            <a:extLst>
              <a:ext uri="{FF2B5EF4-FFF2-40B4-BE49-F238E27FC236}">
                <a16:creationId xmlns:a16="http://schemas.microsoft.com/office/drawing/2014/main" id="{A862DCAC-5D94-44A5-9534-8A095490D919}"/>
              </a:ext>
            </a:extLst>
          </p:cNvPr>
          <p:cNvGraphicFramePr>
            <a:graphicFrameLocks noGrp="1"/>
          </p:cNvGraphicFramePr>
          <p:nvPr>
            <p:ph sz="half" idx="1"/>
            <p:extLst>
              <p:ext uri="{D42A27DB-BD31-4B8C-83A1-F6EECF244321}">
                <p14:modId xmlns:p14="http://schemas.microsoft.com/office/powerpoint/2010/main" val="26669594"/>
              </p:ext>
            </p:extLst>
          </p:nvPr>
        </p:nvGraphicFramePr>
        <p:xfrm>
          <a:off x="162560" y="1493520"/>
          <a:ext cx="5857240" cy="5222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1451E528-8CC6-40FB-A060-9CB2F4FF931C}"/>
              </a:ext>
            </a:extLst>
          </p:cNvPr>
          <p:cNvGraphicFramePr>
            <a:graphicFrameLocks noGrp="1"/>
          </p:cNvGraphicFramePr>
          <p:nvPr>
            <p:ph sz="half" idx="2"/>
            <p:extLst>
              <p:ext uri="{D42A27DB-BD31-4B8C-83A1-F6EECF244321}">
                <p14:modId xmlns:p14="http://schemas.microsoft.com/office/powerpoint/2010/main" val="1120182602"/>
              </p:ext>
            </p:extLst>
          </p:nvPr>
        </p:nvGraphicFramePr>
        <p:xfrm>
          <a:off x="6172200" y="1584960"/>
          <a:ext cx="5928360" cy="5130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1688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6"/>
            <a:ext cx="4381010" cy="5892105"/>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6">
              <a:defRPr/>
            </a:pPr>
            <a:endParaRPr lang="en-US" sz="1801">
              <a:solidFill>
                <a:prstClr val="white"/>
              </a:solidFill>
              <a:latin typeface="Calibri" panose="020F0502020204030204"/>
            </a:endParaRPr>
          </a:p>
        </p:txBody>
      </p:sp>
      <p:sp>
        <p:nvSpPr>
          <p:cNvPr id="2" name="Title 1">
            <a:extLst>
              <a:ext uri="{FF2B5EF4-FFF2-40B4-BE49-F238E27FC236}">
                <a16:creationId xmlns:a16="http://schemas.microsoft.com/office/drawing/2014/main" id="{4686DE78-69B5-47BD-8D21-DFC01DD34278}"/>
              </a:ext>
            </a:extLst>
          </p:cNvPr>
          <p:cNvSpPr>
            <a:spLocks noGrp="1"/>
          </p:cNvSpPr>
          <p:nvPr>
            <p:ph type="title"/>
          </p:nvPr>
        </p:nvSpPr>
        <p:spPr>
          <a:xfrm>
            <a:off x="484096" y="1012005"/>
            <a:ext cx="4381010" cy="4795408"/>
          </a:xfrm>
        </p:spPr>
        <p:txBody>
          <a:bodyPr>
            <a:normAutofit/>
          </a:bodyPr>
          <a:lstStyle/>
          <a:p>
            <a:pPr algn="ctr"/>
            <a:r>
              <a:rPr lang="en-US" dirty="0">
                <a:solidFill>
                  <a:srgbClr val="FFFFFF"/>
                </a:solidFill>
              </a:rPr>
              <a:t>Current Club Events</a:t>
            </a:r>
            <a:br>
              <a:rPr lang="en-US" dirty="0">
                <a:solidFill>
                  <a:srgbClr val="FFFFFF"/>
                </a:solidFill>
              </a:rPr>
            </a:br>
            <a:br>
              <a:rPr lang="en-US" dirty="0">
                <a:solidFill>
                  <a:srgbClr val="FFFFFF"/>
                </a:solidFill>
              </a:rPr>
            </a:br>
            <a:r>
              <a:rPr lang="en-US" dirty="0">
                <a:solidFill>
                  <a:srgbClr val="FFFFFF"/>
                </a:solidFill>
              </a:rPr>
              <a:t>“The Fun Facts”</a:t>
            </a:r>
          </a:p>
        </p:txBody>
      </p:sp>
      <p:graphicFrame>
        <p:nvGraphicFramePr>
          <p:cNvPr id="5" name="Content Placeholder 2">
            <a:extLst>
              <a:ext uri="{FF2B5EF4-FFF2-40B4-BE49-F238E27FC236}">
                <a16:creationId xmlns:a16="http://schemas.microsoft.com/office/drawing/2014/main" id="{7C3DD892-2533-4104-B90C-742F6D5C4EF1}"/>
              </a:ext>
            </a:extLst>
          </p:cNvPr>
          <p:cNvGraphicFramePr>
            <a:graphicFrameLocks noGrp="1"/>
          </p:cNvGraphicFramePr>
          <p:nvPr>
            <p:ph idx="1"/>
            <p:extLst>
              <p:ext uri="{D42A27DB-BD31-4B8C-83A1-F6EECF244321}">
                <p14:modId xmlns:p14="http://schemas.microsoft.com/office/powerpoint/2010/main" val="2294860536"/>
              </p:ext>
            </p:extLst>
          </p:nvPr>
        </p:nvGraphicFramePr>
        <p:xfrm>
          <a:off x="5194300" y="470923"/>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9367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8C681-CD20-47EE-BA3C-B2EFC271866B}"/>
              </a:ext>
            </a:extLst>
          </p:cNvPr>
          <p:cNvSpPr>
            <a:spLocks noGrp="1"/>
          </p:cNvSpPr>
          <p:nvPr>
            <p:ph type="title"/>
          </p:nvPr>
        </p:nvSpPr>
        <p:spPr>
          <a:xfrm>
            <a:off x="321564" y="963877"/>
            <a:ext cx="4332715" cy="4930246"/>
          </a:xfrm>
        </p:spPr>
        <p:txBody>
          <a:bodyPr>
            <a:normAutofit/>
          </a:bodyPr>
          <a:lstStyle/>
          <a:p>
            <a:pPr>
              <a:defRPr/>
            </a:pPr>
            <a:r>
              <a:rPr lang="en-US" dirty="0">
                <a:solidFill>
                  <a:schemeClr val="accent1"/>
                </a:solidFill>
                <a:latin typeface="Times New Roman" panose="02020603050405020304" pitchFamily="18" charset="0"/>
              </a:rPr>
              <a:t>Thank You</a:t>
            </a:r>
            <a:br>
              <a:rPr lang="en-US" dirty="0">
                <a:solidFill>
                  <a:schemeClr val="accent1"/>
                </a:solidFill>
                <a:latin typeface="Times New Roman" panose="02020603050405020304" pitchFamily="18" charset="0"/>
              </a:rPr>
            </a:br>
            <a:r>
              <a:rPr lang="en-US" dirty="0">
                <a:solidFill>
                  <a:schemeClr val="accent1"/>
                </a:solidFill>
                <a:latin typeface="Times New Roman" panose="02020603050405020304" pitchFamily="18" charset="0"/>
              </a:rPr>
              <a:t>Texas Lone Star Chapter!</a:t>
            </a:r>
            <a:br>
              <a:rPr lang="en-US" dirty="0">
                <a:solidFill>
                  <a:schemeClr val="accent1"/>
                </a:solidFill>
                <a:latin typeface="Times New Roman" panose="02020603050405020304" pitchFamily="18" charset="0"/>
              </a:rPr>
            </a:br>
            <a:r>
              <a:rPr lang="en-US" dirty="0">
                <a:solidFill>
                  <a:schemeClr val="accent1"/>
                </a:solidFill>
                <a:latin typeface="Times New Roman" panose="02020603050405020304" pitchFamily="18" charset="0"/>
              </a:rPr>
              <a:t>CMAA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910DA0-C3F0-46C1-84E0-7617DB89EE2D}"/>
              </a:ext>
            </a:extLst>
          </p:cNvPr>
          <p:cNvSpPr>
            <a:spLocks noGrp="1"/>
          </p:cNvSpPr>
          <p:nvPr>
            <p:ph idx="1"/>
          </p:nvPr>
        </p:nvSpPr>
        <p:spPr>
          <a:xfrm>
            <a:off x="5466083" y="963877"/>
            <a:ext cx="6404340" cy="4930246"/>
          </a:xfrm>
        </p:spPr>
        <p:txBody>
          <a:bodyPr anchor="ctr">
            <a:normAutofit/>
          </a:bodyPr>
          <a:lstStyle/>
          <a:p>
            <a:pPr marL="393192" lvl="1" indent="0">
              <a:buFont typeface="Arial" panose="020B0604020202020204" pitchFamily="34" charset="0"/>
              <a:buNone/>
              <a:defRPr/>
            </a:pPr>
            <a:r>
              <a:rPr lang="en-US" b="1" dirty="0">
                <a:latin typeface="Times New Roman" panose="02020603050405020304" pitchFamily="18" charset="0"/>
              </a:rPr>
              <a:t>Condon O’Meara McGinty &amp; Donnelly LLP</a:t>
            </a:r>
          </a:p>
          <a:p>
            <a:pPr marL="393192" lvl="1" indent="0">
              <a:buFont typeface="Arial" panose="020B0604020202020204" pitchFamily="34" charset="0"/>
              <a:buNone/>
              <a:defRPr/>
            </a:pPr>
            <a:endParaRPr lang="en-US" dirty="0">
              <a:latin typeface="Times New Roman" panose="02020603050405020304" pitchFamily="18" charset="0"/>
            </a:endParaRPr>
          </a:p>
          <a:p>
            <a:pPr marL="393192" lvl="1" indent="0">
              <a:buFont typeface="Arial" panose="020B0604020202020204" pitchFamily="34" charset="0"/>
              <a:buNone/>
              <a:defRPr/>
            </a:pPr>
            <a:r>
              <a:rPr lang="en-US" b="1" dirty="0">
                <a:latin typeface="Times New Roman" panose="02020603050405020304" pitchFamily="18" charset="0"/>
              </a:rPr>
              <a:t>John D. Daum, CPA</a:t>
            </a:r>
          </a:p>
          <a:p>
            <a:pPr marL="393192" lvl="1" indent="0">
              <a:buFont typeface="Arial" panose="020B0604020202020204" pitchFamily="34" charset="0"/>
              <a:buNone/>
              <a:defRPr/>
            </a:pPr>
            <a:r>
              <a:rPr lang="en-US" b="1" dirty="0">
                <a:latin typeface="Times New Roman" panose="02020603050405020304" pitchFamily="18" charset="0"/>
              </a:rPr>
              <a:t>Partner</a:t>
            </a:r>
          </a:p>
          <a:p>
            <a:pPr marL="393192" lvl="1" indent="0">
              <a:buFont typeface="Arial" panose="020B0604020202020204" pitchFamily="34" charset="0"/>
              <a:buNone/>
              <a:defRPr/>
            </a:pPr>
            <a:r>
              <a:rPr lang="en-US" b="1" dirty="0">
                <a:latin typeface="Times New Roman" panose="02020603050405020304" pitchFamily="18" charset="0"/>
              </a:rPr>
              <a:t>Telephone: (212) 661-7777</a:t>
            </a:r>
          </a:p>
          <a:p>
            <a:pPr marL="393192" lvl="1" indent="0">
              <a:buFont typeface="Arial" panose="020B0604020202020204" pitchFamily="34" charset="0"/>
              <a:buNone/>
              <a:defRPr/>
            </a:pPr>
            <a:r>
              <a:rPr lang="en-US" b="1" dirty="0">
                <a:latin typeface="Times New Roman" panose="02020603050405020304" pitchFamily="18" charset="0"/>
              </a:rPr>
              <a:t>Email: </a:t>
            </a:r>
            <a:r>
              <a:rPr lang="en-US" b="1" dirty="0">
                <a:latin typeface="Times New Roman" panose="02020603050405020304" pitchFamily="18" charset="0"/>
                <a:hlinkClick r:id="rId2"/>
              </a:rPr>
              <a:t>jdaum@comdcpa.com</a:t>
            </a:r>
            <a:r>
              <a:rPr lang="en-US" b="1" dirty="0">
                <a:latin typeface="Times New Roman" panose="02020603050405020304" pitchFamily="18" charset="0"/>
              </a:rPr>
              <a:t>	</a:t>
            </a:r>
          </a:p>
          <a:p>
            <a:pPr marL="393192" lvl="1" indent="0">
              <a:buFont typeface="Arial" panose="020B0604020202020204" pitchFamily="34" charset="0"/>
              <a:buNone/>
              <a:defRPr/>
            </a:pPr>
            <a:endParaRPr lang="en-US" b="1" dirty="0">
              <a:latin typeface="Times New Roman" panose="02020603050405020304" pitchFamily="18" charset="0"/>
            </a:endParaRPr>
          </a:p>
          <a:p>
            <a:pPr marL="393192" lvl="1" indent="0">
              <a:buFont typeface="Arial" panose="020B0604020202020204" pitchFamily="34" charset="0"/>
              <a:buNone/>
              <a:defRPr/>
            </a:pPr>
            <a:r>
              <a:rPr lang="en-US" b="1" dirty="0">
                <a:latin typeface="Times New Roman" panose="02020603050405020304" pitchFamily="18" charset="0"/>
              </a:rPr>
              <a:t>James W. Gilson, CPA</a:t>
            </a:r>
          </a:p>
          <a:p>
            <a:pPr marL="393192" lvl="1" indent="0">
              <a:buFont typeface="Arial" panose="020B0604020202020204" pitchFamily="34" charset="0"/>
              <a:buNone/>
              <a:defRPr/>
            </a:pPr>
            <a:r>
              <a:rPr lang="en-US" b="1" dirty="0">
                <a:latin typeface="Times New Roman" panose="02020603050405020304" pitchFamily="18" charset="0"/>
              </a:rPr>
              <a:t>Partner</a:t>
            </a:r>
          </a:p>
          <a:p>
            <a:pPr marL="393192" lvl="1" indent="0">
              <a:buFont typeface="Arial" panose="020B0604020202020204" pitchFamily="34" charset="0"/>
              <a:buNone/>
              <a:defRPr/>
            </a:pPr>
            <a:r>
              <a:rPr lang="en-US" b="1" dirty="0">
                <a:latin typeface="Times New Roman" panose="02020603050405020304" pitchFamily="18" charset="0"/>
              </a:rPr>
              <a:t>Telephone: (212) 661-7777</a:t>
            </a:r>
          </a:p>
          <a:p>
            <a:pPr marL="393192" lvl="1" indent="0">
              <a:buFont typeface="Arial" panose="020B0604020202020204" pitchFamily="34" charset="0"/>
              <a:buNone/>
              <a:defRPr/>
            </a:pPr>
            <a:r>
              <a:rPr lang="en-US" b="1" dirty="0">
                <a:latin typeface="Times New Roman" panose="02020603050405020304" pitchFamily="18" charset="0"/>
              </a:rPr>
              <a:t>Email: </a:t>
            </a:r>
            <a:r>
              <a:rPr lang="en-US" b="1" dirty="0">
                <a:latin typeface="Times New Roman" panose="02020603050405020304" pitchFamily="18" charset="0"/>
                <a:hlinkClick r:id="rId3"/>
              </a:rPr>
              <a:t>jgilson@comdcpa.com</a:t>
            </a:r>
            <a:r>
              <a:rPr lang="en-US" b="1" dirty="0">
                <a:latin typeface="Times New Roman" panose="02020603050405020304" pitchFamily="18" charset="0"/>
              </a:rPr>
              <a:t>	</a:t>
            </a:r>
          </a:p>
          <a:p>
            <a:pPr>
              <a:defRPr/>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D26EA56F-0CDA-4DAD-A024-8BDE2E2647CF}"/>
              </a:ext>
            </a:extLst>
          </p:cNvPr>
          <p:cNvSpPr>
            <a:spLocks noGrp="1"/>
          </p:cNvSpPr>
          <p:nvPr>
            <p:ph type="title"/>
          </p:nvPr>
        </p:nvSpPr>
        <p:spPr>
          <a:xfrm>
            <a:off x="643468" y="643467"/>
            <a:ext cx="3363973" cy="1597316"/>
          </a:xfrm>
          <a:noFill/>
          <a:ln w="19050">
            <a:solidFill>
              <a:schemeClr val="bg1"/>
            </a:solidFill>
          </a:ln>
        </p:spPr>
        <p:txBody>
          <a:bodyPr wrap="square">
            <a:normAutofit/>
          </a:bodyPr>
          <a:lstStyle/>
          <a:p>
            <a:pPr algn="ctr"/>
            <a:r>
              <a:rPr lang="en-US" sz="2800">
                <a:solidFill>
                  <a:schemeClr val="bg1"/>
                </a:solidFill>
              </a:rPr>
              <a:t>WARNING!</a:t>
            </a:r>
          </a:p>
        </p:txBody>
      </p:sp>
      <p:sp>
        <p:nvSpPr>
          <p:cNvPr id="3" name="Content Placeholder 2">
            <a:extLst>
              <a:ext uri="{FF2B5EF4-FFF2-40B4-BE49-F238E27FC236}">
                <a16:creationId xmlns:a16="http://schemas.microsoft.com/office/drawing/2014/main" id="{80F769DE-7955-4C5B-B564-E39A182B5AAE}"/>
              </a:ext>
            </a:extLst>
          </p:cNvPr>
          <p:cNvSpPr>
            <a:spLocks noGrp="1"/>
          </p:cNvSpPr>
          <p:nvPr>
            <p:ph idx="1"/>
          </p:nvPr>
        </p:nvSpPr>
        <p:spPr>
          <a:xfrm>
            <a:off x="132080" y="2638045"/>
            <a:ext cx="4429760" cy="3415621"/>
          </a:xfrm>
        </p:spPr>
        <p:txBody>
          <a:bodyPr>
            <a:normAutofit/>
          </a:bodyPr>
          <a:lstStyle/>
          <a:p>
            <a:r>
              <a:rPr lang="en-US" sz="2000" dirty="0">
                <a:solidFill>
                  <a:schemeClr val="bg1"/>
                </a:solidFill>
              </a:rPr>
              <a:t>These Statistics and Trends are Averages NOT Standards</a:t>
            </a:r>
          </a:p>
          <a:p>
            <a:pPr lvl="1"/>
            <a:r>
              <a:rPr lang="en-US" sz="2000" dirty="0">
                <a:solidFill>
                  <a:schemeClr val="bg1"/>
                </a:solidFill>
              </a:rPr>
              <a:t>Your Experience May Be Different!</a:t>
            </a:r>
          </a:p>
          <a:p>
            <a:endParaRPr lang="en-US" sz="2000" dirty="0">
              <a:solidFill>
                <a:schemeClr val="bg1"/>
              </a:solidFill>
            </a:endParaRPr>
          </a:p>
          <a:p>
            <a:r>
              <a:rPr lang="en-US" sz="2000" dirty="0">
                <a:solidFill>
                  <a:schemeClr val="bg1"/>
                </a:solidFill>
              </a:rPr>
              <a:t>Based on Audited Client Data</a:t>
            </a:r>
          </a:p>
          <a:p>
            <a:pPr lvl="1"/>
            <a:r>
              <a:rPr lang="en-US" sz="2000" dirty="0">
                <a:solidFill>
                  <a:schemeClr val="bg1"/>
                </a:solidFill>
              </a:rPr>
              <a:t>Data we Can Verify and Analyze</a:t>
            </a:r>
          </a:p>
        </p:txBody>
      </p:sp>
      <p:pic>
        <p:nvPicPr>
          <p:cNvPr id="5" name="Picture 4" descr="A close up of a sign&#10;&#10;Description automatically generated">
            <a:extLst>
              <a:ext uri="{FF2B5EF4-FFF2-40B4-BE49-F238E27FC236}">
                <a16:creationId xmlns:a16="http://schemas.microsoft.com/office/drawing/2014/main" id="{B7AD42F9-E02F-4DA4-964C-9312EEA41EF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7763" y="1339391"/>
            <a:ext cx="6250770" cy="4018350"/>
          </a:xfrm>
          <a:prstGeom prst="rect">
            <a:avLst/>
          </a:prstGeom>
        </p:spPr>
      </p:pic>
      <p:sp>
        <p:nvSpPr>
          <p:cNvPr id="6" name="TextBox 5">
            <a:extLst>
              <a:ext uri="{FF2B5EF4-FFF2-40B4-BE49-F238E27FC236}">
                <a16:creationId xmlns:a16="http://schemas.microsoft.com/office/drawing/2014/main" id="{90104916-E693-4EBB-8E83-9E11A6DD0662}"/>
              </a:ext>
            </a:extLst>
          </p:cNvPr>
          <p:cNvSpPr txBox="1"/>
          <p:nvPr/>
        </p:nvSpPr>
        <p:spPr>
          <a:xfrm>
            <a:off x="9089205" y="5157689"/>
            <a:ext cx="2459327" cy="200055"/>
          </a:xfrm>
          <a:prstGeom prst="rect">
            <a:avLst/>
          </a:prstGeom>
          <a:solidFill>
            <a:srgbClr val="000000"/>
          </a:solidFill>
        </p:spPr>
        <p:txBody>
          <a:bodyPr wrap="none" rtlCol="0">
            <a:spAutoFit/>
          </a:bodyPr>
          <a:lstStyle/>
          <a:p>
            <a:pPr algn="r">
              <a:spcAft>
                <a:spcPts val="601"/>
              </a:spcAft>
            </a:pPr>
            <a:r>
              <a:rPr lang="en-US" sz="700">
                <a:solidFill>
                  <a:srgbClr val="FFFFFF"/>
                </a:solidFill>
                <a:hlinkClick r:id="rId3" tooltip="http://matescienzemedie.blogspot.com/2012/04/matematica-1c-attenzion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94304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B030-BB02-40E8-B260-681D76057C90}"/>
              </a:ext>
            </a:extLst>
          </p:cNvPr>
          <p:cNvSpPr>
            <a:spLocks noGrp="1"/>
          </p:cNvSpPr>
          <p:nvPr>
            <p:ph type="title"/>
          </p:nvPr>
        </p:nvSpPr>
        <p:spPr>
          <a:xfrm>
            <a:off x="838202" y="365127"/>
            <a:ext cx="10515600" cy="1325563"/>
          </a:xfrm>
        </p:spPr>
        <p:txBody>
          <a:bodyPr>
            <a:normAutofit/>
          </a:bodyPr>
          <a:lstStyle/>
          <a:p>
            <a:pPr algn="ctr"/>
            <a:r>
              <a:rPr lang="en-US" dirty="0">
                <a:latin typeface="Times New Roman" panose="02020603050405020304" pitchFamily="18" charset="0"/>
                <a:cs typeface="Times New Roman" panose="02020603050405020304" pitchFamily="18" charset="0"/>
              </a:rPr>
              <a:t>Food and Beverage Operations</a:t>
            </a:r>
          </a:p>
        </p:txBody>
      </p:sp>
      <p:graphicFrame>
        <p:nvGraphicFramePr>
          <p:cNvPr id="5" name="Content Placeholder 2">
            <a:extLst>
              <a:ext uri="{FF2B5EF4-FFF2-40B4-BE49-F238E27FC236}">
                <a16:creationId xmlns:a16="http://schemas.microsoft.com/office/drawing/2014/main" id="{E446331D-3356-4910-8932-F6C6C9704BDD}"/>
              </a:ext>
            </a:extLst>
          </p:cNvPr>
          <p:cNvGraphicFramePr>
            <a:graphicFrameLocks noGrp="1"/>
          </p:cNvGraphicFramePr>
          <p:nvPr>
            <p:ph idx="1"/>
            <p:extLst>
              <p:ext uri="{D42A27DB-BD31-4B8C-83A1-F6EECF244321}">
                <p14:modId xmlns:p14="http://schemas.microsoft.com/office/powerpoint/2010/main" val="2409439389"/>
              </p:ext>
            </p:extLst>
          </p:nvPr>
        </p:nvGraphicFramePr>
        <p:xfrm>
          <a:off x="838202" y="1825624"/>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096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dining room table&#10;&#10;Description automatically generated">
            <a:extLst>
              <a:ext uri="{FF2B5EF4-FFF2-40B4-BE49-F238E27FC236}">
                <a16:creationId xmlns:a16="http://schemas.microsoft.com/office/drawing/2014/main" id="{E155AAFE-CA40-4FD0-BBE9-ED9B9E1F9B60}"/>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0034"/>
            <a:ext cx="12192000" cy="6667202"/>
          </a:xfrm>
          <a:prstGeom prst="rect">
            <a:avLst/>
          </a:prstGeom>
        </p:spPr>
      </p:pic>
      <p:sp>
        <p:nvSpPr>
          <p:cNvPr id="2" name="Title 1">
            <a:extLst>
              <a:ext uri="{FF2B5EF4-FFF2-40B4-BE49-F238E27FC236}">
                <a16:creationId xmlns:a16="http://schemas.microsoft.com/office/drawing/2014/main" id="{B13EBEAC-AE64-4F5F-BB6C-529ADC0AC2B2}"/>
              </a:ext>
            </a:extLst>
          </p:cNvPr>
          <p:cNvSpPr>
            <a:spLocks noGrp="1"/>
          </p:cNvSpPr>
          <p:nvPr>
            <p:ph type="title"/>
          </p:nvPr>
        </p:nvSpPr>
        <p:spPr>
          <a:xfrm>
            <a:off x="838198" y="3"/>
            <a:ext cx="10515600" cy="802638"/>
          </a:xfrm>
        </p:spPr>
        <p:txBody>
          <a:bodyPr>
            <a:noAutofit/>
          </a:bodyPr>
          <a:lstStyle/>
          <a:p>
            <a:pPr algn="ctr"/>
            <a:r>
              <a:rPr lang="en-US" sz="3500" dirty="0">
                <a:latin typeface="Times New Roman" panose="02020603050405020304" pitchFamily="18" charset="0"/>
                <a:cs typeface="Times New Roman" panose="02020603050405020304" pitchFamily="18" charset="0"/>
              </a:rPr>
              <a:t>Food and Beverage Operations – Golf and Country Clubs</a:t>
            </a:r>
          </a:p>
        </p:txBody>
      </p:sp>
      <p:graphicFrame>
        <p:nvGraphicFramePr>
          <p:cNvPr id="7" name="Content Placeholder 6">
            <a:extLst>
              <a:ext uri="{FF2B5EF4-FFF2-40B4-BE49-F238E27FC236}">
                <a16:creationId xmlns:a16="http://schemas.microsoft.com/office/drawing/2014/main" id="{369E5DC5-5718-4444-B729-3A0280833742}"/>
              </a:ext>
            </a:extLst>
          </p:cNvPr>
          <p:cNvGraphicFramePr>
            <a:graphicFrameLocks noGrp="1"/>
          </p:cNvGraphicFramePr>
          <p:nvPr>
            <p:ph idx="1"/>
            <p:extLst>
              <p:ext uri="{D42A27DB-BD31-4B8C-83A1-F6EECF244321}">
                <p14:modId xmlns:p14="http://schemas.microsoft.com/office/powerpoint/2010/main" val="1067240679"/>
              </p:ext>
            </p:extLst>
          </p:nvPr>
        </p:nvGraphicFramePr>
        <p:xfrm>
          <a:off x="74297" y="640080"/>
          <a:ext cx="11917676" cy="5902962"/>
        </p:xfrm>
        <a:graphic>
          <a:graphicData uri="http://schemas.openxmlformats.org/drawingml/2006/table">
            <a:tbl>
              <a:tblPr/>
              <a:tblGrid>
                <a:gridCol w="3920506">
                  <a:extLst>
                    <a:ext uri="{9D8B030D-6E8A-4147-A177-3AD203B41FA5}">
                      <a16:colId xmlns:a16="http://schemas.microsoft.com/office/drawing/2014/main" val="2220244045"/>
                    </a:ext>
                  </a:extLst>
                </a:gridCol>
                <a:gridCol w="179188">
                  <a:extLst>
                    <a:ext uri="{9D8B030D-6E8A-4147-A177-3AD203B41FA5}">
                      <a16:colId xmlns:a16="http://schemas.microsoft.com/office/drawing/2014/main" val="4090330029"/>
                    </a:ext>
                  </a:extLst>
                </a:gridCol>
                <a:gridCol w="1470190">
                  <a:extLst>
                    <a:ext uri="{9D8B030D-6E8A-4147-A177-3AD203B41FA5}">
                      <a16:colId xmlns:a16="http://schemas.microsoft.com/office/drawing/2014/main" val="4131089152"/>
                    </a:ext>
                  </a:extLst>
                </a:gridCol>
                <a:gridCol w="117616">
                  <a:extLst>
                    <a:ext uri="{9D8B030D-6E8A-4147-A177-3AD203B41FA5}">
                      <a16:colId xmlns:a16="http://schemas.microsoft.com/office/drawing/2014/main" val="2103482298"/>
                    </a:ext>
                  </a:extLst>
                </a:gridCol>
                <a:gridCol w="1470190">
                  <a:extLst>
                    <a:ext uri="{9D8B030D-6E8A-4147-A177-3AD203B41FA5}">
                      <a16:colId xmlns:a16="http://schemas.microsoft.com/office/drawing/2014/main" val="2748796866"/>
                    </a:ext>
                  </a:extLst>
                </a:gridCol>
                <a:gridCol w="116472">
                  <a:extLst>
                    <a:ext uri="{9D8B030D-6E8A-4147-A177-3AD203B41FA5}">
                      <a16:colId xmlns:a16="http://schemas.microsoft.com/office/drawing/2014/main" val="9461002"/>
                    </a:ext>
                  </a:extLst>
                </a:gridCol>
                <a:gridCol w="1470190">
                  <a:extLst>
                    <a:ext uri="{9D8B030D-6E8A-4147-A177-3AD203B41FA5}">
                      <a16:colId xmlns:a16="http://schemas.microsoft.com/office/drawing/2014/main" val="4174262839"/>
                    </a:ext>
                  </a:extLst>
                </a:gridCol>
                <a:gridCol w="116472">
                  <a:extLst>
                    <a:ext uri="{9D8B030D-6E8A-4147-A177-3AD203B41FA5}">
                      <a16:colId xmlns:a16="http://schemas.microsoft.com/office/drawing/2014/main" val="3409324610"/>
                    </a:ext>
                  </a:extLst>
                </a:gridCol>
                <a:gridCol w="1470190">
                  <a:extLst>
                    <a:ext uri="{9D8B030D-6E8A-4147-A177-3AD203B41FA5}">
                      <a16:colId xmlns:a16="http://schemas.microsoft.com/office/drawing/2014/main" val="891371066"/>
                    </a:ext>
                  </a:extLst>
                </a:gridCol>
                <a:gridCol w="116472">
                  <a:extLst>
                    <a:ext uri="{9D8B030D-6E8A-4147-A177-3AD203B41FA5}">
                      <a16:colId xmlns:a16="http://schemas.microsoft.com/office/drawing/2014/main" val="2901989046"/>
                    </a:ext>
                  </a:extLst>
                </a:gridCol>
                <a:gridCol w="1470190">
                  <a:extLst>
                    <a:ext uri="{9D8B030D-6E8A-4147-A177-3AD203B41FA5}">
                      <a16:colId xmlns:a16="http://schemas.microsoft.com/office/drawing/2014/main" val="1239848861"/>
                    </a:ext>
                  </a:extLst>
                </a:gridCol>
              </a:tblGrid>
              <a:tr h="227037">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gridSpan="9">
                  <a:txBody>
                    <a:bodyPr/>
                    <a:lstStyle/>
                    <a:p>
                      <a:pPr algn="ctr" fontAlgn="b"/>
                      <a:r>
                        <a:rPr lang="en-US" sz="1400" b="1" i="0" u="none" strike="noStrike" dirty="0">
                          <a:solidFill>
                            <a:srgbClr val="000000"/>
                          </a:solidFill>
                          <a:effectLst/>
                          <a:latin typeface="Times New Roman" panose="02020603050405020304" pitchFamily="18" charset="0"/>
                        </a:rPr>
                        <a:t>Averages</a:t>
                      </a:r>
                    </a:p>
                  </a:txBody>
                  <a:tcPr marL="5454" marR="5454" marT="545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extLst>
                  <a:ext uri="{0D108BD9-81ED-4DB2-BD59-A6C34878D82A}">
                    <a16:rowId xmlns:a16="http://schemas.microsoft.com/office/drawing/2014/main" val="3712773470"/>
                  </a:ext>
                </a:extLst>
              </a:tr>
              <a:tr h="227037">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1" i="0" u="none" strike="noStrike" dirty="0">
                          <a:solidFill>
                            <a:srgbClr val="000000"/>
                          </a:solidFill>
                          <a:effectLst/>
                          <a:latin typeface="Times New Roman" panose="02020603050405020304" pitchFamily="18" charset="0"/>
                        </a:rPr>
                        <a:t>2019</a:t>
                      </a:r>
                    </a:p>
                  </a:txBody>
                  <a:tcPr marL="5454" marR="5454" marT="54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B>
                      <a:noFill/>
                    </a:lnB>
                  </a:tcPr>
                </a:tc>
                <a:tc>
                  <a:txBody>
                    <a:bodyPr/>
                    <a:lstStyle/>
                    <a:p>
                      <a:pPr algn="ctr" fontAlgn="b"/>
                      <a:r>
                        <a:rPr lang="en-US" sz="1400" b="1" i="0" u="none" strike="noStrike" dirty="0">
                          <a:solidFill>
                            <a:srgbClr val="000000"/>
                          </a:solidFill>
                          <a:effectLst/>
                          <a:latin typeface="Times New Roman" panose="02020603050405020304" pitchFamily="18" charset="0"/>
                        </a:rPr>
                        <a:t>2018</a:t>
                      </a:r>
                    </a:p>
                  </a:txBody>
                  <a:tcPr marL="5454" marR="5454" marT="54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B>
                      <a:noFill/>
                    </a:lnB>
                  </a:tcPr>
                </a:tc>
                <a:tc>
                  <a:txBody>
                    <a:bodyPr/>
                    <a:lstStyle/>
                    <a:p>
                      <a:pPr algn="ctr" fontAlgn="b"/>
                      <a:r>
                        <a:rPr lang="en-US" sz="1400" b="1" i="0" u="none" strike="noStrike" dirty="0">
                          <a:solidFill>
                            <a:srgbClr val="000000"/>
                          </a:solidFill>
                          <a:effectLst/>
                          <a:latin typeface="Times New Roman" panose="02020603050405020304" pitchFamily="18" charset="0"/>
                        </a:rPr>
                        <a:t>2017</a:t>
                      </a:r>
                    </a:p>
                  </a:txBody>
                  <a:tcPr marL="5454" marR="5454" marT="54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B>
                      <a:noFill/>
                    </a:lnB>
                  </a:tcPr>
                </a:tc>
                <a:tc>
                  <a:txBody>
                    <a:bodyPr/>
                    <a:lstStyle/>
                    <a:p>
                      <a:pPr algn="ctr" fontAlgn="b"/>
                      <a:r>
                        <a:rPr lang="en-US" sz="1400" b="1" i="0" u="none" strike="noStrike" dirty="0">
                          <a:solidFill>
                            <a:srgbClr val="000000"/>
                          </a:solidFill>
                          <a:effectLst/>
                          <a:latin typeface="Times New Roman" panose="02020603050405020304" pitchFamily="18" charset="0"/>
                        </a:rPr>
                        <a:t>2016</a:t>
                      </a:r>
                    </a:p>
                  </a:txBody>
                  <a:tcPr marL="5454" marR="5454" marT="54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B>
                      <a:noFill/>
                    </a:lnB>
                  </a:tcPr>
                </a:tc>
                <a:tc>
                  <a:txBody>
                    <a:bodyPr/>
                    <a:lstStyle/>
                    <a:p>
                      <a:pPr algn="ctr" fontAlgn="b"/>
                      <a:r>
                        <a:rPr lang="en-US" sz="1400" b="1" i="0" u="none" strike="noStrike" dirty="0">
                          <a:solidFill>
                            <a:srgbClr val="000000"/>
                          </a:solidFill>
                          <a:effectLst/>
                          <a:latin typeface="Times New Roman" panose="02020603050405020304" pitchFamily="18" charset="0"/>
                        </a:rPr>
                        <a:t>2015</a:t>
                      </a:r>
                    </a:p>
                  </a:txBody>
                  <a:tcPr marL="5454" marR="5454" marT="54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555149"/>
                  </a:ext>
                </a:extLst>
              </a:tr>
              <a:tr h="227037">
                <a:tc>
                  <a:txBody>
                    <a:bodyPr/>
                    <a:lstStyle/>
                    <a:p>
                      <a:pPr algn="l" fontAlgn="b"/>
                      <a:r>
                        <a:rPr lang="en-US" sz="1400" b="1" i="0" u="none" strike="noStrike" dirty="0">
                          <a:solidFill>
                            <a:srgbClr val="000000"/>
                          </a:solidFill>
                          <a:effectLst/>
                          <a:latin typeface="Times New Roman" panose="02020603050405020304" pitchFamily="18" charset="0"/>
                        </a:rPr>
                        <a:t>Food sales</a:t>
                      </a:r>
                    </a:p>
                  </a:txBody>
                  <a:tcPr marL="5454" marR="5454" marT="5454" marB="0" anchor="b">
                    <a:lnL>
                      <a:noFill/>
                    </a:lnL>
                    <a:lnR>
                      <a:noFill/>
                    </a:lnR>
                    <a:lnT>
                      <a:noFill/>
                    </a:lnT>
                    <a:lnB>
                      <a:noFill/>
                    </a:lnB>
                    <a:solidFill>
                      <a:schemeClr val="bg1">
                        <a:lumMod val="75000"/>
                      </a:schemeClr>
                    </a:solidFill>
                  </a:tcPr>
                </a:tc>
                <a:tc>
                  <a:txBody>
                    <a:bodyPr/>
                    <a:lstStyle/>
                    <a:p>
                      <a:pPr algn="l" fontAlgn="b"/>
                      <a:r>
                        <a:rPr lang="en-US" sz="1400" b="0"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100.0%</a:t>
                      </a:r>
                    </a:p>
                  </a:txBody>
                  <a:tcPr marL="5454" marR="5454" marT="5454" marB="0" anchor="b">
                    <a:lnL>
                      <a:noFill/>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100.0%</a:t>
                      </a:r>
                    </a:p>
                  </a:txBody>
                  <a:tcPr marL="5454" marR="5454" marT="5454" marB="0" anchor="b">
                    <a:lnL>
                      <a:noFill/>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100.0%</a:t>
                      </a:r>
                    </a:p>
                  </a:txBody>
                  <a:tcPr marL="5454" marR="5454" marT="5454" marB="0" anchor="b">
                    <a:lnL>
                      <a:noFill/>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100.0%</a:t>
                      </a:r>
                    </a:p>
                  </a:txBody>
                  <a:tcPr marL="5454" marR="5454" marT="5454" marB="0" anchor="b">
                    <a:lnL>
                      <a:noFill/>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100.0%</a:t>
                      </a:r>
                    </a:p>
                  </a:txBody>
                  <a:tcPr marL="5454" marR="5454" marT="5454" marB="0" anchor="b">
                    <a:lnL>
                      <a:noFill/>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extLst>
                  <a:ext uri="{0D108BD9-81ED-4DB2-BD59-A6C34878D82A}">
                    <a16:rowId xmlns:a16="http://schemas.microsoft.com/office/drawing/2014/main" val="3279313370"/>
                  </a:ext>
                </a:extLst>
              </a:tr>
              <a:tr h="227037">
                <a:tc>
                  <a:txBody>
                    <a:bodyPr/>
                    <a:lstStyle/>
                    <a:p>
                      <a:pPr algn="l" fontAlgn="b"/>
                      <a:r>
                        <a:rPr lang="en-US" sz="1400" b="0" i="0" u="none" strike="noStrike" dirty="0">
                          <a:solidFill>
                            <a:srgbClr val="000000"/>
                          </a:solidFill>
                          <a:effectLst/>
                          <a:latin typeface="Times New Roman" panose="02020603050405020304" pitchFamily="18" charset="0"/>
                        </a:rPr>
                        <a:t>Cost of food consumed</a:t>
                      </a:r>
                    </a:p>
                  </a:txBody>
                  <a:tcPr marL="5454" marR="5454" marT="545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45.4%</a:t>
                      </a:r>
                    </a:p>
                  </a:txBody>
                  <a:tcPr marL="5454" marR="5454" marT="5454"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45.1%</a:t>
                      </a:r>
                    </a:p>
                  </a:txBody>
                  <a:tcPr marL="5454" marR="5454" marT="5454"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45.3%</a:t>
                      </a:r>
                    </a:p>
                  </a:txBody>
                  <a:tcPr marL="5454" marR="5454" marT="5454"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45.7%</a:t>
                      </a:r>
                    </a:p>
                  </a:txBody>
                  <a:tcPr marL="5454" marR="5454" marT="5454"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45.4%</a:t>
                      </a:r>
                    </a:p>
                  </a:txBody>
                  <a:tcPr marL="5454" marR="5454" marT="5454" marB="0" anchor="b">
                    <a:lnL>
                      <a:noFill/>
                    </a:lnL>
                    <a:lnR>
                      <a:noFill/>
                    </a:lnR>
                    <a:lnT>
                      <a:noFill/>
                    </a:lnT>
                    <a:lnB>
                      <a:noFill/>
                    </a:lnB>
                  </a:tcPr>
                </a:tc>
                <a:extLst>
                  <a:ext uri="{0D108BD9-81ED-4DB2-BD59-A6C34878D82A}">
                    <a16:rowId xmlns:a16="http://schemas.microsoft.com/office/drawing/2014/main" val="724465848"/>
                  </a:ext>
                </a:extLst>
              </a:tr>
              <a:tr h="227037">
                <a:tc>
                  <a:txBody>
                    <a:bodyPr/>
                    <a:lstStyle/>
                    <a:p>
                      <a:pPr algn="l" fontAlgn="b"/>
                      <a:r>
                        <a:rPr lang="en-US" sz="1400" b="0" i="0" u="none" strike="noStrike" dirty="0">
                          <a:solidFill>
                            <a:srgbClr val="000000"/>
                          </a:solidFill>
                          <a:effectLst/>
                          <a:latin typeface="Times New Roman" panose="02020603050405020304" pitchFamily="18" charset="0"/>
                        </a:rPr>
                        <a:t>Less employees' meals</a:t>
                      </a:r>
                    </a:p>
                  </a:txBody>
                  <a:tcPr marL="163625" marR="5454" marT="545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3.6%</a:t>
                      </a:r>
                    </a:p>
                  </a:txBody>
                  <a:tcPr marL="5454" marR="5454" marT="5454"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3.9%</a:t>
                      </a:r>
                    </a:p>
                  </a:txBody>
                  <a:tcPr marL="5454" marR="5454" marT="5454"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4.0%</a:t>
                      </a:r>
                    </a:p>
                  </a:txBody>
                  <a:tcPr marL="5454" marR="5454" marT="5454"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4.1%</a:t>
                      </a:r>
                    </a:p>
                  </a:txBody>
                  <a:tcPr marL="5454" marR="5454" marT="5454"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4.1%</a:t>
                      </a:r>
                    </a:p>
                  </a:txBody>
                  <a:tcPr marL="5454" marR="5454" marT="5454" marB="0" anchor="b">
                    <a:lnL>
                      <a:noFill/>
                    </a:lnL>
                    <a:lnR>
                      <a:noFill/>
                    </a:lnR>
                    <a:lnT>
                      <a:noFill/>
                    </a:lnT>
                    <a:lnB>
                      <a:noFill/>
                    </a:lnB>
                  </a:tcPr>
                </a:tc>
                <a:extLst>
                  <a:ext uri="{0D108BD9-81ED-4DB2-BD59-A6C34878D82A}">
                    <a16:rowId xmlns:a16="http://schemas.microsoft.com/office/drawing/2014/main" val="2438445097"/>
                  </a:ext>
                </a:extLst>
              </a:tr>
              <a:tr h="227037">
                <a:tc>
                  <a:txBody>
                    <a:bodyPr/>
                    <a:lstStyle/>
                    <a:p>
                      <a:pPr algn="l" fontAlgn="b"/>
                      <a:r>
                        <a:rPr lang="en-US" sz="1400" b="0" i="0" u="none" strike="noStrike" dirty="0">
                          <a:solidFill>
                            <a:srgbClr val="000000"/>
                          </a:solidFill>
                          <a:effectLst/>
                          <a:latin typeface="Times New Roman" panose="02020603050405020304" pitchFamily="18" charset="0"/>
                        </a:rPr>
                        <a:t>Cost of food sold</a:t>
                      </a:r>
                    </a:p>
                  </a:txBody>
                  <a:tcPr marL="5454" marR="5454" marT="545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41.8%</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41.2%</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41.3%</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41.6%</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41.3%</a:t>
                      </a:r>
                    </a:p>
                  </a:txBody>
                  <a:tcPr marL="5454" marR="5454" marT="5454" marB="0" anchor="b">
                    <a:lnL>
                      <a:noFill/>
                    </a:lnL>
                    <a:lnR>
                      <a:noFill/>
                    </a:lnR>
                    <a:lnT>
                      <a:noFill/>
                    </a:lnT>
                    <a:lnB>
                      <a:noFill/>
                    </a:lnB>
                  </a:tcPr>
                </a:tc>
                <a:extLst>
                  <a:ext uri="{0D108BD9-81ED-4DB2-BD59-A6C34878D82A}">
                    <a16:rowId xmlns:a16="http://schemas.microsoft.com/office/drawing/2014/main" val="1865521403"/>
                  </a:ext>
                </a:extLst>
              </a:tr>
              <a:tr h="227037">
                <a:tc>
                  <a:txBody>
                    <a:bodyPr/>
                    <a:lstStyle/>
                    <a:p>
                      <a:pPr algn="l" fontAlgn="b"/>
                      <a:r>
                        <a:rPr lang="en-US" sz="1400" b="1" i="0" u="none" strike="noStrike" dirty="0">
                          <a:solidFill>
                            <a:srgbClr val="000000"/>
                          </a:solidFill>
                          <a:effectLst/>
                          <a:latin typeface="Times New Roman" panose="02020603050405020304" pitchFamily="18" charset="0"/>
                        </a:rPr>
                        <a:t>	Food gross profit</a:t>
                      </a:r>
                    </a:p>
                  </a:txBody>
                  <a:tcPr marL="5454" marR="5454" marT="5454" marB="0" anchor="b">
                    <a:lnL>
                      <a:noFill/>
                    </a:lnL>
                    <a:lnR>
                      <a:noFill/>
                    </a:lnR>
                    <a:lnT>
                      <a:noFill/>
                    </a:lnT>
                    <a:lnB>
                      <a:noFill/>
                    </a:lnB>
                    <a:solidFill>
                      <a:srgbClr val="00B0F0"/>
                    </a:solidFill>
                  </a:tcP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58.2%</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58.8%</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58.7%</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58.4%</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58.7%</a:t>
                      </a:r>
                    </a:p>
                  </a:txBody>
                  <a:tcPr marL="5454" marR="5454" marT="5454" marB="0" anchor="b">
                    <a:lnL>
                      <a:noFill/>
                    </a:lnL>
                    <a:lnR>
                      <a:noFill/>
                    </a:lnR>
                    <a:lnT>
                      <a:noFill/>
                    </a:lnT>
                    <a:lnB>
                      <a:noFill/>
                    </a:lnB>
                    <a:solidFill>
                      <a:srgbClr val="00B0F0"/>
                    </a:solidFill>
                  </a:tcPr>
                </a:tc>
                <a:extLst>
                  <a:ext uri="{0D108BD9-81ED-4DB2-BD59-A6C34878D82A}">
                    <a16:rowId xmlns:a16="http://schemas.microsoft.com/office/drawing/2014/main" val="107073884"/>
                  </a:ext>
                </a:extLst>
              </a:tr>
              <a:tr h="227037">
                <a:tc>
                  <a:txBody>
                    <a:bodyPr/>
                    <a:lstStyle/>
                    <a:p>
                      <a:pPr algn="l" fontAlgn="b"/>
                      <a:r>
                        <a:rPr lang="en-US" sz="1400" b="1" i="0" u="none" strike="noStrike" dirty="0">
                          <a:solidFill>
                            <a:srgbClr val="000000"/>
                          </a:solidFill>
                          <a:effectLst/>
                          <a:latin typeface="Times New Roman" panose="02020603050405020304" pitchFamily="18" charset="0"/>
                        </a:rPr>
                        <a:t>Beverage sales</a:t>
                      </a:r>
                    </a:p>
                  </a:txBody>
                  <a:tcPr marL="5454" marR="5454" marT="5454" marB="0" anchor="b">
                    <a:lnL>
                      <a:noFill/>
                    </a:lnL>
                    <a:lnR>
                      <a:noFill/>
                    </a:lnR>
                    <a:lnT>
                      <a:noFill/>
                    </a:lnT>
                    <a:lnB>
                      <a:noFill/>
                    </a:lnB>
                    <a:solidFill>
                      <a:schemeClr val="bg1">
                        <a:lumMod val="75000"/>
                      </a:schemeClr>
                    </a:solidFill>
                  </a:tcPr>
                </a:tc>
                <a:tc>
                  <a:txBody>
                    <a:bodyPr/>
                    <a:lstStyle/>
                    <a:p>
                      <a:pPr algn="l" fontAlgn="b"/>
                      <a:r>
                        <a:rPr lang="en-US" sz="1400" b="0"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extLst>
                  <a:ext uri="{0D108BD9-81ED-4DB2-BD59-A6C34878D82A}">
                    <a16:rowId xmlns:a16="http://schemas.microsoft.com/office/drawing/2014/main" val="2839864225"/>
                  </a:ext>
                </a:extLst>
              </a:tr>
              <a:tr h="227037">
                <a:tc>
                  <a:txBody>
                    <a:bodyPr/>
                    <a:lstStyle/>
                    <a:p>
                      <a:pPr algn="l" fontAlgn="b"/>
                      <a:r>
                        <a:rPr lang="en-US" sz="1400" b="0" i="0" u="none" strike="noStrike" dirty="0">
                          <a:solidFill>
                            <a:srgbClr val="000000"/>
                          </a:solidFill>
                          <a:effectLst/>
                          <a:latin typeface="Times New Roman" panose="02020603050405020304" pitchFamily="18" charset="0"/>
                        </a:rPr>
                        <a:t>Cost of beverages sold</a:t>
                      </a:r>
                    </a:p>
                  </a:txBody>
                  <a:tcPr marL="5454" marR="5454" marT="545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30.8%</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30.9%</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30.9%</a:t>
                      </a:r>
                    </a:p>
                  </a:txBody>
                  <a:tcPr marL="5454" marR="5454" marT="5454"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30.9%</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30.8%</a:t>
                      </a:r>
                    </a:p>
                  </a:txBody>
                  <a:tcPr marL="5454" marR="5454" marT="5454" marB="0" anchor="b">
                    <a:lnL>
                      <a:noFill/>
                    </a:lnL>
                    <a:lnR>
                      <a:noFill/>
                    </a:lnR>
                    <a:lnT>
                      <a:noFill/>
                    </a:lnT>
                    <a:lnB>
                      <a:noFill/>
                    </a:lnB>
                  </a:tcPr>
                </a:tc>
                <a:extLst>
                  <a:ext uri="{0D108BD9-81ED-4DB2-BD59-A6C34878D82A}">
                    <a16:rowId xmlns:a16="http://schemas.microsoft.com/office/drawing/2014/main" val="1423349492"/>
                  </a:ext>
                </a:extLst>
              </a:tr>
              <a:tr h="227037">
                <a:tc>
                  <a:txBody>
                    <a:bodyPr/>
                    <a:lstStyle/>
                    <a:p>
                      <a:pPr algn="l" fontAlgn="b"/>
                      <a:r>
                        <a:rPr lang="en-US" sz="1400" b="1" i="0" u="none" strike="noStrike" dirty="0">
                          <a:solidFill>
                            <a:srgbClr val="000000"/>
                          </a:solidFill>
                          <a:effectLst/>
                          <a:latin typeface="Times New Roman" panose="02020603050405020304" pitchFamily="18" charset="0"/>
                        </a:rPr>
                        <a:t>	Beverage gross profit</a:t>
                      </a:r>
                    </a:p>
                  </a:txBody>
                  <a:tcPr marL="5454" marR="5454" marT="5454" marB="0" anchor="b">
                    <a:lnL>
                      <a:noFill/>
                    </a:lnL>
                    <a:lnR>
                      <a:noFill/>
                    </a:lnR>
                    <a:lnT>
                      <a:noFill/>
                    </a:lnT>
                    <a:lnB>
                      <a:noFill/>
                    </a:lnB>
                    <a:solidFill>
                      <a:srgbClr val="00B0F0"/>
                    </a:solidFill>
                  </a:tcP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69.2%</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69.1%</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69.1%</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69.1%</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69.2%</a:t>
                      </a:r>
                    </a:p>
                  </a:txBody>
                  <a:tcPr marL="5454" marR="5454" marT="5454" marB="0" anchor="b">
                    <a:lnL>
                      <a:noFill/>
                    </a:lnL>
                    <a:lnR>
                      <a:noFill/>
                    </a:lnR>
                    <a:lnT>
                      <a:noFill/>
                    </a:lnT>
                    <a:lnB>
                      <a:noFill/>
                    </a:lnB>
                    <a:solidFill>
                      <a:srgbClr val="00B0F0"/>
                    </a:solidFill>
                  </a:tcPr>
                </a:tc>
                <a:extLst>
                  <a:ext uri="{0D108BD9-81ED-4DB2-BD59-A6C34878D82A}">
                    <a16:rowId xmlns:a16="http://schemas.microsoft.com/office/drawing/2014/main" val="3434865860"/>
                  </a:ext>
                </a:extLst>
              </a:tr>
              <a:tr h="227037">
                <a:tc>
                  <a:txBody>
                    <a:bodyPr/>
                    <a:lstStyle/>
                    <a:p>
                      <a:pPr algn="l" fontAlgn="b"/>
                      <a:r>
                        <a:rPr lang="en-US" sz="1400" b="1" i="0" u="none" strike="noStrike" dirty="0">
                          <a:solidFill>
                            <a:srgbClr val="000000"/>
                          </a:solidFill>
                          <a:effectLst/>
                          <a:latin typeface="Times New Roman" panose="02020603050405020304" pitchFamily="18" charset="0"/>
                        </a:rPr>
                        <a:t>Total food and beverage sales</a:t>
                      </a:r>
                    </a:p>
                  </a:txBody>
                  <a:tcPr marL="5454" marR="5454" marT="5454" marB="0" anchor="b">
                    <a:lnL>
                      <a:noFill/>
                    </a:lnL>
                    <a:lnR>
                      <a:noFill/>
                    </a:lnR>
                    <a:lnT>
                      <a:noFill/>
                    </a:lnT>
                    <a:lnB>
                      <a:noFill/>
                    </a:lnB>
                    <a:solidFill>
                      <a:schemeClr val="bg1">
                        <a:lumMod val="75000"/>
                      </a:schemeClr>
                    </a:solidFill>
                  </a:tcPr>
                </a:tc>
                <a:tc>
                  <a:txBody>
                    <a:bodyPr/>
                    <a:lstStyle/>
                    <a:p>
                      <a:pPr algn="l" fontAlgn="b"/>
                      <a:r>
                        <a:rPr lang="en-US" sz="1400" b="0"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extLst>
                  <a:ext uri="{0D108BD9-81ED-4DB2-BD59-A6C34878D82A}">
                    <a16:rowId xmlns:a16="http://schemas.microsoft.com/office/drawing/2014/main" val="2168716168"/>
                  </a:ext>
                </a:extLst>
              </a:tr>
              <a:tr h="227037">
                <a:tc>
                  <a:txBody>
                    <a:bodyPr/>
                    <a:lstStyle/>
                    <a:p>
                      <a:pPr algn="l" fontAlgn="b"/>
                      <a:r>
                        <a:rPr lang="en-US" sz="1400" b="0" i="0" u="none" strike="noStrike" dirty="0">
                          <a:solidFill>
                            <a:srgbClr val="000000"/>
                          </a:solidFill>
                          <a:effectLst/>
                          <a:latin typeface="Times New Roman" panose="02020603050405020304" pitchFamily="18" charset="0"/>
                        </a:rPr>
                        <a:t>Less cost of sales</a:t>
                      </a:r>
                    </a:p>
                  </a:txBody>
                  <a:tcPr marL="5454" marR="5454" marT="545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38.3%</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38.0%</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38.2%</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38.4%</a:t>
                      </a:r>
                    </a:p>
                  </a:txBody>
                  <a:tcPr marL="5454" marR="5454" marT="5454"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38.2%</a:t>
                      </a:r>
                    </a:p>
                  </a:txBody>
                  <a:tcPr marL="5454" marR="5454" marT="5454" marB="0" anchor="b">
                    <a:lnL>
                      <a:noFill/>
                    </a:lnL>
                    <a:lnR>
                      <a:noFill/>
                    </a:lnR>
                    <a:lnT>
                      <a:noFill/>
                    </a:lnT>
                    <a:lnB>
                      <a:noFill/>
                    </a:lnB>
                  </a:tcPr>
                </a:tc>
                <a:extLst>
                  <a:ext uri="{0D108BD9-81ED-4DB2-BD59-A6C34878D82A}">
                    <a16:rowId xmlns:a16="http://schemas.microsoft.com/office/drawing/2014/main" val="2087503033"/>
                  </a:ext>
                </a:extLst>
              </a:tr>
              <a:tr h="227037">
                <a:tc>
                  <a:txBody>
                    <a:bodyPr/>
                    <a:lstStyle/>
                    <a:p>
                      <a:pPr algn="l" fontAlgn="b"/>
                      <a:r>
                        <a:rPr lang="en-US" sz="1400" b="0" i="0" u="none" strike="noStrike" dirty="0">
                          <a:solidFill>
                            <a:srgbClr val="000000"/>
                          </a:solidFill>
                          <a:effectLst/>
                          <a:latin typeface="Times New Roman" panose="02020603050405020304" pitchFamily="18" charset="0"/>
                        </a:rPr>
                        <a:t>Gross profit</a:t>
                      </a:r>
                    </a:p>
                  </a:txBody>
                  <a:tcPr marL="5454" marR="5454" marT="545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61.7%</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62.0%</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61.8%</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61.6%</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61.8%</a:t>
                      </a:r>
                    </a:p>
                  </a:txBody>
                  <a:tcPr marL="5454" marR="5454" marT="5454" marB="0" anchor="b">
                    <a:lnL>
                      <a:noFill/>
                    </a:lnL>
                    <a:lnR>
                      <a:noFill/>
                    </a:lnR>
                    <a:lnT>
                      <a:noFill/>
                    </a:lnT>
                    <a:lnB>
                      <a:noFill/>
                    </a:lnB>
                  </a:tcPr>
                </a:tc>
                <a:extLst>
                  <a:ext uri="{0D108BD9-81ED-4DB2-BD59-A6C34878D82A}">
                    <a16:rowId xmlns:a16="http://schemas.microsoft.com/office/drawing/2014/main" val="3467591565"/>
                  </a:ext>
                </a:extLst>
              </a:tr>
              <a:tr h="227037">
                <a:tc>
                  <a:txBody>
                    <a:bodyPr/>
                    <a:lstStyle/>
                    <a:p>
                      <a:pPr algn="l" fontAlgn="b"/>
                      <a:r>
                        <a:rPr lang="en-US" sz="1400" b="0" i="0" u="none" strike="noStrike" dirty="0">
                          <a:solidFill>
                            <a:srgbClr val="000000"/>
                          </a:solidFill>
                          <a:effectLst/>
                          <a:latin typeface="Times New Roman" panose="02020603050405020304" pitchFamily="18" charset="0"/>
                        </a:rPr>
                        <a:t>Other revenue</a:t>
                      </a:r>
                    </a:p>
                  </a:txBody>
                  <a:tcPr marL="5454" marR="5454" marT="545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5.2%</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5.1%</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5.4%</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5.4%</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5.5%</a:t>
                      </a:r>
                    </a:p>
                  </a:txBody>
                  <a:tcPr marL="5454" marR="5454" marT="5454" marB="0" anchor="b">
                    <a:lnL>
                      <a:noFill/>
                    </a:lnL>
                    <a:lnR>
                      <a:noFill/>
                    </a:lnR>
                    <a:lnT>
                      <a:noFill/>
                    </a:lnT>
                    <a:lnB>
                      <a:noFill/>
                    </a:lnB>
                  </a:tcPr>
                </a:tc>
                <a:extLst>
                  <a:ext uri="{0D108BD9-81ED-4DB2-BD59-A6C34878D82A}">
                    <a16:rowId xmlns:a16="http://schemas.microsoft.com/office/drawing/2014/main" val="3132907089"/>
                  </a:ext>
                </a:extLst>
              </a:tr>
              <a:tr h="227037">
                <a:tc>
                  <a:txBody>
                    <a:bodyPr/>
                    <a:lstStyle/>
                    <a:p>
                      <a:pPr algn="l" fontAlgn="b"/>
                      <a:r>
                        <a:rPr lang="en-US" sz="1400" b="1" i="0" u="none" strike="noStrike" dirty="0">
                          <a:solidFill>
                            <a:srgbClr val="000000"/>
                          </a:solidFill>
                          <a:effectLst/>
                          <a:latin typeface="Times New Roman" panose="02020603050405020304" pitchFamily="18" charset="0"/>
                        </a:rPr>
                        <a:t>	Total gross profit and other revenue</a:t>
                      </a:r>
                    </a:p>
                  </a:txBody>
                  <a:tcPr marL="5454" marR="5454" marT="5454" marB="0" anchor="b">
                    <a:lnL>
                      <a:noFill/>
                    </a:lnL>
                    <a:lnR>
                      <a:noFill/>
                    </a:lnR>
                    <a:lnT>
                      <a:noFill/>
                    </a:lnT>
                    <a:lnB>
                      <a:noFill/>
                    </a:lnB>
                    <a:solidFill>
                      <a:srgbClr val="00B0F0"/>
                    </a:solidFill>
                  </a:tcP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66.9%</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67.1%</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67.2%</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67.0%</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67.3%</a:t>
                      </a:r>
                    </a:p>
                  </a:txBody>
                  <a:tcPr marL="5454" marR="5454" marT="5454" marB="0" anchor="b">
                    <a:lnL>
                      <a:noFill/>
                    </a:lnL>
                    <a:lnR>
                      <a:noFill/>
                    </a:lnR>
                    <a:lnT>
                      <a:noFill/>
                    </a:lnT>
                    <a:lnB>
                      <a:noFill/>
                    </a:lnB>
                    <a:solidFill>
                      <a:srgbClr val="00B0F0"/>
                    </a:solidFill>
                  </a:tcPr>
                </a:tc>
                <a:extLst>
                  <a:ext uri="{0D108BD9-81ED-4DB2-BD59-A6C34878D82A}">
                    <a16:rowId xmlns:a16="http://schemas.microsoft.com/office/drawing/2014/main" val="1909531530"/>
                  </a:ext>
                </a:extLst>
              </a:tr>
              <a:tr h="227037">
                <a:tc>
                  <a:txBody>
                    <a:bodyPr/>
                    <a:lstStyle/>
                    <a:p>
                      <a:pPr algn="l" fontAlgn="b"/>
                      <a:r>
                        <a:rPr lang="en-US" sz="1400" b="1" i="0" u="none" strike="noStrike" dirty="0">
                          <a:solidFill>
                            <a:srgbClr val="000000"/>
                          </a:solidFill>
                          <a:effectLst/>
                          <a:latin typeface="Times New Roman" panose="02020603050405020304" pitchFamily="18" charset="0"/>
                        </a:rPr>
                        <a:t>Departmental expenses</a:t>
                      </a:r>
                    </a:p>
                  </a:txBody>
                  <a:tcPr marL="5454" marR="5454" marT="5454" marB="0" anchor="b">
                    <a:lnL>
                      <a:noFill/>
                    </a:lnL>
                    <a:lnR>
                      <a:noFill/>
                    </a:lnR>
                    <a:lnT>
                      <a:noFill/>
                    </a:lnT>
                    <a:lnB>
                      <a:noFill/>
                    </a:lnB>
                    <a:solidFill>
                      <a:schemeClr val="bg1">
                        <a:lumMod val="75000"/>
                      </a:schemeClr>
                    </a:solidFill>
                  </a:tcPr>
                </a:tc>
                <a:tc>
                  <a:txBody>
                    <a:bodyPr/>
                    <a:lstStyle/>
                    <a:p>
                      <a:pPr algn="l" fontAlgn="b"/>
                      <a:r>
                        <a:rPr lang="en-US" sz="1400" b="0"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929697335"/>
                  </a:ext>
                </a:extLst>
              </a:tr>
              <a:tr h="227037">
                <a:tc>
                  <a:txBody>
                    <a:bodyPr/>
                    <a:lstStyle/>
                    <a:p>
                      <a:pPr algn="l" fontAlgn="b"/>
                      <a:r>
                        <a:rPr lang="en-US" sz="1400" b="0" i="0" u="none" strike="noStrike" dirty="0">
                          <a:solidFill>
                            <a:srgbClr val="000000"/>
                          </a:solidFill>
                          <a:effectLst/>
                          <a:latin typeface="Times New Roman" panose="02020603050405020304" pitchFamily="18" charset="0"/>
                        </a:rPr>
                        <a:t>Salaries and wages</a:t>
                      </a:r>
                    </a:p>
                  </a:txBody>
                  <a:tcPr marL="5454" marR="5454" marT="545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60.7%</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60.5%</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59.1%</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58.7%</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59.0%</a:t>
                      </a:r>
                    </a:p>
                  </a:txBody>
                  <a:tcPr marL="5454" marR="5454" marT="5454" marB="0" anchor="b">
                    <a:lnL>
                      <a:noFill/>
                    </a:lnL>
                    <a:lnR>
                      <a:noFill/>
                    </a:lnR>
                    <a:lnT>
                      <a:noFill/>
                    </a:lnT>
                    <a:lnB>
                      <a:noFill/>
                    </a:lnB>
                  </a:tcPr>
                </a:tc>
                <a:extLst>
                  <a:ext uri="{0D108BD9-81ED-4DB2-BD59-A6C34878D82A}">
                    <a16:rowId xmlns:a16="http://schemas.microsoft.com/office/drawing/2014/main" val="2413594134"/>
                  </a:ext>
                </a:extLst>
              </a:tr>
              <a:tr h="227037">
                <a:tc>
                  <a:txBody>
                    <a:bodyPr/>
                    <a:lstStyle/>
                    <a:p>
                      <a:pPr algn="l" fontAlgn="b"/>
                      <a:r>
                        <a:rPr lang="en-US" sz="1400" b="0" i="0" u="none" strike="noStrike" dirty="0">
                          <a:solidFill>
                            <a:srgbClr val="000000"/>
                          </a:solidFill>
                          <a:effectLst/>
                          <a:latin typeface="Times New Roman" panose="02020603050405020304" pitchFamily="18" charset="0"/>
                        </a:rPr>
                        <a:t>Less service charge</a:t>
                      </a:r>
                    </a:p>
                  </a:txBody>
                  <a:tcPr marL="163625" marR="5454" marT="545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15.0%</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14.9%</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15.2%</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15.2%</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15.1%</a:t>
                      </a:r>
                    </a:p>
                  </a:txBody>
                  <a:tcPr marL="5454" marR="5454" marT="5454" marB="0" anchor="b">
                    <a:lnL>
                      <a:noFill/>
                    </a:lnL>
                    <a:lnR>
                      <a:noFill/>
                    </a:lnR>
                    <a:lnT>
                      <a:noFill/>
                    </a:lnT>
                    <a:lnB>
                      <a:noFill/>
                    </a:lnB>
                  </a:tcPr>
                </a:tc>
                <a:extLst>
                  <a:ext uri="{0D108BD9-81ED-4DB2-BD59-A6C34878D82A}">
                    <a16:rowId xmlns:a16="http://schemas.microsoft.com/office/drawing/2014/main" val="2791826232"/>
                  </a:ext>
                </a:extLst>
              </a:tr>
              <a:tr h="227037">
                <a:tc>
                  <a:txBody>
                    <a:bodyPr/>
                    <a:lstStyle/>
                    <a:p>
                      <a:pPr algn="l" fontAlgn="b"/>
                      <a:r>
                        <a:rPr lang="en-US" sz="1400" b="0" i="0" u="none" strike="noStrike" dirty="0">
                          <a:solidFill>
                            <a:srgbClr val="000000"/>
                          </a:solidFill>
                          <a:effectLst/>
                          <a:latin typeface="Times New Roman" panose="02020603050405020304" pitchFamily="18" charset="0"/>
                        </a:rPr>
                        <a:t>Salaries and wages – net</a:t>
                      </a:r>
                    </a:p>
                  </a:txBody>
                  <a:tcPr marL="5454" marR="5454" marT="545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45.7%</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45.6%</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43.9%</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43.5%</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43.9%</a:t>
                      </a:r>
                    </a:p>
                  </a:txBody>
                  <a:tcPr marL="5454" marR="5454" marT="5454" marB="0" anchor="b">
                    <a:lnL>
                      <a:noFill/>
                    </a:lnL>
                    <a:lnR>
                      <a:noFill/>
                    </a:lnR>
                    <a:lnT>
                      <a:noFill/>
                    </a:lnT>
                    <a:lnB>
                      <a:noFill/>
                    </a:lnB>
                  </a:tcPr>
                </a:tc>
                <a:extLst>
                  <a:ext uri="{0D108BD9-81ED-4DB2-BD59-A6C34878D82A}">
                    <a16:rowId xmlns:a16="http://schemas.microsoft.com/office/drawing/2014/main" val="2486102488"/>
                  </a:ext>
                </a:extLst>
              </a:tr>
              <a:tr h="227037">
                <a:tc>
                  <a:txBody>
                    <a:bodyPr/>
                    <a:lstStyle/>
                    <a:p>
                      <a:pPr algn="l" fontAlgn="b"/>
                      <a:r>
                        <a:rPr lang="en-US" sz="1400" b="0" i="0" u="none" strike="noStrike" dirty="0">
                          <a:solidFill>
                            <a:srgbClr val="000000"/>
                          </a:solidFill>
                          <a:effectLst/>
                          <a:latin typeface="Times New Roman" panose="02020603050405020304" pitchFamily="18" charset="0"/>
                        </a:rPr>
                        <a:t>Payroll taxes and employee benefits</a:t>
                      </a:r>
                    </a:p>
                  </a:txBody>
                  <a:tcPr marL="5454" marR="5454" marT="545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14.3%</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14.2%</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14.2%</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14.3%</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14.2%</a:t>
                      </a:r>
                    </a:p>
                  </a:txBody>
                  <a:tcPr marL="5454" marR="5454" marT="5454" marB="0" anchor="b">
                    <a:lnL>
                      <a:noFill/>
                    </a:lnL>
                    <a:lnR>
                      <a:noFill/>
                    </a:lnR>
                    <a:lnT>
                      <a:noFill/>
                    </a:lnT>
                    <a:lnB>
                      <a:noFill/>
                    </a:lnB>
                  </a:tcPr>
                </a:tc>
                <a:extLst>
                  <a:ext uri="{0D108BD9-81ED-4DB2-BD59-A6C34878D82A}">
                    <a16:rowId xmlns:a16="http://schemas.microsoft.com/office/drawing/2014/main" val="597585269"/>
                  </a:ext>
                </a:extLst>
              </a:tr>
              <a:tr h="227037">
                <a:tc>
                  <a:txBody>
                    <a:bodyPr/>
                    <a:lstStyle/>
                    <a:p>
                      <a:pPr algn="l" fontAlgn="b"/>
                      <a:r>
                        <a:rPr lang="en-US" sz="1400" b="0" i="0" u="none" strike="noStrike" dirty="0">
                          <a:solidFill>
                            <a:srgbClr val="000000"/>
                          </a:solidFill>
                          <a:effectLst/>
                          <a:latin typeface="Times New Roman" panose="02020603050405020304" pitchFamily="18" charset="0"/>
                        </a:rPr>
                        <a:t>Employees' meals</a:t>
                      </a:r>
                    </a:p>
                  </a:txBody>
                  <a:tcPr marL="5454" marR="5454" marT="545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1.4%</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1.4%</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1.4%</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1.4%</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1.4%</a:t>
                      </a:r>
                    </a:p>
                  </a:txBody>
                  <a:tcPr marL="5454" marR="5454" marT="5454" marB="0" anchor="b">
                    <a:lnL>
                      <a:noFill/>
                    </a:lnL>
                    <a:lnR>
                      <a:noFill/>
                    </a:lnR>
                    <a:lnT>
                      <a:noFill/>
                    </a:lnT>
                    <a:lnB>
                      <a:noFill/>
                    </a:lnB>
                  </a:tcPr>
                </a:tc>
                <a:extLst>
                  <a:ext uri="{0D108BD9-81ED-4DB2-BD59-A6C34878D82A}">
                    <a16:rowId xmlns:a16="http://schemas.microsoft.com/office/drawing/2014/main" val="2859124213"/>
                  </a:ext>
                </a:extLst>
              </a:tr>
              <a:tr h="227037">
                <a:tc>
                  <a:txBody>
                    <a:bodyPr/>
                    <a:lstStyle/>
                    <a:p>
                      <a:pPr algn="l" fontAlgn="b"/>
                      <a:r>
                        <a:rPr lang="en-US" sz="1400" b="0" i="0" u="none" strike="noStrike" dirty="0">
                          <a:solidFill>
                            <a:srgbClr val="000000"/>
                          </a:solidFill>
                          <a:effectLst/>
                          <a:latin typeface="Times New Roman" panose="02020603050405020304" pitchFamily="18" charset="0"/>
                        </a:rPr>
                        <a:t>Laundry</a:t>
                      </a:r>
                    </a:p>
                  </a:txBody>
                  <a:tcPr marL="5454" marR="5454" marT="545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1.1%</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1.2%</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1.3%</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1.3%</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1.4%</a:t>
                      </a:r>
                    </a:p>
                  </a:txBody>
                  <a:tcPr marL="5454" marR="5454" marT="5454" marB="0" anchor="b">
                    <a:lnL>
                      <a:noFill/>
                    </a:lnL>
                    <a:lnR>
                      <a:noFill/>
                    </a:lnR>
                    <a:lnT>
                      <a:noFill/>
                    </a:lnT>
                    <a:lnB>
                      <a:noFill/>
                    </a:lnB>
                  </a:tcPr>
                </a:tc>
                <a:extLst>
                  <a:ext uri="{0D108BD9-81ED-4DB2-BD59-A6C34878D82A}">
                    <a16:rowId xmlns:a16="http://schemas.microsoft.com/office/drawing/2014/main" val="3370046212"/>
                  </a:ext>
                </a:extLst>
              </a:tr>
              <a:tr h="227037">
                <a:tc>
                  <a:txBody>
                    <a:bodyPr/>
                    <a:lstStyle/>
                    <a:p>
                      <a:pPr algn="l" fontAlgn="b"/>
                      <a:r>
                        <a:rPr lang="en-US" sz="1400" b="0" i="0" u="none" strike="noStrike" dirty="0">
                          <a:solidFill>
                            <a:srgbClr val="000000"/>
                          </a:solidFill>
                          <a:effectLst/>
                          <a:latin typeface="Times New Roman" panose="02020603050405020304" pitchFamily="18" charset="0"/>
                        </a:rPr>
                        <a:t>Linen, china, glass and silver</a:t>
                      </a:r>
                    </a:p>
                  </a:txBody>
                  <a:tcPr marL="5454" marR="5454" marT="545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0.8%</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0.8%</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0.8%</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0.8%</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0.8%</a:t>
                      </a:r>
                    </a:p>
                  </a:txBody>
                  <a:tcPr marL="5454" marR="5454" marT="5454" marB="0" anchor="b">
                    <a:lnL>
                      <a:noFill/>
                    </a:lnL>
                    <a:lnR>
                      <a:noFill/>
                    </a:lnR>
                    <a:lnT>
                      <a:noFill/>
                    </a:lnT>
                    <a:lnB>
                      <a:noFill/>
                    </a:lnB>
                  </a:tcPr>
                </a:tc>
                <a:extLst>
                  <a:ext uri="{0D108BD9-81ED-4DB2-BD59-A6C34878D82A}">
                    <a16:rowId xmlns:a16="http://schemas.microsoft.com/office/drawing/2014/main" val="1380862924"/>
                  </a:ext>
                </a:extLst>
              </a:tr>
              <a:tr h="227037">
                <a:tc>
                  <a:txBody>
                    <a:bodyPr/>
                    <a:lstStyle/>
                    <a:p>
                      <a:pPr algn="l" fontAlgn="b"/>
                      <a:r>
                        <a:rPr lang="en-US" sz="1400" b="0" i="0" u="none" strike="noStrike" dirty="0">
                          <a:solidFill>
                            <a:srgbClr val="000000"/>
                          </a:solidFill>
                          <a:effectLst/>
                          <a:latin typeface="Times New Roman" panose="02020603050405020304" pitchFamily="18" charset="0"/>
                        </a:rPr>
                        <a:t>Other expenses</a:t>
                      </a:r>
                    </a:p>
                  </a:txBody>
                  <a:tcPr marL="5454" marR="5454" marT="545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8.1%</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8.0%</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8.1%</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8.0%</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8.0%</a:t>
                      </a:r>
                    </a:p>
                  </a:txBody>
                  <a:tcPr marL="5454" marR="5454" marT="5454" marB="0" anchor="b">
                    <a:lnL>
                      <a:noFill/>
                    </a:lnL>
                    <a:lnR>
                      <a:noFill/>
                    </a:lnR>
                    <a:lnT>
                      <a:noFill/>
                    </a:lnT>
                    <a:lnB>
                      <a:noFill/>
                    </a:lnB>
                  </a:tcPr>
                </a:tc>
                <a:extLst>
                  <a:ext uri="{0D108BD9-81ED-4DB2-BD59-A6C34878D82A}">
                    <a16:rowId xmlns:a16="http://schemas.microsoft.com/office/drawing/2014/main" val="2820167500"/>
                  </a:ext>
                </a:extLst>
              </a:tr>
              <a:tr h="227037">
                <a:tc>
                  <a:txBody>
                    <a:bodyPr/>
                    <a:lstStyle/>
                    <a:p>
                      <a:pPr algn="l" fontAlgn="b"/>
                      <a:r>
                        <a:rPr lang="en-US" sz="1400" b="1" i="0" u="none" strike="noStrike" dirty="0">
                          <a:solidFill>
                            <a:srgbClr val="000000"/>
                          </a:solidFill>
                          <a:effectLst/>
                          <a:latin typeface="Times New Roman" panose="02020603050405020304" pitchFamily="18" charset="0"/>
                        </a:rPr>
                        <a:t>	Total expenses</a:t>
                      </a:r>
                    </a:p>
                  </a:txBody>
                  <a:tcPr marL="5454" marR="5454" marT="545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71.4%</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71.2%</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69.7%</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a:solidFill>
                            <a:srgbClr val="000000"/>
                          </a:solidFill>
                          <a:effectLst/>
                          <a:latin typeface="Times New Roman" panose="02020603050405020304" pitchFamily="18" charset="0"/>
                        </a:rPr>
                        <a:t>69.3%</a:t>
                      </a:r>
                    </a:p>
                  </a:txBody>
                  <a:tcPr marL="5454" marR="5454" marT="5454" marB="0" anchor="b">
                    <a:lnL>
                      <a:noFill/>
                    </a:lnL>
                    <a:lnR>
                      <a:noFill/>
                    </a:lnR>
                    <a:lnT>
                      <a:noFill/>
                    </a:lnT>
                    <a:lnB>
                      <a:noFill/>
                    </a:lnB>
                  </a:tcPr>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69.7%</a:t>
                      </a:r>
                    </a:p>
                  </a:txBody>
                  <a:tcPr marL="5454" marR="5454" marT="5454" marB="0" anchor="b">
                    <a:lnL>
                      <a:noFill/>
                    </a:lnL>
                    <a:lnR>
                      <a:noFill/>
                    </a:lnR>
                    <a:lnT>
                      <a:noFill/>
                    </a:lnT>
                    <a:lnB>
                      <a:noFill/>
                    </a:lnB>
                  </a:tcPr>
                </a:tc>
                <a:extLst>
                  <a:ext uri="{0D108BD9-81ED-4DB2-BD59-A6C34878D82A}">
                    <a16:rowId xmlns:a16="http://schemas.microsoft.com/office/drawing/2014/main" val="120113208"/>
                  </a:ext>
                </a:extLst>
              </a:tr>
              <a:tr h="227037">
                <a:tc>
                  <a:txBody>
                    <a:bodyPr/>
                    <a:lstStyle/>
                    <a:p>
                      <a:pPr algn="l" fontAlgn="b"/>
                      <a:r>
                        <a:rPr lang="en-US" sz="1400" b="1" i="0" u="none" strike="noStrike" dirty="0">
                          <a:solidFill>
                            <a:srgbClr val="000000"/>
                          </a:solidFill>
                          <a:effectLst/>
                          <a:latin typeface="Times New Roman" panose="02020603050405020304" pitchFamily="18" charset="0"/>
                        </a:rPr>
                        <a:t>	Departmental net income (loss)</a:t>
                      </a:r>
                    </a:p>
                  </a:txBody>
                  <a:tcPr marL="5454" marR="5454" marT="5454" marB="0" anchor="b">
                    <a:lnL>
                      <a:noFill/>
                    </a:lnL>
                    <a:lnR>
                      <a:noFill/>
                    </a:lnR>
                    <a:lnT>
                      <a:noFill/>
                    </a:lnT>
                    <a:lnB>
                      <a:noFill/>
                    </a:lnB>
                    <a:solidFill>
                      <a:srgbClr val="00B0F0"/>
                    </a:solidFill>
                  </a:tcP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-4.5%</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-4.1%</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-2.5%</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-2.3%</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dirty="0">
                          <a:solidFill>
                            <a:srgbClr val="000000"/>
                          </a:solidFill>
                          <a:effectLst/>
                          <a:latin typeface="Times New Roman" panose="02020603050405020304" pitchFamily="18" charset="0"/>
                        </a:rPr>
                        <a:t>-2.4%</a:t>
                      </a:r>
                    </a:p>
                  </a:txBody>
                  <a:tcPr marL="5454" marR="5454" marT="5454" marB="0" anchor="b">
                    <a:lnL>
                      <a:noFill/>
                    </a:lnL>
                    <a:lnR>
                      <a:noFill/>
                    </a:lnR>
                    <a:lnT>
                      <a:noFill/>
                    </a:lnT>
                    <a:lnB>
                      <a:noFill/>
                    </a:lnB>
                    <a:solidFill>
                      <a:srgbClr val="00B0F0"/>
                    </a:solidFill>
                  </a:tcPr>
                </a:tc>
                <a:extLst>
                  <a:ext uri="{0D108BD9-81ED-4DB2-BD59-A6C34878D82A}">
                    <a16:rowId xmlns:a16="http://schemas.microsoft.com/office/drawing/2014/main" val="1376968583"/>
                  </a:ext>
                </a:extLst>
              </a:tr>
            </a:tbl>
          </a:graphicData>
        </a:graphic>
      </p:graphicFrame>
      <p:sp>
        <p:nvSpPr>
          <p:cNvPr id="19" name="TextBox 18">
            <a:extLst>
              <a:ext uri="{FF2B5EF4-FFF2-40B4-BE49-F238E27FC236}">
                <a16:creationId xmlns:a16="http://schemas.microsoft.com/office/drawing/2014/main" id="{C9CBBFE8-D75A-4111-B6A9-351F62275085}"/>
              </a:ext>
            </a:extLst>
          </p:cNvPr>
          <p:cNvSpPr txBox="1"/>
          <p:nvPr/>
        </p:nvSpPr>
        <p:spPr>
          <a:xfrm>
            <a:off x="274322" y="6627169"/>
            <a:ext cx="11717653" cy="230832"/>
          </a:xfrm>
          <a:prstGeom prst="rect">
            <a:avLst/>
          </a:prstGeom>
          <a:noFill/>
        </p:spPr>
        <p:txBody>
          <a:bodyPr wrap="square" rtlCol="0">
            <a:spAutoFit/>
          </a:bodyPr>
          <a:lstStyle/>
          <a:p>
            <a:r>
              <a:rPr lang="en-US" sz="900" dirty="0">
                <a:hlinkClick r:id="rId4" tooltip="https://en.wikipedia.org/wiki/Hebe_Haven_Yacht_Club"/>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181027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9EF952-A058-4B79-ABCB-1EE07CE4A10E}"/>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2"/>
            <a:ext cx="12192000" cy="6627166"/>
          </a:xfrm>
          <a:prstGeom prst="rect">
            <a:avLst/>
          </a:prstGeom>
        </p:spPr>
      </p:pic>
      <p:sp>
        <p:nvSpPr>
          <p:cNvPr id="10" name="TextBox 9">
            <a:extLst>
              <a:ext uri="{FF2B5EF4-FFF2-40B4-BE49-F238E27FC236}">
                <a16:creationId xmlns:a16="http://schemas.microsoft.com/office/drawing/2014/main" id="{4CCC9797-6394-4B7A-91DA-519D4C2097FA}"/>
              </a:ext>
            </a:extLst>
          </p:cNvPr>
          <p:cNvSpPr txBox="1"/>
          <p:nvPr/>
        </p:nvSpPr>
        <p:spPr>
          <a:xfrm>
            <a:off x="190500" y="6627169"/>
            <a:ext cx="11868144" cy="230832"/>
          </a:xfrm>
          <a:prstGeom prst="rect">
            <a:avLst/>
          </a:prstGeom>
          <a:noFill/>
        </p:spPr>
        <p:txBody>
          <a:bodyPr wrap="square" rtlCol="0">
            <a:spAutoFit/>
          </a:bodyPr>
          <a:lstStyle/>
          <a:p>
            <a:r>
              <a:rPr lang="en-US" sz="900">
                <a:hlinkClick r:id="rId4" tooltip="http://theerailivedin.wordpress.com/"/>
              </a:rPr>
              <a:t>This Photo</a:t>
            </a:r>
            <a:r>
              <a:rPr lang="en-US" sz="900"/>
              <a:t> by Unknown Author is licensed under </a:t>
            </a:r>
            <a:r>
              <a:rPr lang="en-US" sz="900">
                <a:hlinkClick r:id="rId5" tooltip="https://creativecommons.org/licenses/by-nc-sa/3.0/"/>
              </a:rPr>
              <a:t>CC BY-SA-NC</a:t>
            </a:r>
            <a:endParaRPr lang="en-US" sz="900"/>
          </a:p>
        </p:txBody>
      </p:sp>
      <p:sp>
        <p:nvSpPr>
          <p:cNvPr id="2" name="Title 1">
            <a:extLst>
              <a:ext uri="{FF2B5EF4-FFF2-40B4-BE49-F238E27FC236}">
                <a16:creationId xmlns:a16="http://schemas.microsoft.com/office/drawing/2014/main" id="{EFCDD8AF-7787-4B28-AFE3-793FB1E9DE95}"/>
              </a:ext>
            </a:extLst>
          </p:cNvPr>
          <p:cNvSpPr>
            <a:spLocks noGrp="1"/>
          </p:cNvSpPr>
          <p:nvPr>
            <p:ph type="title"/>
          </p:nvPr>
        </p:nvSpPr>
        <p:spPr>
          <a:xfrm>
            <a:off x="838202" y="-1"/>
            <a:ext cx="10515600" cy="681038"/>
          </a:xfrm>
        </p:spPr>
        <p:txBody>
          <a:bodyPr>
            <a:normAutofit fontScale="90000"/>
          </a:bodyPr>
          <a:lstStyle/>
          <a:p>
            <a:pPr algn="ctr"/>
            <a:r>
              <a:rPr lang="en-US">
                <a:latin typeface="Times New Roman" panose="02020603050405020304" pitchFamily="18" charset="0"/>
                <a:cs typeface="Times New Roman" panose="02020603050405020304" pitchFamily="18" charset="0"/>
              </a:rPr>
              <a:t>Food and Beverage Operations – City Clubs</a:t>
            </a:r>
            <a:endParaRPr lang="en-US" dirty="0"/>
          </a:p>
        </p:txBody>
      </p:sp>
      <p:graphicFrame>
        <p:nvGraphicFramePr>
          <p:cNvPr id="5" name="Content Placeholder 4">
            <a:extLst>
              <a:ext uri="{FF2B5EF4-FFF2-40B4-BE49-F238E27FC236}">
                <a16:creationId xmlns:a16="http://schemas.microsoft.com/office/drawing/2014/main" id="{B36C7B7D-1149-4238-AFFA-7750DF71562E}"/>
              </a:ext>
            </a:extLst>
          </p:cNvPr>
          <p:cNvGraphicFramePr>
            <a:graphicFrameLocks noGrp="1"/>
          </p:cNvGraphicFramePr>
          <p:nvPr>
            <p:ph idx="1"/>
            <p:extLst>
              <p:ext uri="{D42A27DB-BD31-4B8C-83A1-F6EECF244321}">
                <p14:modId xmlns:p14="http://schemas.microsoft.com/office/powerpoint/2010/main" val="1657704751"/>
              </p:ext>
            </p:extLst>
          </p:nvPr>
        </p:nvGraphicFramePr>
        <p:xfrm>
          <a:off x="57144" y="568960"/>
          <a:ext cx="12001496" cy="6037440"/>
        </p:xfrm>
        <a:graphic>
          <a:graphicData uri="http://schemas.openxmlformats.org/drawingml/2006/table">
            <a:tbl>
              <a:tblPr/>
              <a:tblGrid>
                <a:gridCol w="3948898">
                  <a:extLst>
                    <a:ext uri="{9D8B030D-6E8A-4147-A177-3AD203B41FA5}">
                      <a16:colId xmlns:a16="http://schemas.microsoft.com/office/drawing/2014/main" val="2639775876"/>
                    </a:ext>
                  </a:extLst>
                </a:gridCol>
                <a:gridCol w="180114">
                  <a:extLst>
                    <a:ext uri="{9D8B030D-6E8A-4147-A177-3AD203B41FA5}">
                      <a16:colId xmlns:a16="http://schemas.microsoft.com/office/drawing/2014/main" val="1729919105"/>
                    </a:ext>
                  </a:extLst>
                </a:gridCol>
                <a:gridCol w="1480836">
                  <a:extLst>
                    <a:ext uri="{9D8B030D-6E8A-4147-A177-3AD203B41FA5}">
                      <a16:colId xmlns:a16="http://schemas.microsoft.com/office/drawing/2014/main" val="1115191994"/>
                    </a:ext>
                  </a:extLst>
                </a:gridCol>
                <a:gridCol w="117076">
                  <a:extLst>
                    <a:ext uri="{9D8B030D-6E8A-4147-A177-3AD203B41FA5}">
                      <a16:colId xmlns:a16="http://schemas.microsoft.com/office/drawing/2014/main" val="1196094071"/>
                    </a:ext>
                  </a:extLst>
                </a:gridCol>
                <a:gridCol w="1480836">
                  <a:extLst>
                    <a:ext uri="{9D8B030D-6E8A-4147-A177-3AD203B41FA5}">
                      <a16:colId xmlns:a16="http://schemas.microsoft.com/office/drawing/2014/main" val="4048844626"/>
                    </a:ext>
                  </a:extLst>
                </a:gridCol>
                <a:gridCol w="117076">
                  <a:extLst>
                    <a:ext uri="{9D8B030D-6E8A-4147-A177-3AD203B41FA5}">
                      <a16:colId xmlns:a16="http://schemas.microsoft.com/office/drawing/2014/main" val="133047032"/>
                    </a:ext>
                  </a:extLst>
                </a:gridCol>
                <a:gridCol w="1480836">
                  <a:extLst>
                    <a:ext uri="{9D8B030D-6E8A-4147-A177-3AD203B41FA5}">
                      <a16:colId xmlns:a16="http://schemas.microsoft.com/office/drawing/2014/main" val="838626458"/>
                    </a:ext>
                  </a:extLst>
                </a:gridCol>
                <a:gridCol w="117076">
                  <a:extLst>
                    <a:ext uri="{9D8B030D-6E8A-4147-A177-3AD203B41FA5}">
                      <a16:colId xmlns:a16="http://schemas.microsoft.com/office/drawing/2014/main" val="1631619093"/>
                    </a:ext>
                  </a:extLst>
                </a:gridCol>
                <a:gridCol w="1480836">
                  <a:extLst>
                    <a:ext uri="{9D8B030D-6E8A-4147-A177-3AD203B41FA5}">
                      <a16:colId xmlns:a16="http://schemas.microsoft.com/office/drawing/2014/main" val="1779502055"/>
                    </a:ext>
                  </a:extLst>
                </a:gridCol>
                <a:gridCol w="117076">
                  <a:extLst>
                    <a:ext uri="{9D8B030D-6E8A-4147-A177-3AD203B41FA5}">
                      <a16:colId xmlns:a16="http://schemas.microsoft.com/office/drawing/2014/main" val="626178455"/>
                    </a:ext>
                  </a:extLst>
                </a:gridCol>
                <a:gridCol w="1480836">
                  <a:extLst>
                    <a:ext uri="{9D8B030D-6E8A-4147-A177-3AD203B41FA5}">
                      <a16:colId xmlns:a16="http://schemas.microsoft.com/office/drawing/2014/main" val="59368623"/>
                    </a:ext>
                  </a:extLst>
                </a:gridCol>
              </a:tblGrid>
              <a:tr h="228700">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gridSpan="9">
                  <a:txBody>
                    <a:bodyPr/>
                    <a:lstStyle/>
                    <a:p>
                      <a:pPr algn="ctr" fontAlgn="b"/>
                      <a:r>
                        <a:rPr lang="en-US" sz="1400" b="1" i="0" u="none" strike="noStrike" baseline="0" dirty="0">
                          <a:solidFill>
                            <a:srgbClr val="000000"/>
                          </a:solidFill>
                          <a:effectLst/>
                          <a:latin typeface="Times New Roman" panose="02020603050405020304" pitchFamily="18" charset="0"/>
                        </a:rPr>
                        <a:t>Averages</a:t>
                      </a: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extLst>
                  <a:ext uri="{0D108BD9-81ED-4DB2-BD59-A6C34878D82A}">
                    <a16:rowId xmlns:a16="http://schemas.microsoft.com/office/drawing/2014/main" val="664031659"/>
                  </a:ext>
                </a:extLst>
              </a:tr>
              <a:tr h="228700">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1" i="0" u="none" strike="noStrike" baseline="0" dirty="0">
                          <a:solidFill>
                            <a:srgbClr val="000000"/>
                          </a:solidFill>
                          <a:effectLst/>
                          <a:latin typeface="Times New Roman" panose="02020603050405020304" pitchFamily="18" charset="0"/>
                        </a:rPr>
                        <a:t>2019</a:t>
                      </a:r>
                    </a:p>
                  </a:txBody>
                  <a:tcPr marL="6324" marR="6324" marT="632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B>
                      <a:noFill/>
                    </a:lnB>
                  </a:tcPr>
                </a:tc>
                <a:tc>
                  <a:txBody>
                    <a:bodyPr/>
                    <a:lstStyle/>
                    <a:p>
                      <a:pPr algn="ctr" fontAlgn="b"/>
                      <a:r>
                        <a:rPr lang="en-US" sz="1400" b="1" i="0" u="none" strike="noStrike" baseline="0" dirty="0">
                          <a:solidFill>
                            <a:srgbClr val="000000"/>
                          </a:solidFill>
                          <a:effectLst/>
                          <a:latin typeface="Times New Roman" panose="02020603050405020304" pitchFamily="18" charset="0"/>
                        </a:rPr>
                        <a:t>2018</a:t>
                      </a:r>
                    </a:p>
                  </a:txBody>
                  <a:tcPr marL="6324" marR="6324" marT="632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B>
                      <a:noFill/>
                    </a:lnB>
                  </a:tcPr>
                </a:tc>
                <a:tc>
                  <a:txBody>
                    <a:bodyPr/>
                    <a:lstStyle/>
                    <a:p>
                      <a:pPr algn="ctr" fontAlgn="b"/>
                      <a:r>
                        <a:rPr lang="en-US" sz="1400" b="1" i="0" u="none" strike="noStrike" baseline="0" dirty="0">
                          <a:solidFill>
                            <a:srgbClr val="000000"/>
                          </a:solidFill>
                          <a:effectLst/>
                          <a:latin typeface="Times New Roman" panose="02020603050405020304" pitchFamily="18" charset="0"/>
                        </a:rPr>
                        <a:t>2017</a:t>
                      </a:r>
                    </a:p>
                  </a:txBody>
                  <a:tcPr marL="6324" marR="6324" marT="632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B>
                      <a:noFill/>
                    </a:lnB>
                  </a:tcPr>
                </a:tc>
                <a:tc>
                  <a:txBody>
                    <a:bodyPr/>
                    <a:lstStyle/>
                    <a:p>
                      <a:pPr algn="ctr" fontAlgn="b"/>
                      <a:r>
                        <a:rPr lang="en-US" sz="1400" b="1" i="0" u="none" strike="noStrike" baseline="0" dirty="0">
                          <a:solidFill>
                            <a:srgbClr val="000000"/>
                          </a:solidFill>
                          <a:effectLst/>
                          <a:latin typeface="Times New Roman" panose="02020603050405020304" pitchFamily="18" charset="0"/>
                        </a:rPr>
                        <a:t>2016</a:t>
                      </a:r>
                    </a:p>
                  </a:txBody>
                  <a:tcPr marL="6324" marR="6324" marT="632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B>
                      <a:noFill/>
                    </a:lnB>
                  </a:tcPr>
                </a:tc>
                <a:tc>
                  <a:txBody>
                    <a:bodyPr/>
                    <a:lstStyle/>
                    <a:p>
                      <a:pPr algn="ctr" fontAlgn="b"/>
                      <a:r>
                        <a:rPr lang="en-US" sz="1400" b="1" i="0" u="none" strike="noStrike" baseline="0" dirty="0">
                          <a:solidFill>
                            <a:srgbClr val="000000"/>
                          </a:solidFill>
                          <a:effectLst/>
                          <a:latin typeface="Times New Roman" panose="02020603050405020304" pitchFamily="18" charset="0"/>
                        </a:rPr>
                        <a:t>2015</a:t>
                      </a:r>
                    </a:p>
                  </a:txBody>
                  <a:tcPr marL="6324" marR="6324" marT="632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295956"/>
                  </a:ext>
                </a:extLst>
              </a:tr>
              <a:tr h="228700">
                <a:tc>
                  <a:txBody>
                    <a:bodyPr/>
                    <a:lstStyle/>
                    <a:p>
                      <a:pPr algn="l" fontAlgn="b"/>
                      <a:r>
                        <a:rPr lang="en-US" sz="1400" b="1" i="0" u="none" strike="noStrike" baseline="0" dirty="0">
                          <a:solidFill>
                            <a:srgbClr val="000000"/>
                          </a:solidFill>
                          <a:effectLst/>
                          <a:latin typeface="Times New Roman" panose="02020603050405020304" pitchFamily="18" charset="0"/>
                        </a:rPr>
                        <a:t>Food sales</a:t>
                      </a:r>
                    </a:p>
                  </a:txBody>
                  <a:tcPr marL="6324" marR="6324" marT="6324" marB="0" anchor="b">
                    <a:lnL>
                      <a:noFill/>
                    </a:lnL>
                    <a:lnR>
                      <a:noFill/>
                    </a:lnR>
                    <a:lnT>
                      <a:noFill/>
                    </a:lnT>
                    <a:lnB>
                      <a:noFill/>
                    </a:lnB>
                    <a:solidFill>
                      <a:schemeClr val="bg1">
                        <a:lumMod val="75000"/>
                      </a:schemeClr>
                    </a:solidFill>
                  </a:tcPr>
                </a:tc>
                <a:tc>
                  <a:txBody>
                    <a:bodyPr/>
                    <a:lstStyle/>
                    <a:p>
                      <a:pPr algn="l" fontAlgn="b"/>
                      <a:r>
                        <a:rPr lang="en-US" sz="1400" b="0"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6324" marR="6324" marT="6324" marB="0" anchor="b">
                    <a:lnL>
                      <a:noFill/>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6324" marR="6324" marT="6324" marB="0" anchor="b">
                    <a:lnL>
                      <a:noFill/>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6324" marR="6324" marT="6324" marB="0" anchor="b">
                    <a:lnL>
                      <a:noFill/>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6324" marR="6324" marT="6324" marB="0" anchor="b">
                    <a:lnL>
                      <a:noFill/>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6324" marR="6324" marT="6324" marB="0" anchor="b">
                    <a:lnL>
                      <a:noFill/>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extLst>
                  <a:ext uri="{0D108BD9-81ED-4DB2-BD59-A6C34878D82A}">
                    <a16:rowId xmlns:a16="http://schemas.microsoft.com/office/drawing/2014/main" val="861021131"/>
                  </a:ext>
                </a:extLst>
              </a:tr>
              <a:tr h="228700">
                <a:tc>
                  <a:txBody>
                    <a:bodyPr/>
                    <a:lstStyle/>
                    <a:p>
                      <a:pPr algn="l" fontAlgn="b"/>
                      <a:r>
                        <a:rPr lang="en-US" sz="1400" b="0" i="0" u="none" strike="noStrike" baseline="0" dirty="0">
                          <a:solidFill>
                            <a:srgbClr val="000000"/>
                          </a:solidFill>
                          <a:effectLst/>
                          <a:latin typeface="Times New Roman" panose="02020603050405020304" pitchFamily="18" charset="0"/>
                        </a:rPr>
                        <a:t>Cost of food consumed</a:t>
                      </a:r>
                    </a:p>
                  </a:txBody>
                  <a:tcPr marL="6324" marR="6324" marT="632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33.2%</a:t>
                      </a:r>
                    </a:p>
                  </a:txBody>
                  <a:tcPr marL="6324" marR="6324" marT="6324" marB="0" anchor="b">
                    <a:lnL>
                      <a:noFill/>
                    </a:lnL>
                    <a:lnR>
                      <a:noFill/>
                    </a:lnR>
                    <a:lnT>
                      <a:noFill/>
                    </a:lnT>
                    <a:lnB>
                      <a:noFill/>
                    </a:lnB>
                  </a:tcPr>
                </a:tc>
                <a:tc>
                  <a:txBody>
                    <a:bodyPr/>
                    <a:lstStyle/>
                    <a:p>
                      <a:pPr algn="ctr" fontAlgn="b"/>
                      <a:endParaRPr lang="en-US" sz="1400" b="0"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33.0%</a:t>
                      </a:r>
                    </a:p>
                  </a:txBody>
                  <a:tcPr marL="6324" marR="6324" marT="6324" marB="0" anchor="b">
                    <a:lnL>
                      <a:noFill/>
                    </a:lnL>
                    <a:lnR>
                      <a:noFill/>
                    </a:lnR>
                    <a:lnT>
                      <a:noFill/>
                    </a:lnT>
                    <a:lnB>
                      <a:noFill/>
                    </a:lnB>
                  </a:tcPr>
                </a:tc>
                <a:tc>
                  <a:txBody>
                    <a:bodyPr/>
                    <a:lstStyle/>
                    <a:p>
                      <a:pPr algn="ctr" fontAlgn="b"/>
                      <a:endParaRPr lang="en-US" sz="1400" b="0"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33.3%</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34.0%</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33.9%</a:t>
                      </a:r>
                    </a:p>
                  </a:txBody>
                  <a:tcPr marL="6324" marR="6324" marT="6324" marB="0" anchor="b">
                    <a:lnL>
                      <a:noFill/>
                    </a:lnL>
                    <a:lnR>
                      <a:noFill/>
                    </a:lnR>
                    <a:lnT>
                      <a:noFill/>
                    </a:lnT>
                    <a:lnB>
                      <a:noFill/>
                    </a:lnB>
                  </a:tcPr>
                </a:tc>
                <a:extLst>
                  <a:ext uri="{0D108BD9-81ED-4DB2-BD59-A6C34878D82A}">
                    <a16:rowId xmlns:a16="http://schemas.microsoft.com/office/drawing/2014/main" val="1108223282"/>
                  </a:ext>
                </a:extLst>
              </a:tr>
              <a:tr h="228700">
                <a:tc>
                  <a:txBody>
                    <a:bodyPr/>
                    <a:lstStyle/>
                    <a:p>
                      <a:pPr algn="l" fontAlgn="b"/>
                      <a:r>
                        <a:rPr lang="en-US" sz="1400" b="0" i="0" u="none" strike="noStrike" baseline="0" dirty="0">
                          <a:solidFill>
                            <a:srgbClr val="000000"/>
                          </a:solidFill>
                          <a:effectLst/>
                          <a:latin typeface="Times New Roman" panose="02020603050405020304" pitchFamily="18" charset="0"/>
                        </a:rPr>
                        <a:t>Less employees' meals</a:t>
                      </a:r>
                    </a:p>
                  </a:txBody>
                  <a:tcPr marL="189710" marR="6324" marT="632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3.2%</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3.1%</a:t>
                      </a:r>
                    </a:p>
                  </a:txBody>
                  <a:tcPr marL="6324" marR="6324" marT="6324" marB="0" anchor="b">
                    <a:lnL>
                      <a:noFill/>
                    </a:lnL>
                    <a:lnR>
                      <a:noFill/>
                    </a:lnR>
                    <a:lnT>
                      <a:noFill/>
                    </a:lnT>
                    <a:lnB>
                      <a:noFill/>
                    </a:lnB>
                  </a:tcPr>
                </a:tc>
                <a:tc>
                  <a:txBody>
                    <a:bodyPr/>
                    <a:lstStyle/>
                    <a:p>
                      <a:pPr algn="ctr" fontAlgn="b"/>
                      <a:endParaRPr lang="en-US" sz="1400" b="0"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3.1%</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3.0%</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3.0%</a:t>
                      </a:r>
                    </a:p>
                  </a:txBody>
                  <a:tcPr marL="6324" marR="6324" marT="6324" marB="0" anchor="b">
                    <a:lnL>
                      <a:noFill/>
                    </a:lnL>
                    <a:lnR>
                      <a:noFill/>
                    </a:lnR>
                    <a:lnT>
                      <a:noFill/>
                    </a:lnT>
                    <a:lnB>
                      <a:noFill/>
                    </a:lnB>
                  </a:tcPr>
                </a:tc>
                <a:extLst>
                  <a:ext uri="{0D108BD9-81ED-4DB2-BD59-A6C34878D82A}">
                    <a16:rowId xmlns:a16="http://schemas.microsoft.com/office/drawing/2014/main" val="1981575661"/>
                  </a:ext>
                </a:extLst>
              </a:tr>
              <a:tr h="228700">
                <a:tc>
                  <a:txBody>
                    <a:bodyPr/>
                    <a:lstStyle/>
                    <a:p>
                      <a:pPr algn="l" fontAlgn="b"/>
                      <a:r>
                        <a:rPr lang="en-US" sz="1400" b="0" i="0" u="none" strike="noStrike" baseline="0">
                          <a:solidFill>
                            <a:srgbClr val="000000"/>
                          </a:solidFill>
                          <a:effectLst/>
                          <a:latin typeface="Times New Roman" panose="02020603050405020304" pitchFamily="18" charset="0"/>
                        </a:rPr>
                        <a:t>Cost of food sold</a:t>
                      </a:r>
                    </a:p>
                  </a:txBody>
                  <a:tcPr marL="6324" marR="6324" marT="632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30.0%</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29.9%</a:t>
                      </a:r>
                    </a:p>
                  </a:txBody>
                  <a:tcPr marL="6324" marR="6324" marT="6324" marB="0" anchor="b">
                    <a:lnL>
                      <a:noFill/>
                    </a:lnL>
                    <a:lnR>
                      <a:noFill/>
                    </a:lnR>
                    <a:lnT>
                      <a:noFill/>
                    </a:lnT>
                    <a:lnB>
                      <a:noFill/>
                    </a:lnB>
                  </a:tcPr>
                </a:tc>
                <a:tc>
                  <a:txBody>
                    <a:bodyPr/>
                    <a:lstStyle/>
                    <a:p>
                      <a:pPr algn="ctr" fontAlgn="b"/>
                      <a:endParaRPr lang="en-US" sz="1400" b="0"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30.2%</a:t>
                      </a:r>
                    </a:p>
                  </a:txBody>
                  <a:tcPr marL="6324" marR="6324" marT="6324" marB="0" anchor="b">
                    <a:lnL>
                      <a:noFill/>
                    </a:lnL>
                    <a:lnR>
                      <a:noFill/>
                    </a:lnR>
                    <a:lnT>
                      <a:noFill/>
                    </a:lnT>
                    <a:lnB>
                      <a:noFill/>
                    </a:lnB>
                  </a:tcPr>
                </a:tc>
                <a:tc>
                  <a:txBody>
                    <a:bodyPr/>
                    <a:lstStyle/>
                    <a:p>
                      <a:pPr algn="ctr" fontAlgn="b"/>
                      <a:endParaRPr lang="en-US" sz="1400" b="0"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31.0%</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30.9%</a:t>
                      </a:r>
                    </a:p>
                  </a:txBody>
                  <a:tcPr marL="6324" marR="6324" marT="6324" marB="0" anchor="b">
                    <a:lnL>
                      <a:noFill/>
                    </a:lnL>
                    <a:lnR>
                      <a:noFill/>
                    </a:lnR>
                    <a:lnT>
                      <a:noFill/>
                    </a:lnT>
                    <a:lnB>
                      <a:noFill/>
                    </a:lnB>
                  </a:tcPr>
                </a:tc>
                <a:extLst>
                  <a:ext uri="{0D108BD9-81ED-4DB2-BD59-A6C34878D82A}">
                    <a16:rowId xmlns:a16="http://schemas.microsoft.com/office/drawing/2014/main" val="171752538"/>
                  </a:ext>
                </a:extLst>
              </a:tr>
              <a:tr h="228700">
                <a:tc>
                  <a:txBody>
                    <a:bodyPr/>
                    <a:lstStyle/>
                    <a:p>
                      <a:pPr algn="l" fontAlgn="b"/>
                      <a:r>
                        <a:rPr lang="en-US" sz="1400" b="1" i="0" u="none" strike="noStrike" baseline="0" dirty="0">
                          <a:solidFill>
                            <a:srgbClr val="000000"/>
                          </a:solidFill>
                          <a:effectLst/>
                          <a:latin typeface="Times New Roman" panose="02020603050405020304" pitchFamily="18" charset="0"/>
                        </a:rPr>
                        <a:t>	Food gross profit</a:t>
                      </a:r>
                    </a:p>
                  </a:txBody>
                  <a:tcPr marL="6324" marR="6324" marT="6324" marB="0" anchor="b">
                    <a:lnL>
                      <a:noFill/>
                    </a:lnL>
                    <a:lnR>
                      <a:noFill/>
                    </a:lnR>
                    <a:lnT>
                      <a:noFill/>
                    </a:lnT>
                    <a:lnB>
                      <a:noFill/>
                    </a:lnB>
                    <a:solidFill>
                      <a:srgbClr val="00B0F0"/>
                    </a:solidFill>
                  </a:tcPr>
                </a:tc>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70.0%</a:t>
                      </a:r>
                    </a:p>
                  </a:txBody>
                  <a:tcPr marL="6324" marR="6324" marT="632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70.1%</a:t>
                      </a:r>
                    </a:p>
                  </a:txBody>
                  <a:tcPr marL="6324" marR="6324" marT="632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69.8%</a:t>
                      </a:r>
                    </a:p>
                  </a:txBody>
                  <a:tcPr marL="6324" marR="6324" marT="632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69.0%</a:t>
                      </a:r>
                    </a:p>
                  </a:txBody>
                  <a:tcPr marL="6324" marR="6324" marT="632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69.1%</a:t>
                      </a:r>
                    </a:p>
                  </a:txBody>
                  <a:tcPr marL="6324" marR="6324" marT="6324" marB="0" anchor="b">
                    <a:lnL>
                      <a:noFill/>
                    </a:lnL>
                    <a:lnR>
                      <a:noFill/>
                    </a:lnR>
                    <a:lnT>
                      <a:noFill/>
                    </a:lnT>
                    <a:lnB>
                      <a:noFill/>
                    </a:lnB>
                    <a:solidFill>
                      <a:srgbClr val="00B0F0"/>
                    </a:solidFill>
                  </a:tcPr>
                </a:tc>
                <a:extLst>
                  <a:ext uri="{0D108BD9-81ED-4DB2-BD59-A6C34878D82A}">
                    <a16:rowId xmlns:a16="http://schemas.microsoft.com/office/drawing/2014/main" val="3381245423"/>
                  </a:ext>
                </a:extLst>
              </a:tr>
              <a:tr h="228700">
                <a:tc>
                  <a:txBody>
                    <a:bodyPr/>
                    <a:lstStyle/>
                    <a:p>
                      <a:pPr algn="l" fontAlgn="b"/>
                      <a:r>
                        <a:rPr lang="en-US" sz="1400" b="1" i="0" u="none" strike="noStrike" baseline="0" dirty="0">
                          <a:solidFill>
                            <a:srgbClr val="000000"/>
                          </a:solidFill>
                          <a:effectLst/>
                          <a:latin typeface="Times New Roman" panose="02020603050405020304" pitchFamily="18" charset="0"/>
                        </a:rPr>
                        <a:t>Beverage sales</a:t>
                      </a:r>
                    </a:p>
                  </a:txBody>
                  <a:tcPr marL="6324" marR="6324" marT="6324" marB="0" anchor="b">
                    <a:lnL>
                      <a:noFill/>
                    </a:lnL>
                    <a:lnR>
                      <a:noFill/>
                    </a:lnR>
                    <a:lnT>
                      <a:noFill/>
                    </a:lnT>
                    <a:lnB>
                      <a:noFill/>
                    </a:lnB>
                    <a:solidFill>
                      <a:schemeClr val="bg1">
                        <a:lumMod val="75000"/>
                      </a:schemeClr>
                    </a:solidFill>
                  </a:tcPr>
                </a:tc>
                <a:tc>
                  <a:txBody>
                    <a:bodyPr/>
                    <a:lstStyle/>
                    <a:p>
                      <a:pPr algn="l" fontAlgn="b"/>
                      <a:r>
                        <a:rPr lang="en-US" sz="1400" b="0"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6324" marR="6324" marT="6324" marB="0" anchor="b">
                    <a:lnL>
                      <a:noFill/>
                    </a:lnL>
                    <a:lnR>
                      <a:noFill/>
                    </a:lnR>
                    <a:lnT>
                      <a:noFill/>
                    </a:lnT>
                    <a:lnB>
                      <a:noFill/>
                    </a:lnB>
                    <a:solidFill>
                      <a:schemeClr val="bg1">
                        <a:lumMod val="75000"/>
                      </a:schemeClr>
                    </a:solidFill>
                  </a:tcPr>
                </a:tc>
                <a:extLst>
                  <a:ext uri="{0D108BD9-81ED-4DB2-BD59-A6C34878D82A}">
                    <a16:rowId xmlns:a16="http://schemas.microsoft.com/office/drawing/2014/main" val="695124878"/>
                  </a:ext>
                </a:extLst>
              </a:tr>
              <a:tr h="228700">
                <a:tc>
                  <a:txBody>
                    <a:bodyPr/>
                    <a:lstStyle/>
                    <a:p>
                      <a:pPr algn="l" fontAlgn="b"/>
                      <a:r>
                        <a:rPr lang="en-US" sz="1400" b="0" i="0" u="none" strike="noStrike" baseline="0" dirty="0">
                          <a:solidFill>
                            <a:srgbClr val="000000"/>
                          </a:solidFill>
                          <a:effectLst/>
                          <a:latin typeface="Times New Roman" panose="02020603050405020304" pitchFamily="18" charset="0"/>
                        </a:rPr>
                        <a:t>Cost of beverages sold</a:t>
                      </a:r>
                    </a:p>
                  </a:txBody>
                  <a:tcPr marL="6324" marR="6324" marT="632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24.9%</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25.3%</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25.3%</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25.9%</a:t>
                      </a:r>
                    </a:p>
                  </a:txBody>
                  <a:tcPr marL="6324" marR="6324" marT="6324" marB="0" anchor="b">
                    <a:lnL>
                      <a:noFill/>
                    </a:lnL>
                    <a:lnR>
                      <a:noFill/>
                    </a:lnR>
                    <a:lnT>
                      <a:noFill/>
                    </a:lnT>
                    <a:lnB>
                      <a:noFill/>
                    </a:lnB>
                  </a:tcPr>
                </a:tc>
                <a:tc>
                  <a:txBody>
                    <a:bodyPr/>
                    <a:lstStyle/>
                    <a:p>
                      <a:pPr algn="ctr" fontAlgn="b"/>
                      <a:endParaRPr lang="en-US" sz="1400" b="0"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25.5%</a:t>
                      </a:r>
                    </a:p>
                  </a:txBody>
                  <a:tcPr marL="6324" marR="6324" marT="6324" marB="0" anchor="b">
                    <a:lnL>
                      <a:noFill/>
                    </a:lnL>
                    <a:lnR>
                      <a:noFill/>
                    </a:lnR>
                    <a:lnT>
                      <a:noFill/>
                    </a:lnT>
                    <a:lnB>
                      <a:noFill/>
                    </a:lnB>
                  </a:tcPr>
                </a:tc>
                <a:extLst>
                  <a:ext uri="{0D108BD9-81ED-4DB2-BD59-A6C34878D82A}">
                    <a16:rowId xmlns:a16="http://schemas.microsoft.com/office/drawing/2014/main" val="738993742"/>
                  </a:ext>
                </a:extLst>
              </a:tr>
              <a:tr h="228700">
                <a:tc>
                  <a:txBody>
                    <a:bodyPr/>
                    <a:lstStyle/>
                    <a:p>
                      <a:pPr algn="l" fontAlgn="b"/>
                      <a:r>
                        <a:rPr lang="en-US" sz="1400" b="1" i="0" u="none" strike="noStrike" baseline="0" dirty="0">
                          <a:solidFill>
                            <a:srgbClr val="000000"/>
                          </a:solidFill>
                          <a:effectLst/>
                          <a:latin typeface="Times New Roman" panose="02020603050405020304" pitchFamily="18" charset="0"/>
                        </a:rPr>
                        <a:t>	Beverage gross profit</a:t>
                      </a:r>
                    </a:p>
                  </a:txBody>
                  <a:tcPr marL="6324" marR="6324" marT="6324" marB="0" anchor="b">
                    <a:lnL>
                      <a:noFill/>
                    </a:lnL>
                    <a:lnR>
                      <a:noFill/>
                    </a:lnR>
                    <a:lnT>
                      <a:noFill/>
                    </a:lnT>
                    <a:lnB>
                      <a:noFill/>
                    </a:lnB>
                    <a:solidFill>
                      <a:srgbClr val="00B0F0"/>
                    </a:solidFill>
                  </a:tcPr>
                </a:tc>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75.1%</a:t>
                      </a:r>
                    </a:p>
                  </a:txBody>
                  <a:tcPr marL="6324" marR="6324" marT="632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74.7%</a:t>
                      </a:r>
                    </a:p>
                  </a:txBody>
                  <a:tcPr marL="6324" marR="6324" marT="632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74.7%</a:t>
                      </a:r>
                    </a:p>
                  </a:txBody>
                  <a:tcPr marL="6324" marR="6324" marT="632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74.1%</a:t>
                      </a:r>
                    </a:p>
                  </a:txBody>
                  <a:tcPr marL="6324" marR="6324" marT="632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74.5%</a:t>
                      </a:r>
                    </a:p>
                  </a:txBody>
                  <a:tcPr marL="6324" marR="6324" marT="6324" marB="0" anchor="b">
                    <a:lnL>
                      <a:noFill/>
                    </a:lnL>
                    <a:lnR>
                      <a:noFill/>
                    </a:lnR>
                    <a:lnT>
                      <a:noFill/>
                    </a:lnT>
                    <a:lnB>
                      <a:noFill/>
                    </a:lnB>
                    <a:solidFill>
                      <a:srgbClr val="00B0F0"/>
                    </a:solidFill>
                  </a:tcPr>
                </a:tc>
                <a:extLst>
                  <a:ext uri="{0D108BD9-81ED-4DB2-BD59-A6C34878D82A}">
                    <a16:rowId xmlns:a16="http://schemas.microsoft.com/office/drawing/2014/main" val="4214399223"/>
                  </a:ext>
                </a:extLst>
              </a:tr>
              <a:tr h="228700">
                <a:tc>
                  <a:txBody>
                    <a:bodyPr/>
                    <a:lstStyle/>
                    <a:p>
                      <a:pPr algn="l" fontAlgn="b"/>
                      <a:r>
                        <a:rPr lang="en-US" sz="1400" b="1" i="0" u="none" strike="noStrike" baseline="0" dirty="0">
                          <a:solidFill>
                            <a:srgbClr val="000000"/>
                          </a:solidFill>
                          <a:effectLst/>
                          <a:latin typeface="Times New Roman" panose="02020603050405020304" pitchFamily="18" charset="0"/>
                        </a:rPr>
                        <a:t>Total food and beverage sales</a:t>
                      </a:r>
                    </a:p>
                  </a:txBody>
                  <a:tcPr marL="6324" marR="6324" marT="6324" marB="0" anchor="b">
                    <a:lnL>
                      <a:noFill/>
                    </a:lnL>
                    <a:lnR>
                      <a:noFill/>
                    </a:lnR>
                    <a:lnT>
                      <a:noFill/>
                    </a:lnT>
                    <a:lnB>
                      <a:noFill/>
                    </a:lnB>
                    <a:solidFill>
                      <a:schemeClr val="bg1">
                        <a:lumMod val="75000"/>
                      </a:schemeClr>
                    </a:solidFill>
                  </a:tcPr>
                </a:tc>
                <a:tc>
                  <a:txBody>
                    <a:bodyPr/>
                    <a:lstStyle/>
                    <a:p>
                      <a:pPr algn="l" fontAlgn="b"/>
                      <a:r>
                        <a:rPr lang="en-US" sz="1400" b="0"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6324" marR="6324" marT="6324" marB="0" anchor="b">
                    <a:lnL>
                      <a:noFill/>
                    </a:lnL>
                    <a:lnR>
                      <a:noFill/>
                    </a:lnR>
                    <a:lnT>
                      <a:noFill/>
                    </a:lnT>
                    <a:lnB>
                      <a:noFill/>
                    </a:lnB>
                    <a:solidFill>
                      <a:schemeClr val="bg1">
                        <a:lumMod val="75000"/>
                      </a:schemeClr>
                    </a:solidFill>
                  </a:tcPr>
                </a:tc>
                <a:extLst>
                  <a:ext uri="{0D108BD9-81ED-4DB2-BD59-A6C34878D82A}">
                    <a16:rowId xmlns:a16="http://schemas.microsoft.com/office/drawing/2014/main" val="3770806474"/>
                  </a:ext>
                </a:extLst>
              </a:tr>
              <a:tr h="228700">
                <a:tc>
                  <a:txBody>
                    <a:bodyPr/>
                    <a:lstStyle/>
                    <a:p>
                      <a:pPr algn="l" fontAlgn="b"/>
                      <a:r>
                        <a:rPr lang="en-US" sz="1400" b="0" i="0" u="none" strike="noStrike" baseline="0" dirty="0">
                          <a:solidFill>
                            <a:srgbClr val="000000"/>
                          </a:solidFill>
                          <a:effectLst/>
                          <a:latin typeface="Times New Roman" panose="02020603050405020304" pitchFamily="18" charset="0"/>
                        </a:rPr>
                        <a:t>Less cost of sales</a:t>
                      </a:r>
                    </a:p>
                  </a:txBody>
                  <a:tcPr marL="6324" marR="6324" marT="632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28.5%</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28.6%</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28.8%</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29.5%</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29.2%</a:t>
                      </a:r>
                    </a:p>
                  </a:txBody>
                  <a:tcPr marL="6324" marR="6324" marT="6324" marB="0" anchor="b">
                    <a:lnL>
                      <a:noFill/>
                    </a:lnL>
                    <a:lnR>
                      <a:noFill/>
                    </a:lnR>
                    <a:lnT>
                      <a:noFill/>
                    </a:lnT>
                    <a:lnB>
                      <a:noFill/>
                    </a:lnB>
                  </a:tcPr>
                </a:tc>
                <a:extLst>
                  <a:ext uri="{0D108BD9-81ED-4DB2-BD59-A6C34878D82A}">
                    <a16:rowId xmlns:a16="http://schemas.microsoft.com/office/drawing/2014/main" val="1366227803"/>
                  </a:ext>
                </a:extLst>
              </a:tr>
              <a:tr h="228700">
                <a:tc>
                  <a:txBody>
                    <a:bodyPr/>
                    <a:lstStyle/>
                    <a:p>
                      <a:pPr algn="l" fontAlgn="b"/>
                      <a:r>
                        <a:rPr lang="en-US" sz="1400" b="0" i="0" u="none" strike="noStrike" baseline="0" dirty="0">
                          <a:solidFill>
                            <a:srgbClr val="000000"/>
                          </a:solidFill>
                          <a:effectLst/>
                          <a:latin typeface="Times New Roman" panose="02020603050405020304" pitchFamily="18" charset="0"/>
                        </a:rPr>
                        <a:t>Gross profit</a:t>
                      </a:r>
                    </a:p>
                  </a:txBody>
                  <a:tcPr marL="6324" marR="6324" marT="632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71.5%</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71.4%</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71.2%</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70.5%</a:t>
                      </a:r>
                    </a:p>
                  </a:txBody>
                  <a:tcPr marL="6324" marR="6324" marT="6324" marB="0" anchor="b">
                    <a:lnL>
                      <a:noFill/>
                    </a:lnL>
                    <a:lnR>
                      <a:noFill/>
                    </a:lnR>
                    <a:lnT>
                      <a:noFill/>
                    </a:lnT>
                    <a:lnB>
                      <a:noFill/>
                    </a:lnB>
                  </a:tcPr>
                </a:tc>
                <a:tc>
                  <a:txBody>
                    <a:bodyPr/>
                    <a:lstStyle/>
                    <a:p>
                      <a:pPr algn="ctr" fontAlgn="b"/>
                      <a:endParaRPr lang="en-US" sz="1400" b="0"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70.8%</a:t>
                      </a:r>
                    </a:p>
                  </a:txBody>
                  <a:tcPr marL="6324" marR="6324" marT="6324" marB="0" anchor="b">
                    <a:lnL>
                      <a:noFill/>
                    </a:lnL>
                    <a:lnR>
                      <a:noFill/>
                    </a:lnR>
                    <a:lnT>
                      <a:noFill/>
                    </a:lnT>
                    <a:lnB>
                      <a:noFill/>
                    </a:lnB>
                  </a:tcPr>
                </a:tc>
                <a:extLst>
                  <a:ext uri="{0D108BD9-81ED-4DB2-BD59-A6C34878D82A}">
                    <a16:rowId xmlns:a16="http://schemas.microsoft.com/office/drawing/2014/main" val="2804202022"/>
                  </a:ext>
                </a:extLst>
              </a:tr>
              <a:tr h="228700">
                <a:tc>
                  <a:txBody>
                    <a:bodyPr/>
                    <a:lstStyle/>
                    <a:p>
                      <a:pPr algn="l" fontAlgn="b"/>
                      <a:r>
                        <a:rPr lang="en-US" sz="1400" b="0" i="0" u="none" strike="noStrike" baseline="0" dirty="0">
                          <a:solidFill>
                            <a:srgbClr val="000000"/>
                          </a:solidFill>
                          <a:effectLst/>
                          <a:latin typeface="Times New Roman" panose="02020603050405020304" pitchFamily="18" charset="0"/>
                        </a:rPr>
                        <a:t>Other revenue</a:t>
                      </a:r>
                    </a:p>
                  </a:txBody>
                  <a:tcPr marL="6324" marR="6324" marT="632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10.9%</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11.3%</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11.1%</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10.3%</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10.6%</a:t>
                      </a:r>
                    </a:p>
                  </a:txBody>
                  <a:tcPr marL="6324" marR="6324" marT="6324" marB="0" anchor="b">
                    <a:lnL>
                      <a:noFill/>
                    </a:lnL>
                    <a:lnR>
                      <a:noFill/>
                    </a:lnR>
                    <a:lnT>
                      <a:noFill/>
                    </a:lnT>
                    <a:lnB>
                      <a:noFill/>
                    </a:lnB>
                  </a:tcPr>
                </a:tc>
                <a:extLst>
                  <a:ext uri="{0D108BD9-81ED-4DB2-BD59-A6C34878D82A}">
                    <a16:rowId xmlns:a16="http://schemas.microsoft.com/office/drawing/2014/main" val="2040127481"/>
                  </a:ext>
                </a:extLst>
              </a:tr>
              <a:tr h="274320">
                <a:tc>
                  <a:txBody>
                    <a:bodyPr/>
                    <a:lstStyle/>
                    <a:p>
                      <a:pPr algn="l" fontAlgn="b"/>
                      <a:r>
                        <a:rPr lang="en-US" sz="1400" b="1" i="0" u="none" strike="noStrike" baseline="0" dirty="0">
                          <a:solidFill>
                            <a:srgbClr val="000000"/>
                          </a:solidFill>
                          <a:effectLst/>
                          <a:latin typeface="Times New Roman" panose="02020603050405020304" pitchFamily="18" charset="0"/>
                        </a:rPr>
                        <a:t>	Total gross profit and other revenue</a:t>
                      </a:r>
                    </a:p>
                  </a:txBody>
                  <a:tcPr marL="6324" marR="6324" marT="6324" marB="0" anchor="b">
                    <a:lnL>
                      <a:noFill/>
                    </a:lnL>
                    <a:lnR>
                      <a:noFill/>
                    </a:lnR>
                    <a:lnT>
                      <a:noFill/>
                    </a:lnT>
                    <a:lnB>
                      <a:noFill/>
                    </a:lnB>
                    <a:solidFill>
                      <a:srgbClr val="00B0F0"/>
                    </a:solidFill>
                  </a:tcPr>
                </a:tc>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82.4%</a:t>
                      </a:r>
                    </a:p>
                  </a:txBody>
                  <a:tcPr marL="6324" marR="6324" marT="632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82.7%</a:t>
                      </a:r>
                    </a:p>
                  </a:txBody>
                  <a:tcPr marL="6324" marR="6324" marT="632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82.3%</a:t>
                      </a:r>
                    </a:p>
                  </a:txBody>
                  <a:tcPr marL="6324" marR="6324" marT="632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80.8%</a:t>
                      </a:r>
                    </a:p>
                  </a:txBody>
                  <a:tcPr marL="6324" marR="6324" marT="632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81.4%</a:t>
                      </a:r>
                    </a:p>
                  </a:txBody>
                  <a:tcPr marL="6324" marR="6324" marT="6324" marB="0" anchor="b">
                    <a:lnL>
                      <a:noFill/>
                    </a:lnL>
                    <a:lnR>
                      <a:noFill/>
                    </a:lnR>
                    <a:lnT>
                      <a:noFill/>
                    </a:lnT>
                    <a:lnB>
                      <a:noFill/>
                    </a:lnB>
                    <a:solidFill>
                      <a:srgbClr val="00B0F0"/>
                    </a:solidFill>
                  </a:tcPr>
                </a:tc>
                <a:extLst>
                  <a:ext uri="{0D108BD9-81ED-4DB2-BD59-A6C34878D82A}">
                    <a16:rowId xmlns:a16="http://schemas.microsoft.com/office/drawing/2014/main" val="357198583"/>
                  </a:ext>
                </a:extLst>
              </a:tr>
              <a:tr h="228700">
                <a:tc>
                  <a:txBody>
                    <a:bodyPr/>
                    <a:lstStyle/>
                    <a:p>
                      <a:pPr algn="l" fontAlgn="b"/>
                      <a:r>
                        <a:rPr lang="en-US" sz="1400" b="1" i="0" u="none" strike="noStrike" baseline="0" dirty="0">
                          <a:solidFill>
                            <a:srgbClr val="000000"/>
                          </a:solidFill>
                          <a:effectLst/>
                          <a:latin typeface="Times New Roman" panose="02020603050405020304" pitchFamily="18" charset="0"/>
                        </a:rPr>
                        <a:t>Departmental expenses</a:t>
                      </a:r>
                    </a:p>
                  </a:txBody>
                  <a:tcPr marL="6324" marR="6324" marT="6324" marB="0" anchor="b">
                    <a:lnL>
                      <a:noFill/>
                    </a:lnL>
                    <a:lnR>
                      <a:noFill/>
                    </a:lnR>
                    <a:lnT>
                      <a:noFill/>
                    </a:lnT>
                    <a:lnB>
                      <a:noFill/>
                    </a:lnB>
                    <a:solidFill>
                      <a:schemeClr val="bg1">
                        <a:lumMod val="75000"/>
                      </a:schemeClr>
                    </a:solidFill>
                  </a:tcPr>
                </a:tc>
                <a:tc>
                  <a:txBody>
                    <a:bodyPr/>
                    <a:lstStyle/>
                    <a:p>
                      <a:pPr algn="l" fontAlgn="b"/>
                      <a:r>
                        <a:rPr lang="en-US" sz="1400" b="0"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6324" marR="6324" marT="6324" marB="0" anchor="b">
                    <a:lnL>
                      <a:noFill/>
                    </a:lnL>
                    <a:lnR>
                      <a:noFill/>
                    </a:lnR>
                    <a:lnT>
                      <a:noFill/>
                    </a:lnT>
                    <a:lnB>
                      <a:noFill/>
                    </a:lnB>
                    <a:solidFill>
                      <a:schemeClr val="bg1">
                        <a:lumMod val="75000"/>
                      </a:schemeClr>
                    </a:solidFill>
                  </a:tcPr>
                </a:tc>
                <a:extLst>
                  <a:ext uri="{0D108BD9-81ED-4DB2-BD59-A6C34878D82A}">
                    <a16:rowId xmlns:a16="http://schemas.microsoft.com/office/drawing/2014/main" val="2962166971"/>
                  </a:ext>
                </a:extLst>
              </a:tr>
              <a:tr h="228700">
                <a:tc>
                  <a:txBody>
                    <a:bodyPr/>
                    <a:lstStyle/>
                    <a:p>
                      <a:pPr algn="l" fontAlgn="b"/>
                      <a:r>
                        <a:rPr lang="en-US" sz="1400" b="0" i="0" u="none" strike="noStrike" baseline="0" dirty="0">
                          <a:solidFill>
                            <a:srgbClr val="000000"/>
                          </a:solidFill>
                          <a:effectLst/>
                          <a:latin typeface="Times New Roman" panose="02020603050405020304" pitchFamily="18" charset="0"/>
                        </a:rPr>
                        <a:t>Salaries and wages</a:t>
                      </a:r>
                    </a:p>
                  </a:txBody>
                  <a:tcPr marL="6324" marR="6324" marT="632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65.3%</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68.8%</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69.1%</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67.8%</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67.9%</a:t>
                      </a:r>
                    </a:p>
                  </a:txBody>
                  <a:tcPr marL="6324" marR="6324" marT="6324" marB="0" anchor="b">
                    <a:lnL>
                      <a:noFill/>
                    </a:lnL>
                    <a:lnR>
                      <a:noFill/>
                    </a:lnR>
                    <a:lnT>
                      <a:noFill/>
                    </a:lnT>
                    <a:lnB>
                      <a:noFill/>
                    </a:lnB>
                  </a:tcPr>
                </a:tc>
                <a:extLst>
                  <a:ext uri="{0D108BD9-81ED-4DB2-BD59-A6C34878D82A}">
                    <a16:rowId xmlns:a16="http://schemas.microsoft.com/office/drawing/2014/main" val="1373008805"/>
                  </a:ext>
                </a:extLst>
              </a:tr>
              <a:tr h="228700">
                <a:tc>
                  <a:txBody>
                    <a:bodyPr/>
                    <a:lstStyle/>
                    <a:p>
                      <a:pPr algn="l" fontAlgn="b"/>
                      <a:r>
                        <a:rPr lang="en-US" sz="1400" b="0" i="0" u="none" strike="noStrike" baseline="0" dirty="0">
                          <a:solidFill>
                            <a:srgbClr val="000000"/>
                          </a:solidFill>
                          <a:effectLst/>
                          <a:latin typeface="Times New Roman" panose="02020603050405020304" pitchFamily="18" charset="0"/>
                        </a:rPr>
                        <a:t>Less service charge</a:t>
                      </a:r>
                    </a:p>
                  </a:txBody>
                  <a:tcPr marL="189710" marR="6324" marT="632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6.7%</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11.3%</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10.8%</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10.8%</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10.8%</a:t>
                      </a:r>
                    </a:p>
                  </a:txBody>
                  <a:tcPr marL="6324" marR="6324" marT="6324" marB="0" anchor="b">
                    <a:lnL>
                      <a:noFill/>
                    </a:lnL>
                    <a:lnR>
                      <a:noFill/>
                    </a:lnR>
                    <a:lnT>
                      <a:noFill/>
                    </a:lnT>
                    <a:lnB>
                      <a:noFill/>
                    </a:lnB>
                  </a:tcPr>
                </a:tc>
                <a:extLst>
                  <a:ext uri="{0D108BD9-81ED-4DB2-BD59-A6C34878D82A}">
                    <a16:rowId xmlns:a16="http://schemas.microsoft.com/office/drawing/2014/main" val="3317374604"/>
                  </a:ext>
                </a:extLst>
              </a:tr>
              <a:tr h="228700">
                <a:tc>
                  <a:txBody>
                    <a:bodyPr/>
                    <a:lstStyle/>
                    <a:p>
                      <a:pPr algn="l" fontAlgn="b"/>
                      <a:r>
                        <a:rPr lang="en-US" sz="1400" b="0" i="0" u="none" strike="noStrike" baseline="0" dirty="0">
                          <a:solidFill>
                            <a:srgbClr val="000000"/>
                          </a:solidFill>
                          <a:effectLst/>
                          <a:latin typeface="Times New Roman" panose="02020603050405020304" pitchFamily="18" charset="0"/>
                        </a:rPr>
                        <a:t>Salaries and wages – net</a:t>
                      </a:r>
                    </a:p>
                  </a:txBody>
                  <a:tcPr marL="6324" marR="6324" marT="632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58.6%</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57.5%</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58.3%</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57.0%</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57.1%</a:t>
                      </a:r>
                    </a:p>
                  </a:txBody>
                  <a:tcPr marL="6324" marR="6324" marT="6324" marB="0" anchor="b">
                    <a:lnL>
                      <a:noFill/>
                    </a:lnL>
                    <a:lnR>
                      <a:noFill/>
                    </a:lnR>
                    <a:lnT>
                      <a:noFill/>
                    </a:lnT>
                    <a:lnB>
                      <a:noFill/>
                    </a:lnB>
                  </a:tcPr>
                </a:tc>
                <a:extLst>
                  <a:ext uri="{0D108BD9-81ED-4DB2-BD59-A6C34878D82A}">
                    <a16:rowId xmlns:a16="http://schemas.microsoft.com/office/drawing/2014/main" val="3450570556"/>
                  </a:ext>
                </a:extLst>
              </a:tr>
              <a:tr h="228700">
                <a:tc>
                  <a:txBody>
                    <a:bodyPr/>
                    <a:lstStyle/>
                    <a:p>
                      <a:pPr algn="l" fontAlgn="b"/>
                      <a:r>
                        <a:rPr lang="en-US" sz="1400" b="0" i="0" u="none" strike="noStrike" baseline="0" dirty="0">
                          <a:solidFill>
                            <a:srgbClr val="000000"/>
                          </a:solidFill>
                          <a:effectLst/>
                          <a:latin typeface="Times New Roman" panose="02020603050405020304" pitchFamily="18" charset="0"/>
                        </a:rPr>
                        <a:t>Payroll taxes and employee benefits</a:t>
                      </a:r>
                    </a:p>
                  </a:txBody>
                  <a:tcPr marL="6324" marR="6324" marT="632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23.6%</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23.0%</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22.7%</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22.0%</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22.3%</a:t>
                      </a:r>
                    </a:p>
                  </a:txBody>
                  <a:tcPr marL="6324" marR="6324" marT="6324" marB="0" anchor="b">
                    <a:lnL>
                      <a:noFill/>
                    </a:lnL>
                    <a:lnR>
                      <a:noFill/>
                    </a:lnR>
                    <a:lnT>
                      <a:noFill/>
                    </a:lnT>
                    <a:lnB>
                      <a:noFill/>
                    </a:lnB>
                  </a:tcPr>
                </a:tc>
                <a:extLst>
                  <a:ext uri="{0D108BD9-81ED-4DB2-BD59-A6C34878D82A}">
                    <a16:rowId xmlns:a16="http://schemas.microsoft.com/office/drawing/2014/main" val="3355526163"/>
                  </a:ext>
                </a:extLst>
              </a:tr>
              <a:tr h="228700">
                <a:tc>
                  <a:txBody>
                    <a:bodyPr/>
                    <a:lstStyle/>
                    <a:p>
                      <a:pPr algn="l" fontAlgn="b"/>
                      <a:r>
                        <a:rPr lang="en-US" sz="1400" b="0" i="0" u="none" strike="noStrike" baseline="0" dirty="0">
                          <a:solidFill>
                            <a:srgbClr val="000000"/>
                          </a:solidFill>
                          <a:effectLst/>
                          <a:latin typeface="Times New Roman" panose="02020603050405020304" pitchFamily="18" charset="0"/>
                        </a:rPr>
                        <a:t>Employees' meals</a:t>
                      </a:r>
                    </a:p>
                  </a:txBody>
                  <a:tcPr marL="6324" marR="6324" marT="632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1.3%</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1.3%</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1.3%</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1.3%</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1.4%</a:t>
                      </a:r>
                    </a:p>
                  </a:txBody>
                  <a:tcPr marL="6324" marR="6324" marT="6324" marB="0" anchor="b">
                    <a:lnL>
                      <a:noFill/>
                    </a:lnL>
                    <a:lnR>
                      <a:noFill/>
                    </a:lnR>
                    <a:lnT>
                      <a:noFill/>
                    </a:lnT>
                    <a:lnB>
                      <a:noFill/>
                    </a:lnB>
                  </a:tcPr>
                </a:tc>
                <a:extLst>
                  <a:ext uri="{0D108BD9-81ED-4DB2-BD59-A6C34878D82A}">
                    <a16:rowId xmlns:a16="http://schemas.microsoft.com/office/drawing/2014/main" val="1876184221"/>
                  </a:ext>
                </a:extLst>
              </a:tr>
              <a:tr h="228700">
                <a:tc>
                  <a:txBody>
                    <a:bodyPr/>
                    <a:lstStyle/>
                    <a:p>
                      <a:pPr algn="l" fontAlgn="b"/>
                      <a:r>
                        <a:rPr lang="en-US" sz="1400" b="0" i="0" u="none" strike="noStrike" baseline="0" dirty="0">
                          <a:solidFill>
                            <a:srgbClr val="000000"/>
                          </a:solidFill>
                          <a:effectLst/>
                          <a:latin typeface="Times New Roman" panose="02020603050405020304" pitchFamily="18" charset="0"/>
                        </a:rPr>
                        <a:t>Laundry</a:t>
                      </a:r>
                    </a:p>
                  </a:txBody>
                  <a:tcPr marL="6324" marR="6324" marT="632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2.1%</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2.0%</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2.1%</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1.6%</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1.6%</a:t>
                      </a:r>
                    </a:p>
                  </a:txBody>
                  <a:tcPr marL="6324" marR="6324" marT="6324" marB="0" anchor="b">
                    <a:lnL>
                      <a:noFill/>
                    </a:lnL>
                    <a:lnR>
                      <a:noFill/>
                    </a:lnR>
                    <a:lnT>
                      <a:noFill/>
                    </a:lnT>
                    <a:lnB>
                      <a:noFill/>
                    </a:lnB>
                  </a:tcPr>
                </a:tc>
                <a:extLst>
                  <a:ext uri="{0D108BD9-81ED-4DB2-BD59-A6C34878D82A}">
                    <a16:rowId xmlns:a16="http://schemas.microsoft.com/office/drawing/2014/main" val="978727363"/>
                  </a:ext>
                </a:extLst>
              </a:tr>
              <a:tr h="228700">
                <a:tc>
                  <a:txBody>
                    <a:bodyPr/>
                    <a:lstStyle/>
                    <a:p>
                      <a:pPr algn="l" fontAlgn="b"/>
                      <a:r>
                        <a:rPr lang="en-US" sz="1400" b="0" i="0" u="none" strike="noStrike" baseline="0" dirty="0">
                          <a:solidFill>
                            <a:srgbClr val="000000"/>
                          </a:solidFill>
                          <a:effectLst/>
                          <a:latin typeface="Times New Roman" panose="02020603050405020304" pitchFamily="18" charset="0"/>
                        </a:rPr>
                        <a:t>Linen, china, glass and silver</a:t>
                      </a:r>
                    </a:p>
                  </a:txBody>
                  <a:tcPr marL="6324" marR="6324" marT="632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0.8%</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1.0%</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1.0%</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1.2%</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1.0%</a:t>
                      </a:r>
                    </a:p>
                  </a:txBody>
                  <a:tcPr marL="6324" marR="6324" marT="6324" marB="0" anchor="b">
                    <a:lnL>
                      <a:noFill/>
                    </a:lnL>
                    <a:lnR>
                      <a:noFill/>
                    </a:lnR>
                    <a:lnT>
                      <a:noFill/>
                    </a:lnT>
                    <a:lnB>
                      <a:noFill/>
                    </a:lnB>
                  </a:tcPr>
                </a:tc>
                <a:extLst>
                  <a:ext uri="{0D108BD9-81ED-4DB2-BD59-A6C34878D82A}">
                    <a16:rowId xmlns:a16="http://schemas.microsoft.com/office/drawing/2014/main" val="702740199"/>
                  </a:ext>
                </a:extLst>
              </a:tr>
              <a:tr h="228700">
                <a:tc>
                  <a:txBody>
                    <a:bodyPr/>
                    <a:lstStyle/>
                    <a:p>
                      <a:pPr algn="l" fontAlgn="b"/>
                      <a:r>
                        <a:rPr lang="en-US" sz="1400" b="0" i="0" u="none" strike="noStrike" baseline="0" dirty="0">
                          <a:solidFill>
                            <a:srgbClr val="000000"/>
                          </a:solidFill>
                          <a:effectLst/>
                          <a:latin typeface="Times New Roman" panose="02020603050405020304" pitchFamily="18" charset="0"/>
                        </a:rPr>
                        <a:t>Other expenses</a:t>
                      </a:r>
                    </a:p>
                  </a:txBody>
                  <a:tcPr marL="6324" marR="6324" marT="6324" marB="0" anchor="b">
                    <a:lnL>
                      <a:noFill/>
                    </a:lnL>
                    <a:lnR>
                      <a:noFill/>
                    </a:lnR>
                    <a:lnT>
                      <a:noFill/>
                    </a:lnT>
                    <a:lnB>
                      <a:noFill/>
                    </a:lnB>
                  </a:tcPr>
                </a:tc>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5.4%</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5.3%</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5.4%</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5.6%</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5.5%</a:t>
                      </a:r>
                    </a:p>
                  </a:txBody>
                  <a:tcPr marL="6324" marR="6324" marT="6324" marB="0" anchor="b">
                    <a:lnL>
                      <a:noFill/>
                    </a:lnL>
                    <a:lnR>
                      <a:noFill/>
                    </a:lnR>
                    <a:lnT>
                      <a:noFill/>
                    </a:lnT>
                    <a:lnB>
                      <a:noFill/>
                    </a:lnB>
                  </a:tcPr>
                </a:tc>
                <a:extLst>
                  <a:ext uri="{0D108BD9-81ED-4DB2-BD59-A6C34878D82A}">
                    <a16:rowId xmlns:a16="http://schemas.microsoft.com/office/drawing/2014/main" val="2944953990"/>
                  </a:ext>
                </a:extLst>
              </a:tr>
              <a:tr h="228700">
                <a:tc>
                  <a:txBody>
                    <a:bodyPr/>
                    <a:lstStyle/>
                    <a:p>
                      <a:pPr algn="l" fontAlgn="b"/>
                      <a:r>
                        <a:rPr lang="en-US" sz="1400" b="1" i="0" u="none" strike="noStrike" baseline="0" dirty="0">
                          <a:solidFill>
                            <a:srgbClr val="000000"/>
                          </a:solidFill>
                          <a:effectLst/>
                          <a:latin typeface="Times New Roman" panose="02020603050405020304" pitchFamily="18" charset="0"/>
                        </a:rPr>
                        <a:t>	Total expenses</a:t>
                      </a:r>
                    </a:p>
                  </a:txBody>
                  <a:tcPr marL="6324" marR="6324" marT="632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91.8%</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90.1%</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90.8%</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88.7%</a:t>
                      </a:r>
                    </a:p>
                  </a:txBody>
                  <a:tcPr marL="6324" marR="6324" marT="632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6324" marR="6324" marT="632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88.9%</a:t>
                      </a:r>
                    </a:p>
                  </a:txBody>
                  <a:tcPr marL="6324" marR="6324" marT="6324" marB="0" anchor="b">
                    <a:lnL>
                      <a:noFill/>
                    </a:lnL>
                    <a:lnR>
                      <a:noFill/>
                    </a:lnR>
                    <a:lnT>
                      <a:noFill/>
                    </a:lnT>
                    <a:lnB>
                      <a:noFill/>
                    </a:lnB>
                  </a:tcPr>
                </a:tc>
                <a:extLst>
                  <a:ext uri="{0D108BD9-81ED-4DB2-BD59-A6C34878D82A}">
                    <a16:rowId xmlns:a16="http://schemas.microsoft.com/office/drawing/2014/main" val="2524225807"/>
                  </a:ext>
                </a:extLst>
              </a:tr>
              <a:tr h="274320">
                <a:tc>
                  <a:txBody>
                    <a:bodyPr/>
                    <a:lstStyle/>
                    <a:p>
                      <a:pPr algn="l" fontAlgn="b"/>
                      <a:r>
                        <a:rPr lang="en-US" sz="1400" b="1" i="0" u="none" strike="noStrike" baseline="0" dirty="0">
                          <a:solidFill>
                            <a:srgbClr val="000000"/>
                          </a:solidFill>
                          <a:effectLst/>
                          <a:latin typeface="Times New Roman" panose="02020603050405020304" pitchFamily="18" charset="0"/>
                        </a:rPr>
                        <a:t>	Departmental net income (loss)</a:t>
                      </a:r>
                    </a:p>
                  </a:txBody>
                  <a:tcPr marL="6324" marR="6324" marT="6324" marB="0" anchor="b">
                    <a:lnL>
                      <a:noFill/>
                    </a:lnL>
                    <a:lnR>
                      <a:noFill/>
                    </a:lnR>
                    <a:lnT>
                      <a:noFill/>
                    </a:lnT>
                    <a:lnB>
                      <a:noFill/>
                    </a:lnB>
                    <a:solidFill>
                      <a:srgbClr val="00B0F0"/>
                    </a:solidFill>
                  </a:tcPr>
                </a:tc>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-9.4%</a:t>
                      </a:r>
                    </a:p>
                  </a:txBody>
                  <a:tcPr marL="6324" marR="6324" marT="632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-7.4%</a:t>
                      </a:r>
                    </a:p>
                  </a:txBody>
                  <a:tcPr marL="6324" marR="6324" marT="632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-8.5%</a:t>
                      </a:r>
                    </a:p>
                  </a:txBody>
                  <a:tcPr marL="6324" marR="6324" marT="632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-7.9%</a:t>
                      </a:r>
                    </a:p>
                  </a:txBody>
                  <a:tcPr marL="6324" marR="6324" marT="632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6324" marR="6324" marT="632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-7.5%</a:t>
                      </a:r>
                    </a:p>
                  </a:txBody>
                  <a:tcPr marL="6324" marR="6324" marT="6324" marB="0" anchor="b">
                    <a:lnL>
                      <a:noFill/>
                    </a:lnL>
                    <a:lnR>
                      <a:noFill/>
                    </a:lnR>
                    <a:lnT>
                      <a:noFill/>
                    </a:lnT>
                    <a:lnB>
                      <a:noFill/>
                    </a:lnB>
                    <a:solidFill>
                      <a:srgbClr val="00B0F0"/>
                    </a:solidFill>
                  </a:tcPr>
                </a:tc>
                <a:extLst>
                  <a:ext uri="{0D108BD9-81ED-4DB2-BD59-A6C34878D82A}">
                    <a16:rowId xmlns:a16="http://schemas.microsoft.com/office/drawing/2014/main" val="2596220245"/>
                  </a:ext>
                </a:extLst>
              </a:tr>
            </a:tbl>
          </a:graphicData>
        </a:graphic>
      </p:graphicFrame>
    </p:spTree>
    <p:extLst>
      <p:ext uri="{BB962C8B-B14F-4D97-AF65-F5344CB8AC3E}">
        <p14:creationId xmlns:p14="http://schemas.microsoft.com/office/powerpoint/2010/main" val="157508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table, sitting, food&#10;&#10;Description automatically generated">
            <a:extLst>
              <a:ext uri="{FF2B5EF4-FFF2-40B4-BE49-F238E27FC236}">
                <a16:creationId xmlns:a16="http://schemas.microsoft.com/office/drawing/2014/main" id="{E60F8031-13FB-4725-B24F-1A40E9B4EE50}"/>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25399"/>
            <a:ext cx="12192000" cy="6858000"/>
          </a:xfrm>
          <a:prstGeom prst="rect">
            <a:avLst/>
          </a:prstGeom>
        </p:spPr>
      </p:pic>
      <p:sp>
        <p:nvSpPr>
          <p:cNvPr id="2" name="Title 1">
            <a:extLst>
              <a:ext uri="{FF2B5EF4-FFF2-40B4-BE49-F238E27FC236}">
                <a16:creationId xmlns:a16="http://schemas.microsoft.com/office/drawing/2014/main" id="{F8EDBA90-5C65-45A0-95B9-480953EDDC08}"/>
              </a:ext>
            </a:extLst>
          </p:cNvPr>
          <p:cNvSpPr>
            <a:spLocks noGrp="1"/>
          </p:cNvSpPr>
          <p:nvPr>
            <p:ph type="title"/>
          </p:nvPr>
        </p:nvSpPr>
        <p:spPr>
          <a:xfrm>
            <a:off x="838202" y="89227"/>
            <a:ext cx="10515600" cy="1040439"/>
          </a:xfrm>
        </p:spPr>
        <p:txBody>
          <a:bodyPr>
            <a:noAutofit/>
          </a:bodyPr>
          <a:lstStyle/>
          <a:p>
            <a:r>
              <a:rPr lang="en-US" sz="3125" dirty="0">
                <a:latin typeface="Times New Roman" panose="02020603050405020304" pitchFamily="18" charset="0"/>
                <a:cs typeface="Times New Roman" panose="02020603050405020304" pitchFamily="18" charset="0"/>
              </a:rPr>
              <a:t>Food and Beverage Operations – Tennis, Beach and Yacht Clubs</a:t>
            </a:r>
            <a:endParaRPr lang="en-US" sz="3125" dirty="0"/>
          </a:p>
        </p:txBody>
      </p:sp>
      <p:graphicFrame>
        <p:nvGraphicFramePr>
          <p:cNvPr id="4" name="Content Placeholder 3">
            <a:extLst>
              <a:ext uri="{FF2B5EF4-FFF2-40B4-BE49-F238E27FC236}">
                <a16:creationId xmlns:a16="http://schemas.microsoft.com/office/drawing/2014/main" id="{4B481492-B4C2-408D-834E-C0EE3FC1800D}"/>
              </a:ext>
            </a:extLst>
          </p:cNvPr>
          <p:cNvGraphicFramePr>
            <a:graphicFrameLocks noGrp="1"/>
          </p:cNvGraphicFramePr>
          <p:nvPr>
            <p:ph idx="1"/>
            <p:extLst>
              <p:ext uri="{D42A27DB-BD31-4B8C-83A1-F6EECF244321}">
                <p14:modId xmlns:p14="http://schemas.microsoft.com/office/powerpoint/2010/main" val="2708901170"/>
              </p:ext>
            </p:extLst>
          </p:nvPr>
        </p:nvGraphicFramePr>
        <p:xfrm>
          <a:off x="0" y="812799"/>
          <a:ext cx="12191998" cy="5881464"/>
        </p:xfrm>
        <a:graphic>
          <a:graphicData uri="http://schemas.openxmlformats.org/drawingml/2006/table">
            <a:tbl>
              <a:tblPr/>
              <a:tblGrid>
                <a:gridCol w="4014822">
                  <a:extLst>
                    <a:ext uri="{9D8B030D-6E8A-4147-A177-3AD203B41FA5}">
                      <a16:colId xmlns:a16="http://schemas.microsoft.com/office/drawing/2014/main" val="3530640880"/>
                    </a:ext>
                  </a:extLst>
                </a:gridCol>
                <a:gridCol w="180386">
                  <a:extLst>
                    <a:ext uri="{9D8B030D-6E8A-4147-A177-3AD203B41FA5}">
                      <a16:colId xmlns:a16="http://schemas.microsoft.com/office/drawing/2014/main" val="1991439556"/>
                    </a:ext>
                  </a:extLst>
                </a:gridCol>
                <a:gridCol w="1505558">
                  <a:extLst>
                    <a:ext uri="{9D8B030D-6E8A-4147-A177-3AD203B41FA5}">
                      <a16:colId xmlns:a16="http://schemas.microsoft.com/office/drawing/2014/main" val="246897267"/>
                    </a:ext>
                  </a:extLst>
                </a:gridCol>
                <a:gridCol w="117250">
                  <a:extLst>
                    <a:ext uri="{9D8B030D-6E8A-4147-A177-3AD203B41FA5}">
                      <a16:colId xmlns:a16="http://schemas.microsoft.com/office/drawing/2014/main" val="1417739935"/>
                    </a:ext>
                  </a:extLst>
                </a:gridCol>
                <a:gridCol w="1505558">
                  <a:extLst>
                    <a:ext uri="{9D8B030D-6E8A-4147-A177-3AD203B41FA5}">
                      <a16:colId xmlns:a16="http://schemas.microsoft.com/office/drawing/2014/main" val="4204941528"/>
                    </a:ext>
                  </a:extLst>
                </a:gridCol>
                <a:gridCol w="117250">
                  <a:extLst>
                    <a:ext uri="{9D8B030D-6E8A-4147-A177-3AD203B41FA5}">
                      <a16:colId xmlns:a16="http://schemas.microsoft.com/office/drawing/2014/main" val="3910364183"/>
                    </a:ext>
                  </a:extLst>
                </a:gridCol>
                <a:gridCol w="1505558">
                  <a:extLst>
                    <a:ext uri="{9D8B030D-6E8A-4147-A177-3AD203B41FA5}">
                      <a16:colId xmlns:a16="http://schemas.microsoft.com/office/drawing/2014/main" val="1623359374"/>
                    </a:ext>
                  </a:extLst>
                </a:gridCol>
                <a:gridCol w="117250">
                  <a:extLst>
                    <a:ext uri="{9D8B030D-6E8A-4147-A177-3AD203B41FA5}">
                      <a16:colId xmlns:a16="http://schemas.microsoft.com/office/drawing/2014/main" val="2076505743"/>
                    </a:ext>
                  </a:extLst>
                </a:gridCol>
                <a:gridCol w="1505558">
                  <a:extLst>
                    <a:ext uri="{9D8B030D-6E8A-4147-A177-3AD203B41FA5}">
                      <a16:colId xmlns:a16="http://schemas.microsoft.com/office/drawing/2014/main" val="372269127"/>
                    </a:ext>
                  </a:extLst>
                </a:gridCol>
                <a:gridCol w="117250">
                  <a:extLst>
                    <a:ext uri="{9D8B030D-6E8A-4147-A177-3AD203B41FA5}">
                      <a16:colId xmlns:a16="http://schemas.microsoft.com/office/drawing/2014/main" val="2657199998"/>
                    </a:ext>
                  </a:extLst>
                </a:gridCol>
                <a:gridCol w="1505558">
                  <a:extLst>
                    <a:ext uri="{9D8B030D-6E8A-4147-A177-3AD203B41FA5}">
                      <a16:colId xmlns:a16="http://schemas.microsoft.com/office/drawing/2014/main" val="1341231719"/>
                    </a:ext>
                  </a:extLst>
                </a:gridCol>
              </a:tblGrid>
              <a:tr h="222201">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gridSpan="9">
                  <a:txBody>
                    <a:bodyPr/>
                    <a:lstStyle/>
                    <a:p>
                      <a:pPr algn="ctr" fontAlgn="b"/>
                      <a:r>
                        <a:rPr lang="en-US" sz="1400" b="1" i="0" u="none" strike="noStrike" baseline="0" dirty="0">
                          <a:solidFill>
                            <a:srgbClr val="000000"/>
                          </a:solidFill>
                          <a:effectLst/>
                          <a:latin typeface="Times New Roman" panose="02020603050405020304" pitchFamily="18" charset="0"/>
                        </a:rPr>
                        <a:t>Averages</a:t>
                      </a:r>
                    </a:p>
                  </a:txBody>
                  <a:tcPr marL="5454" marR="5454" marT="545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extLst>
                  <a:ext uri="{0D108BD9-81ED-4DB2-BD59-A6C34878D82A}">
                    <a16:rowId xmlns:a16="http://schemas.microsoft.com/office/drawing/2014/main" val="1302901230"/>
                  </a:ext>
                </a:extLst>
              </a:tr>
              <a:tr h="222201">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1" i="0" u="none" strike="noStrike" baseline="0" dirty="0">
                          <a:solidFill>
                            <a:srgbClr val="000000"/>
                          </a:solidFill>
                          <a:effectLst/>
                          <a:latin typeface="Times New Roman" panose="02020603050405020304" pitchFamily="18" charset="0"/>
                        </a:rPr>
                        <a:t>2019</a:t>
                      </a:r>
                    </a:p>
                  </a:txBody>
                  <a:tcPr marL="5454" marR="5454" marT="54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B>
                      <a:noFill/>
                    </a:lnB>
                  </a:tcPr>
                </a:tc>
                <a:tc>
                  <a:txBody>
                    <a:bodyPr/>
                    <a:lstStyle/>
                    <a:p>
                      <a:pPr algn="ctr" fontAlgn="b"/>
                      <a:r>
                        <a:rPr lang="en-US" sz="1400" b="1" i="0" u="none" strike="noStrike" baseline="0" dirty="0">
                          <a:solidFill>
                            <a:srgbClr val="000000"/>
                          </a:solidFill>
                          <a:effectLst/>
                          <a:latin typeface="Times New Roman" panose="02020603050405020304" pitchFamily="18" charset="0"/>
                        </a:rPr>
                        <a:t>2018</a:t>
                      </a:r>
                    </a:p>
                  </a:txBody>
                  <a:tcPr marL="5454" marR="5454" marT="54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B>
                      <a:noFill/>
                    </a:lnB>
                  </a:tcPr>
                </a:tc>
                <a:tc>
                  <a:txBody>
                    <a:bodyPr/>
                    <a:lstStyle/>
                    <a:p>
                      <a:pPr algn="ctr" fontAlgn="b"/>
                      <a:r>
                        <a:rPr lang="en-US" sz="1400" b="1" i="0" u="none" strike="noStrike" baseline="0" dirty="0">
                          <a:solidFill>
                            <a:srgbClr val="000000"/>
                          </a:solidFill>
                          <a:effectLst/>
                          <a:latin typeface="Times New Roman" panose="02020603050405020304" pitchFamily="18" charset="0"/>
                        </a:rPr>
                        <a:t>2017</a:t>
                      </a:r>
                    </a:p>
                  </a:txBody>
                  <a:tcPr marL="5454" marR="5454" marT="54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B>
                      <a:noFill/>
                    </a:lnB>
                  </a:tcPr>
                </a:tc>
                <a:tc>
                  <a:txBody>
                    <a:bodyPr/>
                    <a:lstStyle/>
                    <a:p>
                      <a:pPr algn="ctr" fontAlgn="b"/>
                      <a:r>
                        <a:rPr lang="en-US" sz="1400" b="1" i="0" u="none" strike="noStrike" baseline="0" dirty="0">
                          <a:solidFill>
                            <a:srgbClr val="000000"/>
                          </a:solidFill>
                          <a:effectLst/>
                          <a:latin typeface="Times New Roman" panose="02020603050405020304" pitchFamily="18" charset="0"/>
                        </a:rPr>
                        <a:t>2016</a:t>
                      </a:r>
                    </a:p>
                  </a:txBody>
                  <a:tcPr marL="5454" marR="5454" marT="54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B>
                      <a:noFill/>
                    </a:lnB>
                  </a:tcPr>
                </a:tc>
                <a:tc>
                  <a:txBody>
                    <a:bodyPr/>
                    <a:lstStyle/>
                    <a:p>
                      <a:pPr algn="ctr" fontAlgn="b"/>
                      <a:r>
                        <a:rPr lang="en-US" sz="1400" b="1" i="0" u="none" strike="noStrike" baseline="0" dirty="0">
                          <a:solidFill>
                            <a:srgbClr val="000000"/>
                          </a:solidFill>
                          <a:effectLst/>
                          <a:latin typeface="Times New Roman" panose="02020603050405020304" pitchFamily="18" charset="0"/>
                        </a:rPr>
                        <a:t>2015</a:t>
                      </a:r>
                    </a:p>
                  </a:txBody>
                  <a:tcPr marL="5454" marR="5454" marT="54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618697"/>
                  </a:ext>
                </a:extLst>
              </a:tr>
              <a:tr h="222201">
                <a:tc>
                  <a:txBody>
                    <a:bodyPr/>
                    <a:lstStyle/>
                    <a:p>
                      <a:pPr algn="l" fontAlgn="b"/>
                      <a:r>
                        <a:rPr lang="en-US" sz="1400" b="1" i="0" u="none" strike="noStrike" baseline="0" dirty="0">
                          <a:solidFill>
                            <a:srgbClr val="000000"/>
                          </a:solidFill>
                          <a:effectLst/>
                          <a:latin typeface="Times New Roman" panose="02020603050405020304" pitchFamily="18" charset="0"/>
                        </a:rPr>
                        <a:t>Food sales</a:t>
                      </a:r>
                    </a:p>
                  </a:txBody>
                  <a:tcPr marL="5454" marR="5454" marT="5454" marB="0" anchor="b">
                    <a:lnL>
                      <a:noFill/>
                    </a:lnL>
                    <a:lnR>
                      <a:noFill/>
                    </a:lnR>
                    <a:lnT>
                      <a:noFill/>
                    </a:lnT>
                    <a:lnB>
                      <a:noFill/>
                    </a:lnB>
                    <a:solidFill>
                      <a:schemeClr val="bg1">
                        <a:lumMod val="75000"/>
                      </a:schemeClr>
                    </a:solidFill>
                  </a:tcPr>
                </a:tc>
                <a:tc>
                  <a:txBody>
                    <a:bodyPr/>
                    <a:lstStyle/>
                    <a:p>
                      <a:pPr algn="l" fontAlgn="b"/>
                      <a:r>
                        <a:rPr lang="en-US" sz="1400" b="0"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5454" marR="5454" marT="5454" marB="0" anchor="b">
                    <a:lnL>
                      <a:noFill/>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5454" marR="5454" marT="5454" marB="0" anchor="b">
                    <a:lnL>
                      <a:noFill/>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5454" marR="5454" marT="5454" marB="0" anchor="b">
                    <a:lnL>
                      <a:noFill/>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5454" marR="5454" marT="5454" marB="0" anchor="b">
                    <a:lnL>
                      <a:noFill/>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5454" marR="5454" marT="5454" marB="0" anchor="b">
                    <a:lnL>
                      <a:noFill/>
                    </a:lnL>
                    <a:lnR>
                      <a:noFill/>
                    </a:lnR>
                    <a:lnT w="6350" cap="flat" cmpd="sng" algn="ctr">
                      <a:solidFill>
                        <a:srgbClr val="000000"/>
                      </a:solidFill>
                      <a:prstDash val="solid"/>
                      <a:round/>
                      <a:headEnd type="none" w="med" len="med"/>
                      <a:tailEnd type="none" w="med" len="med"/>
                    </a:lnT>
                    <a:lnB>
                      <a:noFill/>
                    </a:lnB>
                    <a:solidFill>
                      <a:schemeClr val="bg1">
                        <a:lumMod val="75000"/>
                      </a:schemeClr>
                    </a:solidFill>
                  </a:tcPr>
                </a:tc>
                <a:extLst>
                  <a:ext uri="{0D108BD9-81ED-4DB2-BD59-A6C34878D82A}">
                    <a16:rowId xmlns:a16="http://schemas.microsoft.com/office/drawing/2014/main" val="937333008"/>
                  </a:ext>
                </a:extLst>
              </a:tr>
              <a:tr h="222201">
                <a:tc>
                  <a:txBody>
                    <a:bodyPr/>
                    <a:lstStyle/>
                    <a:p>
                      <a:pPr algn="l" fontAlgn="b"/>
                      <a:r>
                        <a:rPr lang="en-US" sz="1400" b="0" i="0" u="none" strike="noStrike" baseline="0" dirty="0">
                          <a:solidFill>
                            <a:srgbClr val="000000"/>
                          </a:solidFill>
                          <a:effectLst/>
                          <a:latin typeface="Times New Roman" panose="02020603050405020304" pitchFamily="18" charset="0"/>
                        </a:rPr>
                        <a:t>Cost of food consumed</a:t>
                      </a:r>
                    </a:p>
                  </a:txBody>
                  <a:tcPr marL="5454" marR="5454" marT="5454" marB="0" anchor="b">
                    <a:lnL>
                      <a:noFill/>
                    </a:lnL>
                    <a:lnR>
                      <a:noFill/>
                    </a:lnR>
                    <a:lnT>
                      <a:noFill/>
                    </a:lnT>
                    <a:lnB>
                      <a:noFill/>
                    </a:lnB>
                  </a:tcPr>
                </a:tc>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42.7%</a:t>
                      </a:r>
                    </a:p>
                  </a:txBody>
                  <a:tcPr marL="5454" marR="5454" marT="5454" marB="0" anchor="b">
                    <a:lnL>
                      <a:noFill/>
                    </a:lnL>
                    <a:lnR>
                      <a:noFill/>
                    </a:lnR>
                    <a:lnT>
                      <a:noFill/>
                    </a:lnT>
                    <a:lnB>
                      <a:noFill/>
                    </a:lnB>
                  </a:tcPr>
                </a:tc>
                <a:tc>
                  <a:txBody>
                    <a:bodyPr/>
                    <a:lstStyle/>
                    <a:p>
                      <a:pPr algn="ctr" fontAlgn="b"/>
                      <a:endParaRPr lang="en-US" sz="1400" b="0"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42.5%</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43.7%</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44.7%</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44.6%</a:t>
                      </a:r>
                    </a:p>
                  </a:txBody>
                  <a:tcPr marL="5454" marR="5454" marT="5454" marB="0" anchor="b">
                    <a:lnL>
                      <a:noFill/>
                    </a:lnL>
                    <a:lnR>
                      <a:noFill/>
                    </a:lnR>
                    <a:lnT>
                      <a:noFill/>
                    </a:lnT>
                    <a:lnB>
                      <a:noFill/>
                    </a:lnB>
                  </a:tcPr>
                </a:tc>
                <a:extLst>
                  <a:ext uri="{0D108BD9-81ED-4DB2-BD59-A6C34878D82A}">
                    <a16:rowId xmlns:a16="http://schemas.microsoft.com/office/drawing/2014/main" val="3943696867"/>
                  </a:ext>
                </a:extLst>
              </a:tr>
              <a:tr h="222201">
                <a:tc>
                  <a:txBody>
                    <a:bodyPr/>
                    <a:lstStyle/>
                    <a:p>
                      <a:pPr algn="l" fontAlgn="b"/>
                      <a:r>
                        <a:rPr lang="en-US" sz="1400" b="0" i="0" u="none" strike="noStrike" baseline="0" dirty="0">
                          <a:solidFill>
                            <a:srgbClr val="000000"/>
                          </a:solidFill>
                          <a:effectLst/>
                          <a:latin typeface="Times New Roman" panose="02020603050405020304" pitchFamily="18" charset="0"/>
                        </a:rPr>
                        <a:t>Less employees' meals</a:t>
                      </a:r>
                    </a:p>
                  </a:txBody>
                  <a:tcPr marL="163625" marR="5454" marT="545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3.6%</a:t>
                      </a:r>
                    </a:p>
                  </a:txBody>
                  <a:tcPr marL="5454" marR="5454" marT="5454" marB="0" anchor="b">
                    <a:lnL>
                      <a:noFill/>
                    </a:lnL>
                    <a:lnR>
                      <a:noFill/>
                    </a:lnR>
                    <a:lnT>
                      <a:noFill/>
                    </a:lnT>
                    <a:lnB>
                      <a:noFill/>
                    </a:lnB>
                  </a:tcPr>
                </a:tc>
                <a:tc>
                  <a:txBody>
                    <a:bodyPr/>
                    <a:lstStyle/>
                    <a:p>
                      <a:pPr algn="ctr" fontAlgn="b"/>
                      <a:endParaRPr lang="en-US" sz="1400" b="0"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3.7%</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3.6%</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3.7%</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3.9%</a:t>
                      </a:r>
                    </a:p>
                  </a:txBody>
                  <a:tcPr marL="5454" marR="5454" marT="5454" marB="0" anchor="b">
                    <a:lnL>
                      <a:noFill/>
                    </a:lnL>
                    <a:lnR>
                      <a:noFill/>
                    </a:lnR>
                    <a:lnT>
                      <a:noFill/>
                    </a:lnT>
                    <a:lnB>
                      <a:noFill/>
                    </a:lnB>
                  </a:tcPr>
                </a:tc>
                <a:extLst>
                  <a:ext uri="{0D108BD9-81ED-4DB2-BD59-A6C34878D82A}">
                    <a16:rowId xmlns:a16="http://schemas.microsoft.com/office/drawing/2014/main" val="1307408011"/>
                  </a:ext>
                </a:extLst>
              </a:tr>
              <a:tr h="222201">
                <a:tc>
                  <a:txBody>
                    <a:bodyPr/>
                    <a:lstStyle/>
                    <a:p>
                      <a:pPr algn="l" fontAlgn="b"/>
                      <a:r>
                        <a:rPr lang="en-US" sz="1400" b="0" i="0" u="none" strike="noStrike" baseline="0" dirty="0">
                          <a:solidFill>
                            <a:srgbClr val="000000"/>
                          </a:solidFill>
                          <a:effectLst/>
                          <a:latin typeface="Times New Roman" panose="02020603050405020304" pitchFamily="18" charset="0"/>
                        </a:rPr>
                        <a:t>Cost of food sold</a:t>
                      </a:r>
                    </a:p>
                  </a:txBody>
                  <a:tcPr marL="5454" marR="5454" marT="545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39.1%</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38.8%</a:t>
                      </a:r>
                    </a:p>
                  </a:txBody>
                  <a:tcPr marL="5454" marR="5454" marT="5454" marB="0" anchor="b">
                    <a:lnL>
                      <a:noFill/>
                    </a:lnL>
                    <a:lnR>
                      <a:noFill/>
                    </a:lnR>
                    <a:lnT>
                      <a:noFill/>
                    </a:lnT>
                    <a:lnB>
                      <a:noFill/>
                    </a:lnB>
                  </a:tcPr>
                </a:tc>
                <a:tc>
                  <a:txBody>
                    <a:bodyPr/>
                    <a:lstStyle/>
                    <a:p>
                      <a:pPr algn="ctr" fontAlgn="b"/>
                      <a:endParaRPr lang="en-US" sz="1400" b="0"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40.1%</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41.0%</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40.7%</a:t>
                      </a:r>
                    </a:p>
                  </a:txBody>
                  <a:tcPr marL="5454" marR="5454" marT="5454" marB="0" anchor="b">
                    <a:lnL>
                      <a:noFill/>
                    </a:lnL>
                    <a:lnR>
                      <a:noFill/>
                    </a:lnR>
                    <a:lnT>
                      <a:noFill/>
                    </a:lnT>
                    <a:lnB>
                      <a:noFill/>
                    </a:lnB>
                  </a:tcPr>
                </a:tc>
                <a:extLst>
                  <a:ext uri="{0D108BD9-81ED-4DB2-BD59-A6C34878D82A}">
                    <a16:rowId xmlns:a16="http://schemas.microsoft.com/office/drawing/2014/main" val="1707740619"/>
                  </a:ext>
                </a:extLst>
              </a:tr>
              <a:tr h="222201">
                <a:tc>
                  <a:txBody>
                    <a:bodyPr/>
                    <a:lstStyle/>
                    <a:p>
                      <a:pPr algn="l" fontAlgn="b"/>
                      <a:r>
                        <a:rPr lang="en-US" sz="1400" b="1" i="0" u="none" strike="noStrike" baseline="0" dirty="0">
                          <a:solidFill>
                            <a:srgbClr val="000000"/>
                          </a:solidFill>
                          <a:effectLst/>
                          <a:latin typeface="Times New Roman" panose="02020603050405020304" pitchFamily="18" charset="0"/>
                        </a:rPr>
                        <a:t>	Food gross profit</a:t>
                      </a:r>
                    </a:p>
                  </a:txBody>
                  <a:tcPr marL="5454" marR="5454" marT="5454" marB="0" anchor="b">
                    <a:lnL>
                      <a:noFill/>
                    </a:lnL>
                    <a:lnR>
                      <a:noFill/>
                    </a:lnR>
                    <a:lnT>
                      <a:noFill/>
                    </a:lnT>
                    <a:lnB>
                      <a:noFill/>
                    </a:lnB>
                    <a:solidFill>
                      <a:srgbClr val="00B0F0"/>
                    </a:solidFill>
                  </a:tcPr>
                </a:tc>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60.9%</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61.2%</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59.9%</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59.0%</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59.3%</a:t>
                      </a:r>
                    </a:p>
                  </a:txBody>
                  <a:tcPr marL="5454" marR="5454" marT="5454" marB="0" anchor="b">
                    <a:lnL>
                      <a:noFill/>
                    </a:lnL>
                    <a:lnR>
                      <a:noFill/>
                    </a:lnR>
                    <a:lnT>
                      <a:noFill/>
                    </a:lnT>
                    <a:lnB>
                      <a:noFill/>
                    </a:lnB>
                    <a:solidFill>
                      <a:srgbClr val="00B0F0"/>
                    </a:solidFill>
                  </a:tcPr>
                </a:tc>
                <a:extLst>
                  <a:ext uri="{0D108BD9-81ED-4DB2-BD59-A6C34878D82A}">
                    <a16:rowId xmlns:a16="http://schemas.microsoft.com/office/drawing/2014/main" val="2602052994"/>
                  </a:ext>
                </a:extLst>
              </a:tr>
              <a:tr h="222201">
                <a:tc>
                  <a:txBody>
                    <a:bodyPr/>
                    <a:lstStyle/>
                    <a:p>
                      <a:pPr algn="l" fontAlgn="b"/>
                      <a:r>
                        <a:rPr lang="en-US" sz="1400" b="1" i="0" u="none" strike="noStrike" baseline="0" dirty="0">
                          <a:solidFill>
                            <a:srgbClr val="000000"/>
                          </a:solidFill>
                          <a:effectLst/>
                          <a:latin typeface="Times New Roman" panose="02020603050405020304" pitchFamily="18" charset="0"/>
                        </a:rPr>
                        <a:t>Beverage sales</a:t>
                      </a:r>
                    </a:p>
                  </a:txBody>
                  <a:tcPr marL="5454" marR="5454" marT="5454" marB="0" anchor="b">
                    <a:lnL>
                      <a:noFill/>
                    </a:lnL>
                    <a:lnR>
                      <a:noFill/>
                    </a:lnR>
                    <a:lnT>
                      <a:noFill/>
                    </a:lnT>
                    <a:lnB>
                      <a:noFill/>
                    </a:lnB>
                    <a:solidFill>
                      <a:schemeClr val="bg1">
                        <a:lumMod val="75000"/>
                      </a:schemeClr>
                    </a:solidFill>
                  </a:tcPr>
                </a:tc>
                <a:tc>
                  <a:txBody>
                    <a:bodyPr/>
                    <a:lstStyle/>
                    <a:p>
                      <a:pPr algn="l" fontAlgn="b"/>
                      <a:r>
                        <a:rPr lang="en-US" sz="1400" b="0"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extLst>
                  <a:ext uri="{0D108BD9-81ED-4DB2-BD59-A6C34878D82A}">
                    <a16:rowId xmlns:a16="http://schemas.microsoft.com/office/drawing/2014/main" val="4005740028"/>
                  </a:ext>
                </a:extLst>
              </a:tr>
              <a:tr h="222201">
                <a:tc>
                  <a:txBody>
                    <a:bodyPr/>
                    <a:lstStyle/>
                    <a:p>
                      <a:pPr algn="l" fontAlgn="b"/>
                      <a:r>
                        <a:rPr lang="en-US" sz="1400" b="0" i="0" u="none" strike="noStrike" baseline="0" dirty="0">
                          <a:solidFill>
                            <a:srgbClr val="000000"/>
                          </a:solidFill>
                          <a:effectLst/>
                          <a:latin typeface="Times New Roman" panose="02020603050405020304" pitchFamily="18" charset="0"/>
                        </a:rPr>
                        <a:t>Cost of beverages sold</a:t>
                      </a:r>
                    </a:p>
                  </a:txBody>
                  <a:tcPr marL="5454" marR="5454" marT="545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29.4%</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28.6%</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28.1%</a:t>
                      </a:r>
                    </a:p>
                  </a:txBody>
                  <a:tcPr marL="5454" marR="5454" marT="5454" marB="0" anchor="b">
                    <a:lnL>
                      <a:noFill/>
                    </a:lnL>
                    <a:lnR>
                      <a:noFill/>
                    </a:lnR>
                    <a:lnT>
                      <a:noFill/>
                    </a:lnT>
                    <a:lnB>
                      <a:noFill/>
                    </a:lnB>
                  </a:tcPr>
                </a:tc>
                <a:tc>
                  <a:txBody>
                    <a:bodyPr/>
                    <a:lstStyle/>
                    <a:p>
                      <a:pPr algn="ctr" fontAlgn="b"/>
                      <a:endParaRPr lang="en-US" sz="1400" b="0"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28.2%</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28.1%</a:t>
                      </a:r>
                    </a:p>
                  </a:txBody>
                  <a:tcPr marL="5454" marR="5454" marT="5454" marB="0" anchor="b">
                    <a:lnL>
                      <a:noFill/>
                    </a:lnL>
                    <a:lnR>
                      <a:noFill/>
                    </a:lnR>
                    <a:lnT>
                      <a:noFill/>
                    </a:lnT>
                    <a:lnB>
                      <a:noFill/>
                    </a:lnB>
                  </a:tcPr>
                </a:tc>
                <a:extLst>
                  <a:ext uri="{0D108BD9-81ED-4DB2-BD59-A6C34878D82A}">
                    <a16:rowId xmlns:a16="http://schemas.microsoft.com/office/drawing/2014/main" val="3634243826"/>
                  </a:ext>
                </a:extLst>
              </a:tr>
              <a:tr h="222201">
                <a:tc>
                  <a:txBody>
                    <a:bodyPr/>
                    <a:lstStyle/>
                    <a:p>
                      <a:pPr algn="l" fontAlgn="b"/>
                      <a:r>
                        <a:rPr lang="en-US" sz="1400" b="1" i="0" u="none" strike="noStrike" baseline="0" dirty="0">
                          <a:solidFill>
                            <a:srgbClr val="000000"/>
                          </a:solidFill>
                          <a:effectLst/>
                          <a:latin typeface="Times New Roman" panose="02020603050405020304" pitchFamily="18" charset="0"/>
                        </a:rPr>
                        <a:t>	Beverage gross profit</a:t>
                      </a:r>
                    </a:p>
                  </a:txBody>
                  <a:tcPr marL="5454" marR="5454" marT="5454" marB="0" anchor="b">
                    <a:lnL>
                      <a:noFill/>
                    </a:lnL>
                    <a:lnR>
                      <a:noFill/>
                    </a:lnR>
                    <a:lnT>
                      <a:noFill/>
                    </a:lnT>
                    <a:lnB>
                      <a:noFill/>
                    </a:lnB>
                    <a:solidFill>
                      <a:srgbClr val="00B0F0"/>
                    </a:solidFill>
                  </a:tcPr>
                </a:tc>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70.6%</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71.4%</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71.9%</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71.8%</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71.9%</a:t>
                      </a:r>
                    </a:p>
                  </a:txBody>
                  <a:tcPr marL="5454" marR="5454" marT="5454" marB="0" anchor="b">
                    <a:lnL>
                      <a:noFill/>
                    </a:lnL>
                    <a:lnR>
                      <a:noFill/>
                    </a:lnR>
                    <a:lnT>
                      <a:noFill/>
                    </a:lnT>
                    <a:lnB>
                      <a:noFill/>
                    </a:lnB>
                    <a:solidFill>
                      <a:srgbClr val="00B0F0"/>
                    </a:solidFill>
                  </a:tcPr>
                </a:tc>
                <a:extLst>
                  <a:ext uri="{0D108BD9-81ED-4DB2-BD59-A6C34878D82A}">
                    <a16:rowId xmlns:a16="http://schemas.microsoft.com/office/drawing/2014/main" val="2983139981"/>
                  </a:ext>
                </a:extLst>
              </a:tr>
              <a:tr h="222201">
                <a:tc>
                  <a:txBody>
                    <a:bodyPr/>
                    <a:lstStyle/>
                    <a:p>
                      <a:pPr algn="l" fontAlgn="b"/>
                      <a:r>
                        <a:rPr lang="en-US" sz="1400" b="1" i="0" u="none" strike="noStrike" baseline="0" dirty="0">
                          <a:solidFill>
                            <a:srgbClr val="000000"/>
                          </a:solidFill>
                          <a:effectLst/>
                          <a:latin typeface="Times New Roman" panose="02020603050405020304" pitchFamily="18" charset="0"/>
                        </a:rPr>
                        <a:t>Total food and beverage sales</a:t>
                      </a:r>
                    </a:p>
                  </a:txBody>
                  <a:tcPr marL="5454" marR="5454" marT="5454" marB="0" anchor="b">
                    <a:lnL>
                      <a:noFill/>
                    </a:lnL>
                    <a:lnR>
                      <a:noFill/>
                    </a:lnR>
                    <a:lnT>
                      <a:noFill/>
                    </a:lnT>
                    <a:lnB>
                      <a:noFill/>
                    </a:lnB>
                    <a:solidFill>
                      <a:schemeClr val="bg1">
                        <a:lumMod val="75000"/>
                      </a:schemeClr>
                    </a:solidFill>
                  </a:tcPr>
                </a:tc>
                <a:tc>
                  <a:txBody>
                    <a:bodyPr/>
                    <a:lstStyle/>
                    <a:p>
                      <a:pPr algn="l" fontAlgn="b"/>
                      <a:r>
                        <a:rPr lang="en-US" sz="1400" b="0"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100.0%</a:t>
                      </a:r>
                    </a:p>
                  </a:txBody>
                  <a:tcPr marL="5454" marR="5454" marT="5454" marB="0" anchor="b">
                    <a:lnL>
                      <a:noFill/>
                    </a:lnL>
                    <a:lnR>
                      <a:noFill/>
                    </a:lnR>
                    <a:lnT>
                      <a:noFill/>
                    </a:lnT>
                    <a:lnB>
                      <a:noFill/>
                    </a:lnB>
                    <a:solidFill>
                      <a:schemeClr val="bg1">
                        <a:lumMod val="75000"/>
                      </a:schemeClr>
                    </a:solidFill>
                  </a:tcPr>
                </a:tc>
                <a:extLst>
                  <a:ext uri="{0D108BD9-81ED-4DB2-BD59-A6C34878D82A}">
                    <a16:rowId xmlns:a16="http://schemas.microsoft.com/office/drawing/2014/main" val="2263128174"/>
                  </a:ext>
                </a:extLst>
              </a:tr>
              <a:tr h="222201">
                <a:tc>
                  <a:txBody>
                    <a:bodyPr/>
                    <a:lstStyle/>
                    <a:p>
                      <a:pPr algn="l" fontAlgn="b"/>
                      <a:r>
                        <a:rPr lang="en-US" sz="1400" b="0" i="0" u="none" strike="noStrike" baseline="0" dirty="0">
                          <a:solidFill>
                            <a:srgbClr val="000000"/>
                          </a:solidFill>
                          <a:effectLst/>
                          <a:latin typeface="Times New Roman" panose="02020603050405020304" pitchFamily="18" charset="0"/>
                        </a:rPr>
                        <a:t>Less cost of sales</a:t>
                      </a:r>
                    </a:p>
                  </a:txBody>
                  <a:tcPr marL="5454" marR="5454" marT="545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36.2%</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35.7%</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36.6%</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37.3%</a:t>
                      </a:r>
                    </a:p>
                  </a:txBody>
                  <a:tcPr marL="5454" marR="5454" marT="5454" marB="0" anchor="b">
                    <a:lnL>
                      <a:noFill/>
                    </a:lnL>
                    <a:lnR>
                      <a:noFill/>
                    </a:lnR>
                    <a:lnT>
                      <a:noFill/>
                    </a:lnT>
                    <a:lnB>
                      <a:noFill/>
                    </a:lnB>
                  </a:tcPr>
                </a:tc>
                <a:tc>
                  <a:txBody>
                    <a:bodyPr/>
                    <a:lstStyle/>
                    <a:p>
                      <a:pPr algn="ctr" fontAlgn="b"/>
                      <a:endParaRPr lang="en-US" sz="1400" b="0"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37.1%</a:t>
                      </a:r>
                    </a:p>
                  </a:txBody>
                  <a:tcPr marL="5454" marR="5454" marT="5454" marB="0" anchor="b">
                    <a:lnL>
                      <a:noFill/>
                    </a:lnL>
                    <a:lnR>
                      <a:noFill/>
                    </a:lnR>
                    <a:lnT>
                      <a:noFill/>
                    </a:lnT>
                    <a:lnB>
                      <a:noFill/>
                    </a:lnB>
                  </a:tcPr>
                </a:tc>
                <a:extLst>
                  <a:ext uri="{0D108BD9-81ED-4DB2-BD59-A6C34878D82A}">
                    <a16:rowId xmlns:a16="http://schemas.microsoft.com/office/drawing/2014/main" val="1153089826"/>
                  </a:ext>
                </a:extLst>
              </a:tr>
              <a:tr h="222201">
                <a:tc>
                  <a:txBody>
                    <a:bodyPr/>
                    <a:lstStyle/>
                    <a:p>
                      <a:pPr algn="l" fontAlgn="b"/>
                      <a:r>
                        <a:rPr lang="en-US" sz="1400" b="0" i="0" u="none" strike="noStrike" baseline="0" dirty="0">
                          <a:solidFill>
                            <a:srgbClr val="000000"/>
                          </a:solidFill>
                          <a:effectLst/>
                          <a:latin typeface="Times New Roman" panose="02020603050405020304" pitchFamily="18" charset="0"/>
                        </a:rPr>
                        <a:t>Gross profit</a:t>
                      </a:r>
                    </a:p>
                  </a:txBody>
                  <a:tcPr marL="5454" marR="5454" marT="545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63.8%</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64.3%</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63.4%</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62.7%</a:t>
                      </a:r>
                    </a:p>
                  </a:txBody>
                  <a:tcPr marL="5454" marR="5454" marT="5454" marB="0" anchor="b">
                    <a:lnL>
                      <a:noFill/>
                    </a:lnL>
                    <a:lnR>
                      <a:noFill/>
                    </a:lnR>
                    <a:lnT>
                      <a:noFill/>
                    </a:lnT>
                    <a:lnB>
                      <a:noFill/>
                    </a:lnB>
                  </a:tcPr>
                </a:tc>
                <a:tc>
                  <a:txBody>
                    <a:bodyPr/>
                    <a:lstStyle/>
                    <a:p>
                      <a:pPr algn="ctr" fontAlgn="b"/>
                      <a:endParaRPr lang="en-US" sz="1400" b="0"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62.9%</a:t>
                      </a:r>
                    </a:p>
                  </a:txBody>
                  <a:tcPr marL="5454" marR="5454" marT="5454" marB="0" anchor="b">
                    <a:lnL>
                      <a:noFill/>
                    </a:lnL>
                    <a:lnR>
                      <a:noFill/>
                    </a:lnR>
                    <a:lnT>
                      <a:noFill/>
                    </a:lnT>
                    <a:lnB>
                      <a:noFill/>
                    </a:lnB>
                  </a:tcPr>
                </a:tc>
                <a:extLst>
                  <a:ext uri="{0D108BD9-81ED-4DB2-BD59-A6C34878D82A}">
                    <a16:rowId xmlns:a16="http://schemas.microsoft.com/office/drawing/2014/main" val="2330615887"/>
                  </a:ext>
                </a:extLst>
              </a:tr>
              <a:tr h="222201">
                <a:tc>
                  <a:txBody>
                    <a:bodyPr/>
                    <a:lstStyle/>
                    <a:p>
                      <a:pPr algn="l" fontAlgn="b"/>
                      <a:r>
                        <a:rPr lang="en-US" sz="1400" b="0" i="0" u="none" strike="noStrike" baseline="0" dirty="0">
                          <a:solidFill>
                            <a:srgbClr val="000000"/>
                          </a:solidFill>
                          <a:effectLst/>
                          <a:latin typeface="Times New Roman" panose="02020603050405020304" pitchFamily="18" charset="0"/>
                        </a:rPr>
                        <a:t>Other revenue</a:t>
                      </a:r>
                    </a:p>
                  </a:txBody>
                  <a:tcPr marL="5454" marR="5454" marT="545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4.9%</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4.8%</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4.5%</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4.7%</a:t>
                      </a:r>
                    </a:p>
                  </a:txBody>
                  <a:tcPr marL="5454" marR="5454" marT="5454" marB="0" anchor="b">
                    <a:lnL>
                      <a:noFill/>
                    </a:lnL>
                    <a:lnR>
                      <a:noFill/>
                    </a:lnR>
                    <a:lnT>
                      <a:noFill/>
                    </a:lnT>
                    <a:lnB>
                      <a:noFill/>
                    </a:lnB>
                  </a:tcPr>
                </a:tc>
                <a:tc>
                  <a:txBody>
                    <a:bodyPr/>
                    <a:lstStyle/>
                    <a:p>
                      <a:pPr algn="ctr" fontAlgn="b"/>
                      <a:endParaRPr lang="en-US" sz="1400" b="0"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5.0%</a:t>
                      </a:r>
                    </a:p>
                  </a:txBody>
                  <a:tcPr marL="5454" marR="5454" marT="5454" marB="0" anchor="b">
                    <a:lnL>
                      <a:noFill/>
                    </a:lnL>
                    <a:lnR>
                      <a:noFill/>
                    </a:lnR>
                    <a:lnT>
                      <a:noFill/>
                    </a:lnT>
                    <a:lnB>
                      <a:noFill/>
                    </a:lnB>
                  </a:tcPr>
                </a:tc>
                <a:extLst>
                  <a:ext uri="{0D108BD9-81ED-4DB2-BD59-A6C34878D82A}">
                    <a16:rowId xmlns:a16="http://schemas.microsoft.com/office/drawing/2014/main" val="1649212264"/>
                  </a:ext>
                </a:extLst>
              </a:tr>
              <a:tr h="274320">
                <a:tc>
                  <a:txBody>
                    <a:bodyPr/>
                    <a:lstStyle/>
                    <a:p>
                      <a:pPr algn="l" fontAlgn="b"/>
                      <a:r>
                        <a:rPr lang="en-US" sz="1400" b="1" i="0" u="none" strike="noStrike" baseline="0" dirty="0">
                          <a:solidFill>
                            <a:srgbClr val="000000"/>
                          </a:solidFill>
                          <a:effectLst/>
                          <a:latin typeface="Times New Roman" panose="02020603050405020304" pitchFamily="18" charset="0"/>
                        </a:rPr>
                        <a:t>	Total gross profit and other revenue</a:t>
                      </a:r>
                    </a:p>
                  </a:txBody>
                  <a:tcPr marL="5454" marR="5454" marT="5454" marB="0" anchor="b">
                    <a:lnL>
                      <a:noFill/>
                    </a:lnL>
                    <a:lnR>
                      <a:noFill/>
                    </a:lnR>
                    <a:lnT>
                      <a:noFill/>
                    </a:lnT>
                    <a:lnB>
                      <a:noFill/>
                    </a:lnB>
                    <a:solidFill>
                      <a:srgbClr val="00B0F0"/>
                    </a:solidFill>
                  </a:tcPr>
                </a:tc>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68.7%</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69.1%</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67.9%</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67.4%</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67.9%</a:t>
                      </a:r>
                    </a:p>
                  </a:txBody>
                  <a:tcPr marL="5454" marR="5454" marT="5454" marB="0" anchor="b">
                    <a:lnL>
                      <a:noFill/>
                    </a:lnL>
                    <a:lnR>
                      <a:noFill/>
                    </a:lnR>
                    <a:lnT>
                      <a:noFill/>
                    </a:lnT>
                    <a:lnB>
                      <a:noFill/>
                    </a:lnB>
                    <a:solidFill>
                      <a:srgbClr val="00B0F0"/>
                    </a:solidFill>
                  </a:tcPr>
                </a:tc>
                <a:extLst>
                  <a:ext uri="{0D108BD9-81ED-4DB2-BD59-A6C34878D82A}">
                    <a16:rowId xmlns:a16="http://schemas.microsoft.com/office/drawing/2014/main" val="4059690224"/>
                  </a:ext>
                </a:extLst>
              </a:tr>
              <a:tr h="222201">
                <a:tc>
                  <a:txBody>
                    <a:bodyPr/>
                    <a:lstStyle/>
                    <a:p>
                      <a:pPr algn="l" fontAlgn="b"/>
                      <a:r>
                        <a:rPr lang="en-US" sz="1400" b="1" i="0" u="none" strike="noStrike" baseline="0" dirty="0">
                          <a:solidFill>
                            <a:srgbClr val="000000"/>
                          </a:solidFill>
                          <a:effectLst/>
                          <a:latin typeface="Times New Roman" panose="02020603050405020304" pitchFamily="18" charset="0"/>
                        </a:rPr>
                        <a:t>Departmental expenses</a:t>
                      </a:r>
                    </a:p>
                  </a:txBody>
                  <a:tcPr marL="5454" marR="5454" marT="5454" marB="0" anchor="b">
                    <a:lnL>
                      <a:noFill/>
                    </a:lnL>
                    <a:lnR>
                      <a:noFill/>
                    </a:lnR>
                    <a:lnT>
                      <a:noFill/>
                    </a:lnT>
                    <a:lnB>
                      <a:noFill/>
                    </a:lnB>
                    <a:solidFill>
                      <a:schemeClr val="bg1">
                        <a:lumMod val="75000"/>
                      </a:schemeClr>
                    </a:solidFill>
                  </a:tcPr>
                </a:tc>
                <a:tc>
                  <a:txBody>
                    <a:bodyPr/>
                    <a:lstStyle/>
                    <a:p>
                      <a:pPr algn="l" fontAlgn="b"/>
                      <a:r>
                        <a:rPr lang="en-US" sz="1400" b="0"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tc>
                  <a:txBody>
                    <a:bodyPr/>
                    <a:lstStyle/>
                    <a:p>
                      <a:pPr algn="ctr" fontAlgn="b"/>
                      <a:r>
                        <a:rPr lang="en-US" sz="1400" b="0" i="0" u="none" strike="noStrike" baseline="0" dirty="0">
                          <a:solidFill>
                            <a:srgbClr val="000000"/>
                          </a:solidFill>
                          <a:effectLst/>
                          <a:latin typeface="Times New Roman" panose="02020603050405020304" pitchFamily="18" charset="0"/>
                        </a:rPr>
                        <a:t> </a:t>
                      </a:r>
                    </a:p>
                  </a:txBody>
                  <a:tcPr marL="5454" marR="5454" marT="5454" marB="0" anchor="b">
                    <a:lnL>
                      <a:noFill/>
                    </a:lnL>
                    <a:lnR>
                      <a:noFill/>
                    </a:lnR>
                    <a:lnT>
                      <a:noFill/>
                    </a:lnT>
                    <a:lnB>
                      <a:noFill/>
                    </a:lnB>
                    <a:solidFill>
                      <a:schemeClr val="bg1">
                        <a:lumMod val="75000"/>
                      </a:schemeClr>
                    </a:solidFill>
                  </a:tcPr>
                </a:tc>
                <a:extLst>
                  <a:ext uri="{0D108BD9-81ED-4DB2-BD59-A6C34878D82A}">
                    <a16:rowId xmlns:a16="http://schemas.microsoft.com/office/drawing/2014/main" val="2598480863"/>
                  </a:ext>
                </a:extLst>
              </a:tr>
              <a:tr h="222201">
                <a:tc>
                  <a:txBody>
                    <a:bodyPr/>
                    <a:lstStyle/>
                    <a:p>
                      <a:pPr algn="l" fontAlgn="b"/>
                      <a:r>
                        <a:rPr lang="en-US" sz="1400" b="0" i="0" u="none" strike="noStrike" baseline="0" dirty="0">
                          <a:solidFill>
                            <a:srgbClr val="000000"/>
                          </a:solidFill>
                          <a:effectLst/>
                          <a:latin typeface="Times New Roman" panose="02020603050405020304" pitchFamily="18" charset="0"/>
                        </a:rPr>
                        <a:t>Salaries and wages</a:t>
                      </a:r>
                    </a:p>
                  </a:txBody>
                  <a:tcPr marL="5454" marR="5454" marT="545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61.0%</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59.3%</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57.5%</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59.0%</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59.5%</a:t>
                      </a:r>
                    </a:p>
                  </a:txBody>
                  <a:tcPr marL="5454" marR="5454" marT="5454" marB="0" anchor="b">
                    <a:lnL>
                      <a:noFill/>
                    </a:lnL>
                    <a:lnR>
                      <a:noFill/>
                    </a:lnR>
                    <a:lnT>
                      <a:noFill/>
                    </a:lnT>
                    <a:lnB>
                      <a:noFill/>
                    </a:lnB>
                  </a:tcPr>
                </a:tc>
                <a:extLst>
                  <a:ext uri="{0D108BD9-81ED-4DB2-BD59-A6C34878D82A}">
                    <a16:rowId xmlns:a16="http://schemas.microsoft.com/office/drawing/2014/main" val="3209953500"/>
                  </a:ext>
                </a:extLst>
              </a:tr>
              <a:tr h="222201">
                <a:tc>
                  <a:txBody>
                    <a:bodyPr/>
                    <a:lstStyle/>
                    <a:p>
                      <a:pPr algn="l" fontAlgn="b"/>
                      <a:r>
                        <a:rPr lang="en-US" sz="1400" b="0" i="0" u="none" strike="noStrike" baseline="0" dirty="0">
                          <a:solidFill>
                            <a:srgbClr val="000000"/>
                          </a:solidFill>
                          <a:effectLst/>
                          <a:latin typeface="Times New Roman" panose="02020603050405020304" pitchFamily="18" charset="0"/>
                        </a:rPr>
                        <a:t>Less service charge</a:t>
                      </a:r>
                    </a:p>
                  </a:txBody>
                  <a:tcPr marL="163625" marR="5454" marT="545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12.6%</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12.0%</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11.6%</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11.8%</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12.4%</a:t>
                      </a:r>
                    </a:p>
                  </a:txBody>
                  <a:tcPr marL="5454" marR="5454" marT="5454" marB="0" anchor="b">
                    <a:lnL>
                      <a:noFill/>
                    </a:lnL>
                    <a:lnR>
                      <a:noFill/>
                    </a:lnR>
                    <a:lnT>
                      <a:noFill/>
                    </a:lnT>
                    <a:lnB>
                      <a:noFill/>
                    </a:lnB>
                  </a:tcPr>
                </a:tc>
                <a:extLst>
                  <a:ext uri="{0D108BD9-81ED-4DB2-BD59-A6C34878D82A}">
                    <a16:rowId xmlns:a16="http://schemas.microsoft.com/office/drawing/2014/main" val="3179617861"/>
                  </a:ext>
                </a:extLst>
              </a:tr>
              <a:tr h="222201">
                <a:tc>
                  <a:txBody>
                    <a:bodyPr/>
                    <a:lstStyle/>
                    <a:p>
                      <a:pPr algn="l" fontAlgn="b"/>
                      <a:r>
                        <a:rPr lang="en-US" sz="1400" b="0" i="0" u="none" strike="noStrike" baseline="0" dirty="0">
                          <a:solidFill>
                            <a:srgbClr val="000000"/>
                          </a:solidFill>
                          <a:effectLst/>
                          <a:latin typeface="Times New Roman" panose="02020603050405020304" pitchFamily="18" charset="0"/>
                        </a:rPr>
                        <a:t>Salaries and wages – net</a:t>
                      </a:r>
                    </a:p>
                  </a:txBody>
                  <a:tcPr marL="5454" marR="5454" marT="545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48.4%</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47.3%</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45.9%</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47.2%</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47.1%</a:t>
                      </a:r>
                    </a:p>
                  </a:txBody>
                  <a:tcPr marL="5454" marR="5454" marT="5454" marB="0" anchor="b">
                    <a:lnL>
                      <a:noFill/>
                    </a:lnL>
                    <a:lnR>
                      <a:noFill/>
                    </a:lnR>
                    <a:lnT>
                      <a:noFill/>
                    </a:lnT>
                    <a:lnB>
                      <a:noFill/>
                    </a:lnB>
                  </a:tcPr>
                </a:tc>
                <a:extLst>
                  <a:ext uri="{0D108BD9-81ED-4DB2-BD59-A6C34878D82A}">
                    <a16:rowId xmlns:a16="http://schemas.microsoft.com/office/drawing/2014/main" val="393790183"/>
                  </a:ext>
                </a:extLst>
              </a:tr>
              <a:tr h="222201">
                <a:tc>
                  <a:txBody>
                    <a:bodyPr/>
                    <a:lstStyle/>
                    <a:p>
                      <a:pPr algn="l" fontAlgn="b"/>
                      <a:r>
                        <a:rPr lang="en-US" sz="1400" b="0" i="0" u="none" strike="noStrike" baseline="0" dirty="0">
                          <a:solidFill>
                            <a:srgbClr val="000000"/>
                          </a:solidFill>
                          <a:effectLst/>
                          <a:latin typeface="Times New Roman" panose="02020603050405020304" pitchFamily="18" charset="0"/>
                        </a:rPr>
                        <a:t>Payroll taxes and employee benefits</a:t>
                      </a:r>
                    </a:p>
                  </a:txBody>
                  <a:tcPr marL="5454" marR="5454" marT="545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13.5%</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13.5%</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13.0%</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13.5%</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13.4%</a:t>
                      </a:r>
                    </a:p>
                  </a:txBody>
                  <a:tcPr marL="5454" marR="5454" marT="5454" marB="0" anchor="b">
                    <a:lnL>
                      <a:noFill/>
                    </a:lnL>
                    <a:lnR>
                      <a:noFill/>
                    </a:lnR>
                    <a:lnT>
                      <a:noFill/>
                    </a:lnT>
                    <a:lnB>
                      <a:noFill/>
                    </a:lnB>
                  </a:tcPr>
                </a:tc>
                <a:extLst>
                  <a:ext uri="{0D108BD9-81ED-4DB2-BD59-A6C34878D82A}">
                    <a16:rowId xmlns:a16="http://schemas.microsoft.com/office/drawing/2014/main" val="1919394723"/>
                  </a:ext>
                </a:extLst>
              </a:tr>
              <a:tr h="222201">
                <a:tc>
                  <a:txBody>
                    <a:bodyPr/>
                    <a:lstStyle/>
                    <a:p>
                      <a:pPr algn="l" fontAlgn="b"/>
                      <a:r>
                        <a:rPr lang="en-US" sz="1400" b="0" i="0" u="none" strike="noStrike" baseline="0" dirty="0">
                          <a:solidFill>
                            <a:srgbClr val="000000"/>
                          </a:solidFill>
                          <a:effectLst/>
                          <a:latin typeface="Times New Roman" panose="02020603050405020304" pitchFamily="18" charset="0"/>
                        </a:rPr>
                        <a:t>Employees' meals</a:t>
                      </a:r>
                    </a:p>
                  </a:txBody>
                  <a:tcPr marL="5454" marR="5454" marT="545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1.4%</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1.4%</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1.4%</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1.5%</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1.6%</a:t>
                      </a:r>
                    </a:p>
                  </a:txBody>
                  <a:tcPr marL="5454" marR="5454" marT="5454" marB="0" anchor="b">
                    <a:lnL>
                      <a:noFill/>
                    </a:lnL>
                    <a:lnR>
                      <a:noFill/>
                    </a:lnR>
                    <a:lnT>
                      <a:noFill/>
                    </a:lnT>
                    <a:lnB>
                      <a:noFill/>
                    </a:lnB>
                  </a:tcPr>
                </a:tc>
                <a:extLst>
                  <a:ext uri="{0D108BD9-81ED-4DB2-BD59-A6C34878D82A}">
                    <a16:rowId xmlns:a16="http://schemas.microsoft.com/office/drawing/2014/main" val="231457010"/>
                  </a:ext>
                </a:extLst>
              </a:tr>
              <a:tr h="222201">
                <a:tc>
                  <a:txBody>
                    <a:bodyPr/>
                    <a:lstStyle/>
                    <a:p>
                      <a:pPr algn="l" fontAlgn="b"/>
                      <a:r>
                        <a:rPr lang="en-US" sz="1400" b="0" i="0" u="none" strike="noStrike" baseline="0" dirty="0">
                          <a:solidFill>
                            <a:srgbClr val="000000"/>
                          </a:solidFill>
                          <a:effectLst/>
                          <a:latin typeface="Times New Roman" panose="02020603050405020304" pitchFamily="18" charset="0"/>
                        </a:rPr>
                        <a:t>Laundry</a:t>
                      </a:r>
                    </a:p>
                  </a:txBody>
                  <a:tcPr marL="5454" marR="5454" marT="545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1.4%</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1.4%</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1.4%</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1.5%</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1.5%</a:t>
                      </a:r>
                    </a:p>
                  </a:txBody>
                  <a:tcPr marL="5454" marR="5454" marT="5454" marB="0" anchor="b">
                    <a:lnL>
                      <a:noFill/>
                    </a:lnL>
                    <a:lnR>
                      <a:noFill/>
                    </a:lnR>
                    <a:lnT>
                      <a:noFill/>
                    </a:lnT>
                    <a:lnB>
                      <a:noFill/>
                    </a:lnB>
                  </a:tcPr>
                </a:tc>
                <a:extLst>
                  <a:ext uri="{0D108BD9-81ED-4DB2-BD59-A6C34878D82A}">
                    <a16:rowId xmlns:a16="http://schemas.microsoft.com/office/drawing/2014/main" val="3668074208"/>
                  </a:ext>
                </a:extLst>
              </a:tr>
              <a:tr h="222201">
                <a:tc>
                  <a:txBody>
                    <a:bodyPr/>
                    <a:lstStyle/>
                    <a:p>
                      <a:pPr algn="l" fontAlgn="b"/>
                      <a:r>
                        <a:rPr lang="en-US" sz="1400" b="0" i="0" u="none" strike="noStrike" baseline="0" dirty="0">
                          <a:solidFill>
                            <a:srgbClr val="000000"/>
                          </a:solidFill>
                          <a:effectLst/>
                          <a:latin typeface="Times New Roman" panose="02020603050405020304" pitchFamily="18" charset="0"/>
                        </a:rPr>
                        <a:t>Linen, china, glass and silver</a:t>
                      </a:r>
                    </a:p>
                  </a:txBody>
                  <a:tcPr marL="5454" marR="5454" marT="545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0.7%</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0.7%</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0.8%</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0.9%</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0.7%</a:t>
                      </a:r>
                    </a:p>
                  </a:txBody>
                  <a:tcPr marL="5454" marR="5454" marT="5454" marB="0" anchor="b">
                    <a:lnL>
                      <a:noFill/>
                    </a:lnL>
                    <a:lnR>
                      <a:noFill/>
                    </a:lnR>
                    <a:lnT>
                      <a:noFill/>
                    </a:lnT>
                    <a:lnB>
                      <a:noFill/>
                    </a:lnB>
                  </a:tcPr>
                </a:tc>
                <a:extLst>
                  <a:ext uri="{0D108BD9-81ED-4DB2-BD59-A6C34878D82A}">
                    <a16:rowId xmlns:a16="http://schemas.microsoft.com/office/drawing/2014/main" val="2909672822"/>
                  </a:ext>
                </a:extLst>
              </a:tr>
              <a:tr h="222201">
                <a:tc>
                  <a:txBody>
                    <a:bodyPr/>
                    <a:lstStyle/>
                    <a:p>
                      <a:pPr algn="l" fontAlgn="b"/>
                      <a:r>
                        <a:rPr lang="en-US" sz="1400" b="0" i="0" u="none" strike="noStrike" baseline="0" dirty="0">
                          <a:solidFill>
                            <a:srgbClr val="000000"/>
                          </a:solidFill>
                          <a:effectLst/>
                          <a:latin typeface="Times New Roman" panose="02020603050405020304" pitchFamily="18" charset="0"/>
                        </a:rPr>
                        <a:t>Other expenses</a:t>
                      </a:r>
                    </a:p>
                  </a:txBody>
                  <a:tcPr marL="5454" marR="5454" marT="545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7.5%</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7.3%</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7.5%</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7.6%</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7.9%</a:t>
                      </a:r>
                    </a:p>
                  </a:txBody>
                  <a:tcPr marL="5454" marR="5454" marT="5454" marB="0" anchor="b">
                    <a:lnL>
                      <a:noFill/>
                    </a:lnL>
                    <a:lnR>
                      <a:noFill/>
                    </a:lnR>
                    <a:lnT>
                      <a:noFill/>
                    </a:lnT>
                    <a:lnB>
                      <a:noFill/>
                    </a:lnB>
                  </a:tcPr>
                </a:tc>
                <a:extLst>
                  <a:ext uri="{0D108BD9-81ED-4DB2-BD59-A6C34878D82A}">
                    <a16:rowId xmlns:a16="http://schemas.microsoft.com/office/drawing/2014/main" val="4078338128"/>
                  </a:ext>
                </a:extLst>
              </a:tr>
              <a:tr h="222201">
                <a:tc>
                  <a:txBody>
                    <a:bodyPr/>
                    <a:lstStyle/>
                    <a:p>
                      <a:pPr algn="l" fontAlgn="b"/>
                      <a:r>
                        <a:rPr lang="en-US" sz="1400" b="1" i="0" u="none" strike="noStrike" baseline="0" dirty="0">
                          <a:solidFill>
                            <a:srgbClr val="000000"/>
                          </a:solidFill>
                          <a:effectLst/>
                          <a:latin typeface="Times New Roman" panose="02020603050405020304" pitchFamily="18" charset="0"/>
                        </a:rPr>
                        <a:t>	Total expenses</a:t>
                      </a:r>
                    </a:p>
                  </a:txBody>
                  <a:tcPr marL="5454" marR="5454" marT="5454" marB="0" anchor="b">
                    <a:lnL>
                      <a:noFill/>
                    </a:lnL>
                    <a:lnR>
                      <a:noFill/>
                    </a:lnR>
                    <a:lnT>
                      <a:noFill/>
                    </a:lnT>
                    <a:lnB>
                      <a:noFill/>
                    </a:lnB>
                  </a:tcPr>
                </a:tc>
                <a:tc>
                  <a:txBody>
                    <a:bodyPr/>
                    <a:lstStyle/>
                    <a:p>
                      <a:pPr algn="l"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72.9%</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71.6%</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70.0%</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a:solidFill>
                            <a:srgbClr val="000000"/>
                          </a:solidFill>
                          <a:effectLst/>
                          <a:latin typeface="Times New Roman" panose="02020603050405020304" pitchFamily="18" charset="0"/>
                        </a:rPr>
                        <a:t>72.2%</a:t>
                      </a:r>
                    </a:p>
                  </a:txBody>
                  <a:tcPr marL="5454" marR="5454" marT="5454" marB="0" anchor="b">
                    <a:lnL>
                      <a:noFill/>
                    </a:lnL>
                    <a:lnR>
                      <a:noFill/>
                    </a:lnR>
                    <a:lnT>
                      <a:noFill/>
                    </a:lnT>
                    <a:lnB>
                      <a:noFill/>
                    </a:lnB>
                  </a:tcPr>
                </a:tc>
                <a:tc>
                  <a:txBody>
                    <a:bodyPr/>
                    <a:lstStyle/>
                    <a:p>
                      <a:pPr algn="ctr" fontAlgn="b"/>
                      <a:endParaRPr lang="en-US" sz="1400" b="0" i="0" u="none" strike="noStrike" baseline="0">
                        <a:solidFill>
                          <a:srgbClr val="000000"/>
                        </a:solidFill>
                        <a:effectLst/>
                        <a:latin typeface="Times New Roman" panose="02020603050405020304" pitchFamily="18" charset="0"/>
                      </a:endParaRPr>
                    </a:p>
                  </a:txBody>
                  <a:tcPr marL="5454" marR="5454" marT="5454" marB="0" anchor="b">
                    <a:lnL>
                      <a:noFill/>
                    </a:lnL>
                    <a:lnR>
                      <a:noFill/>
                    </a:lnR>
                    <a:lnT>
                      <a:noFill/>
                    </a:lnT>
                    <a:lnB>
                      <a:noFill/>
                    </a:lnB>
                  </a:tcPr>
                </a:tc>
                <a:tc>
                  <a:txBody>
                    <a:bodyPr/>
                    <a:lstStyle/>
                    <a:p>
                      <a:pPr algn="ctr" fontAlgn="b"/>
                      <a:r>
                        <a:rPr lang="en-US" sz="1400" b="0" i="0" u="none" strike="noStrike" baseline="0" dirty="0">
                          <a:solidFill>
                            <a:srgbClr val="000000"/>
                          </a:solidFill>
                          <a:effectLst/>
                          <a:latin typeface="Times New Roman" panose="02020603050405020304" pitchFamily="18" charset="0"/>
                        </a:rPr>
                        <a:t>72.2%</a:t>
                      </a:r>
                    </a:p>
                  </a:txBody>
                  <a:tcPr marL="5454" marR="5454" marT="5454" marB="0" anchor="b">
                    <a:lnL>
                      <a:noFill/>
                    </a:lnL>
                    <a:lnR>
                      <a:noFill/>
                    </a:lnR>
                    <a:lnT>
                      <a:noFill/>
                    </a:lnT>
                    <a:lnB>
                      <a:noFill/>
                    </a:lnB>
                  </a:tcPr>
                </a:tc>
                <a:extLst>
                  <a:ext uri="{0D108BD9-81ED-4DB2-BD59-A6C34878D82A}">
                    <a16:rowId xmlns:a16="http://schemas.microsoft.com/office/drawing/2014/main" val="2121560869"/>
                  </a:ext>
                </a:extLst>
              </a:tr>
              <a:tr h="274320">
                <a:tc>
                  <a:txBody>
                    <a:bodyPr/>
                    <a:lstStyle/>
                    <a:p>
                      <a:pPr algn="l" fontAlgn="b"/>
                      <a:r>
                        <a:rPr lang="en-US" sz="1400" b="1" i="0" u="none" strike="noStrike" baseline="0" dirty="0">
                          <a:solidFill>
                            <a:srgbClr val="000000"/>
                          </a:solidFill>
                          <a:effectLst/>
                          <a:latin typeface="Times New Roman" panose="02020603050405020304" pitchFamily="18" charset="0"/>
                        </a:rPr>
                        <a:t>	Departmental net income (loss)</a:t>
                      </a:r>
                    </a:p>
                  </a:txBody>
                  <a:tcPr marL="5454" marR="5454" marT="5454" marB="0" anchor="b">
                    <a:lnL>
                      <a:noFill/>
                    </a:lnL>
                    <a:lnR>
                      <a:noFill/>
                    </a:lnR>
                    <a:lnT>
                      <a:noFill/>
                    </a:lnT>
                    <a:lnB>
                      <a:noFill/>
                    </a:lnB>
                    <a:solidFill>
                      <a:srgbClr val="00B0F0"/>
                    </a:solidFill>
                  </a:tcPr>
                </a:tc>
                <a:tc>
                  <a:txBody>
                    <a:bodyPr/>
                    <a:lstStyle/>
                    <a:p>
                      <a:pPr algn="l" fontAlgn="b"/>
                      <a:endParaRPr lang="en-US" sz="1400" b="0"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-4.2%</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-2.5%</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-2.1%</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-4.8%</a:t>
                      </a:r>
                    </a:p>
                  </a:txBody>
                  <a:tcPr marL="5454" marR="5454" marT="5454" marB="0" anchor="b">
                    <a:lnL>
                      <a:noFill/>
                    </a:lnL>
                    <a:lnR>
                      <a:noFill/>
                    </a:lnR>
                    <a:lnT>
                      <a:noFill/>
                    </a:lnT>
                    <a:lnB>
                      <a:noFill/>
                    </a:lnB>
                    <a:solidFill>
                      <a:srgbClr val="00B0F0"/>
                    </a:solidFill>
                  </a:tcPr>
                </a:tc>
                <a:tc>
                  <a:txBody>
                    <a:bodyPr/>
                    <a:lstStyle/>
                    <a:p>
                      <a:pPr algn="ctr" fontAlgn="b"/>
                      <a:endParaRPr lang="en-US" sz="1400" b="1" i="0" u="none" strike="noStrike" baseline="0" dirty="0">
                        <a:solidFill>
                          <a:srgbClr val="000000"/>
                        </a:solidFill>
                        <a:effectLst/>
                        <a:latin typeface="Times New Roman" panose="02020603050405020304" pitchFamily="18" charset="0"/>
                      </a:endParaRPr>
                    </a:p>
                  </a:txBody>
                  <a:tcPr marL="5454" marR="5454" marT="5454" marB="0" anchor="b">
                    <a:lnL>
                      <a:noFill/>
                    </a:lnL>
                    <a:lnR>
                      <a:noFill/>
                    </a:lnR>
                    <a:lnT>
                      <a:noFill/>
                    </a:lnT>
                    <a:lnB>
                      <a:noFill/>
                    </a:lnB>
                    <a:solidFill>
                      <a:srgbClr val="00B0F0"/>
                    </a:solidFill>
                  </a:tcPr>
                </a:tc>
                <a:tc>
                  <a:txBody>
                    <a:bodyPr/>
                    <a:lstStyle/>
                    <a:p>
                      <a:pPr algn="ctr" fontAlgn="b"/>
                      <a:r>
                        <a:rPr lang="en-US" sz="1400" b="1" i="0" u="none" strike="noStrike" baseline="0" dirty="0">
                          <a:solidFill>
                            <a:srgbClr val="000000"/>
                          </a:solidFill>
                          <a:effectLst/>
                          <a:latin typeface="Times New Roman" panose="02020603050405020304" pitchFamily="18" charset="0"/>
                        </a:rPr>
                        <a:t>-4.3%</a:t>
                      </a:r>
                    </a:p>
                  </a:txBody>
                  <a:tcPr marL="5454" marR="5454" marT="5454" marB="0" anchor="b">
                    <a:lnL>
                      <a:noFill/>
                    </a:lnL>
                    <a:lnR>
                      <a:noFill/>
                    </a:lnR>
                    <a:lnT>
                      <a:noFill/>
                    </a:lnT>
                    <a:lnB>
                      <a:noFill/>
                    </a:lnB>
                    <a:solidFill>
                      <a:srgbClr val="00B0F0"/>
                    </a:solidFill>
                  </a:tcPr>
                </a:tc>
                <a:extLst>
                  <a:ext uri="{0D108BD9-81ED-4DB2-BD59-A6C34878D82A}">
                    <a16:rowId xmlns:a16="http://schemas.microsoft.com/office/drawing/2014/main" val="724408105"/>
                  </a:ext>
                </a:extLst>
              </a:tr>
            </a:tbl>
          </a:graphicData>
        </a:graphic>
      </p:graphicFrame>
    </p:spTree>
    <p:extLst>
      <p:ext uri="{BB962C8B-B14F-4D97-AF65-F5344CB8AC3E}">
        <p14:creationId xmlns:p14="http://schemas.microsoft.com/office/powerpoint/2010/main" val="1376995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CE2D-6D89-4014-8CD7-69103780FED6}"/>
              </a:ext>
            </a:extLst>
          </p:cNvPr>
          <p:cNvSpPr>
            <a:spLocks noGrp="1"/>
          </p:cNvSpPr>
          <p:nvPr>
            <p:ph type="title"/>
          </p:nvPr>
        </p:nvSpPr>
        <p:spPr>
          <a:xfrm>
            <a:off x="838202" y="365127"/>
            <a:ext cx="10515600" cy="1325563"/>
          </a:xfrm>
        </p:spPr>
        <p:txBody>
          <a:bodyPr>
            <a:normAutofit/>
          </a:bodyPr>
          <a:lstStyle/>
          <a:p>
            <a:pPr algn="ctr"/>
            <a:r>
              <a:rPr lang="en-US" dirty="0">
                <a:latin typeface="Times New Roman" panose="02020603050405020304" pitchFamily="18" charset="0"/>
                <a:cs typeface="Times New Roman" panose="02020603050405020304" pitchFamily="18" charset="0"/>
              </a:rPr>
              <a:t>Golf Course Operations</a:t>
            </a:r>
          </a:p>
        </p:txBody>
      </p:sp>
      <p:graphicFrame>
        <p:nvGraphicFramePr>
          <p:cNvPr id="5" name="Content Placeholder 2">
            <a:extLst>
              <a:ext uri="{FF2B5EF4-FFF2-40B4-BE49-F238E27FC236}">
                <a16:creationId xmlns:a16="http://schemas.microsoft.com/office/drawing/2014/main" id="{D91E1F19-02A1-4700-A652-7E4A410CE141}"/>
              </a:ext>
            </a:extLst>
          </p:cNvPr>
          <p:cNvGraphicFramePr>
            <a:graphicFrameLocks noGrp="1"/>
          </p:cNvGraphicFramePr>
          <p:nvPr>
            <p:ph idx="1"/>
            <p:extLst>
              <p:ext uri="{D42A27DB-BD31-4B8C-83A1-F6EECF244321}">
                <p14:modId xmlns:p14="http://schemas.microsoft.com/office/powerpoint/2010/main" val="874898513"/>
              </p:ext>
            </p:extLst>
          </p:nvPr>
        </p:nvGraphicFramePr>
        <p:xfrm>
          <a:off x="838202" y="1825624"/>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1870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field with trees in the background&#10;&#10;Description automatically generated">
            <a:extLst>
              <a:ext uri="{FF2B5EF4-FFF2-40B4-BE49-F238E27FC236}">
                <a16:creationId xmlns:a16="http://schemas.microsoft.com/office/drawing/2014/main" id="{0F36ADF8-03D7-444B-9242-C18DBADC51C9}"/>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408" y="0"/>
            <a:ext cx="12212408" cy="6627167"/>
          </a:xfrm>
          <a:prstGeom prst="rect">
            <a:avLst/>
          </a:prstGeom>
        </p:spPr>
      </p:pic>
      <p:sp>
        <p:nvSpPr>
          <p:cNvPr id="2" name="Title 1">
            <a:extLst>
              <a:ext uri="{FF2B5EF4-FFF2-40B4-BE49-F238E27FC236}">
                <a16:creationId xmlns:a16="http://schemas.microsoft.com/office/drawing/2014/main" id="{80BD6D58-7EB7-4867-B615-33D41463636A}"/>
              </a:ext>
            </a:extLst>
          </p:cNvPr>
          <p:cNvSpPr>
            <a:spLocks noGrp="1"/>
          </p:cNvSpPr>
          <p:nvPr>
            <p:ph type="title"/>
          </p:nvPr>
        </p:nvSpPr>
        <p:spPr>
          <a:xfrm>
            <a:off x="838202" y="365126"/>
            <a:ext cx="10515600" cy="692149"/>
          </a:xfrm>
        </p:spPr>
        <p:txBody>
          <a:bodyPr>
            <a:normAutofit/>
          </a:bodyPr>
          <a:lstStyle/>
          <a:p>
            <a:pPr algn="ctr"/>
            <a:r>
              <a:rPr lang="en-US" sz="3600" dirty="0">
                <a:latin typeface="Times New Roman" panose="02020603050405020304" pitchFamily="18" charset="0"/>
                <a:cs typeface="Times New Roman" panose="02020603050405020304" pitchFamily="18" charset="0"/>
              </a:rPr>
              <a:t>Golf Course Maintenance</a:t>
            </a:r>
          </a:p>
        </p:txBody>
      </p:sp>
      <p:graphicFrame>
        <p:nvGraphicFramePr>
          <p:cNvPr id="6" name="Content Placeholder 5">
            <a:extLst>
              <a:ext uri="{FF2B5EF4-FFF2-40B4-BE49-F238E27FC236}">
                <a16:creationId xmlns:a16="http://schemas.microsoft.com/office/drawing/2014/main" id="{C72BB3A1-111C-4EDE-898B-D69FBF74A15D}"/>
              </a:ext>
            </a:extLst>
          </p:cNvPr>
          <p:cNvGraphicFramePr>
            <a:graphicFrameLocks noGrp="1"/>
          </p:cNvGraphicFramePr>
          <p:nvPr>
            <p:ph idx="1"/>
            <p:extLst>
              <p:ext uri="{D42A27DB-BD31-4B8C-83A1-F6EECF244321}">
                <p14:modId xmlns:p14="http://schemas.microsoft.com/office/powerpoint/2010/main" val="1524330249"/>
              </p:ext>
            </p:extLst>
          </p:nvPr>
        </p:nvGraphicFramePr>
        <p:xfrm>
          <a:off x="333377" y="991550"/>
          <a:ext cx="11666626" cy="5342581"/>
        </p:xfrm>
        <a:graphic>
          <a:graphicData uri="http://schemas.openxmlformats.org/drawingml/2006/table">
            <a:tbl>
              <a:tblPr/>
              <a:tblGrid>
                <a:gridCol w="4347371">
                  <a:extLst>
                    <a:ext uri="{9D8B030D-6E8A-4147-A177-3AD203B41FA5}">
                      <a16:colId xmlns:a16="http://schemas.microsoft.com/office/drawing/2014/main" val="1616869440"/>
                    </a:ext>
                  </a:extLst>
                </a:gridCol>
                <a:gridCol w="234569">
                  <a:extLst>
                    <a:ext uri="{9D8B030D-6E8A-4147-A177-3AD203B41FA5}">
                      <a16:colId xmlns:a16="http://schemas.microsoft.com/office/drawing/2014/main" val="3890388416"/>
                    </a:ext>
                  </a:extLst>
                </a:gridCol>
                <a:gridCol w="1294962">
                  <a:extLst>
                    <a:ext uri="{9D8B030D-6E8A-4147-A177-3AD203B41FA5}">
                      <a16:colId xmlns:a16="http://schemas.microsoft.com/office/drawing/2014/main" val="49091548"/>
                    </a:ext>
                  </a:extLst>
                </a:gridCol>
                <a:gridCol w="152469">
                  <a:extLst>
                    <a:ext uri="{9D8B030D-6E8A-4147-A177-3AD203B41FA5}">
                      <a16:colId xmlns:a16="http://schemas.microsoft.com/office/drawing/2014/main" val="2610998510"/>
                    </a:ext>
                  </a:extLst>
                </a:gridCol>
                <a:gridCol w="1294962">
                  <a:extLst>
                    <a:ext uri="{9D8B030D-6E8A-4147-A177-3AD203B41FA5}">
                      <a16:colId xmlns:a16="http://schemas.microsoft.com/office/drawing/2014/main" val="2917137136"/>
                    </a:ext>
                  </a:extLst>
                </a:gridCol>
                <a:gridCol w="152469">
                  <a:extLst>
                    <a:ext uri="{9D8B030D-6E8A-4147-A177-3AD203B41FA5}">
                      <a16:colId xmlns:a16="http://schemas.microsoft.com/office/drawing/2014/main" val="880752839"/>
                    </a:ext>
                  </a:extLst>
                </a:gridCol>
                <a:gridCol w="1294962">
                  <a:extLst>
                    <a:ext uri="{9D8B030D-6E8A-4147-A177-3AD203B41FA5}">
                      <a16:colId xmlns:a16="http://schemas.microsoft.com/office/drawing/2014/main" val="2358510536"/>
                    </a:ext>
                  </a:extLst>
                </a:gridCol>
                <a:gridCol w="152469">
                  <a:extLst>
                    <a:ext uri="{9D8B030D-6E8A-4147-A177-3AD203B41FA5}">
                      <a16:colId xmlns:a16="http://schemas.microsoft.com/office/drawing/2014/main" val="3020999937"/>
                    </a:ext>
                  </a:extLst>
                </a:gridCol>
                <a:gridCol w="1294962">
                  <a:extLst>
                    <a:ext uri="{9D8B030D-6E8A-4147-A177-3AD203B41FA5}">
                      <a16:colId xmlns:a16="http://schemas.microsoft.com/office/drawing/2014/main" val="2970983637"/>
                    </a:ext>
                  </a:extLst>
                </a:gridCol>
                <a:gridCol w="152469">
                  <a:extLst>
                    <a:ext uri="{9D8B030D-6E8A-4147-A177-3AD203B41FA5}">
                      <a16:colId xmlns:a16="http://schemas.microsoft.com/office/drawing/2014/main" val="735184964"/>
                    </a:ext>
                  </a:extLst>
                </a:gridCol>
                <a:gridCol w="1294962">
                  <a:extLst>
                    <a:ext uri="{9D8B030D-6E8A-4147-A177-3AD203B41FA5}">
                      <a16:colId xmlns:a16="http://schemas.microsoft.com/office/drawing/2014/main" val="2972620041"/>
                    </a:ext>
                  </a:extLst>
                </a:gridCol>
              </a:tblGrid>
              <a:tr h="364199">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gridSpan="9">
                  <a:txBody>
                    <a:bodyPr/>
                    <a:lstStyle/>
                    <a:p>
                      <a:pPr algn="ctr" fontAlgn="b"/>
                      <a:r>
                        <a:rPr lang="en-US" sz="2000" b="1" i="0" u="none" strike="noStrike" dirty="0">
                          <a:solidFill>
                            <a:srgbClr val="000000"/>
                          </a:solidFill>
                          <a:effectLst/>
                          <a:latin typeface="Times New Roman" panose="02020603050405020304" pitchFamily="18" charset="0"/>
                        </a:rPr>
                        <a:t>Average Cost Per Hole</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1436931"/>
                  </a:ext>
                </a:extLst>
              </a:tr>
              <a:tr h="292846">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panose="02020603050405020304" pitchFamily="18" charset="0"/>
                        </a:rPr>
                        <a:t>2019</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Times New Roman" panose="02020603050405020304" pitchFamily="18" charset="0"/>
                        </a:rPr>
                        <a:t>2018</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Times New Roman" panose="02020603050405020304" pitchFamily="18" charset="0"/>
                        </a:rPr>
                        <a:t>2017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Times New Roman" panose="02020603050405020304" pitchFamily="18" charset="0"/>
                        </a:rPr>
                        <a:t>2016</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Times New Roman" panose="02020603050405020304" pitchFamily="18" charset="0"/>
                        </a:rPr>
                        <a:t>2015</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851331"/>
                  </a:ext>
                </a:extLst>
              </a:tr>
              <a:tr h="292846">
                <a:tc>
                  <a:txBody>
                    <a:bodyPr/>
                    <a:lstStyle/>
                    <a:p>
                      <a:pPr algn="l" fontAlgn="b"/>
                      <a:r>
                        <a:rPr lang="en-US" sz="1600" b="0" i="0" u="none" strike="noStrike" dirty="0">
                          <a:solidFill>
                            <a:srgbClr val="000000"/>
                          </a:solidFill>
                          <a:effectLst/>
                          <a:latin typeface="Times New Roman" panose="02020603050405020304" pitchFamily="18" charset="0"/>
                        </a:rPr>
                        <a:t>Salaries and wages</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panose="02020603050405020304" pitchFamily="18" charset="0"/>
                        </a:rPr>
                        <a:t> $          43,949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panose="02020603050405020304" pitchFamily="18" charset="0"/>
                        </a:rPr>
                        <a:t> $          42,219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panose="02020603050405020304" pitchFamily="18" charset="0"/>
                        </a:rPr>
                        <a:t> $          41,324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panose="02020603050405020304" pitchFamily="18" charset="0"/>
                        </a:rPr>
                        <a:t> $          40,164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panose="02020603050405020304" pitchFamily="18" charset="0"/>
                        </a:rPr>
                        <a:t> $          39,372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29393525"/>
                  </a:ext>
                </a:extLst>
              </a:tr>
              <a:tr h="292846">
                <a:tc>
                  <a:txBody>
                    <a:bodyPr/>
                    <a:lstStyle/>
                    <a:p>
                      <a:pPr algn="l" fontAlgn="b"/>
                      <a:r>
                        <a:rPr lang="en-US" sz="1600" b="0" i="0" u="none" strike="noStrike" dirty="0">
                          <a:solidFill>
                            <a:srgbClr val="000000"/>
                          </a:solidFill>
                          <a:effectLst/>
                          <a:latin typeface="Times New Roman" panose="02020603050405020304" pitchFamily="18" charset="0"/>
                        </a:rPr>
                        <a:t>Payroll taxes and employee benefits</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10,574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10,140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10,075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9,708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9,475 </a:t>
                      </a:r>
                    </a:p>
                  </a:txBody>
                  <a:tcPr marL="6350" marR="6350" marT="6350" marB="0" anchor="b">
                    <a:lnL>
                      <a:noFill/>
                    </a:lnL>
                    <a:lnR>
                      <a:noFill/>
                    </a:lnR>
                    <a:lnT>
                      <a:noFill/>
                    </a:lnT>
                    <a:lnB>
                      <a:noFill/>
                    </a:lnB>
                  </a:tcPr>
                </a:tc>
                <a:extLst>
                  <a:ext uri="{0D108BD9-81ED-4DB2-BD59-A6C34878D82A}">
                    <a16:rowId xmlns:a16="http://schemas.microsoft.com/office/drawing/2014/main" val="697586540"/>
                  </a:ext>
                </a:extLst>
              </a:tr>
              <a:tr h="292846">
                <a:tc>
                  <a:txBody>
                    <a:bodyPr/>
                    <a:lstStyle/>
                    <a:p>
                      <a:pPr algn="l" fontAlgn="b"/>
                      <a:r>
                        <a:rPr lang="en-US" sz="1600" b="0" i="0" u="none" strike="noStrike" dirty="0">
                          <a:solidFill>
                            <a:srgbClr val="000000"/>
                          </a:solidFill>
                          <a:effectLst/>
                          <a:latin typeface="Times New Roman" panose="02020603050405020304" pitchFamily="18" charset="0"/>
                        </a:rPr>
                        <a:t>Course supplies</a:t>
                      </a:r>
                    </a:p>
                  </a:txBody>
                  <a:tcPr marL="6350" marR="6350" marT="635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17,097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16,550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16,386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16,290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16,112 </a:t>
                      </a:r>
                    </a:p>
                  </a:txBody>
                  <a:tcPr marL="6350" marR="6350" marT="6350" marB="0" anchor="b">
                    <a:lnL>
                      <a:noFill/>
                    </a:lnL>
                    <a:lnR>
                      <a:noFill/>
                    </a:lnR>
                    <a:lnT>
                      <a:noFill/>
                    </a:lnT>
                    <a:lnB>
                      <a:noFill/>
                    </a:lnB>
                  </a:tcPr>
                </a:tc>
                <a:extLst>
                  <a:ext uri="{0D108BD9-81ED-4DB2-BD59-A6C34878D82A}">
                    <a16:rowId xmlns:a16="http://schemas.microsoft.com/office/drawing/2014/main" val="682958480"/>
                  </a:ext>
                </a:extLst>
              </a:tr>
              <a:tr h="292846">
                <a:tc>
                  <a:txBody>
                    <a:bodyPr/>
                    <a:lstStyle/>
                    <a:p>
                      <a:pPr algn="l" fontAlgn="b"/>
                      <a:r>
                        <a:rPr lang="en-US" sz="1600" b="0" i="0" u="none" strike="noStrike" dirty="0">
                          <a:solidFill>
                            <a:srgbClr val="000000"/>
                          </a:solidFill>
                          <a:effectLst/>
                          <a:latin typeface="Times New Roman" panose="02020603050405020304" pitchFamily="18" charset="0"/>
                        </a:rPr>
                        <a:t>Repairs to equipment, sprinkler system, etc.</a:t>
                      </a:r>
                    </a:p>
                  </a:txBody>
                  <a:tcPr marL="6350" marR="6350" marT="635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5,112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5,092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5,288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4,958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4,846 </a:t>
                      </a:r>
                    </a:p>
                  </a:txBody>
                  <a:tcPr marL="6350" marR="6350" marT="6350" marB="0" anchor="b">
                    <a:lnL>
                      <a:noFill/>
                    </a:lnL>
                    <a:lnR>
                      <a:noFill/>
                    </a:lnR>
                    <a:lnT>
                      <a:noFill/>
                    </a:lnT>
                    <a:lnB>
                      <a:noFill/>
                    </a:lnB>
                  </a:tcPr>
                </a:tc>
                <a:extLst>
                  <a:ext uri="{0D108BD9-81ED-4DB2-BD59-A6C34878D82A}">
                    <a16:rowId xmlns:a16="http://schemas.microsoft.com/office/drawing/2014/main" val="1507489741"/>
                  </a:ext>
                </a:extLst>
              </a:tr>
              <a:tr h="292846">
                <a:tc>
                  <a:txBody>
                    <a:bodyPr/>
                    <a:lstStyle/>
                    <a:p>
                      <a:pPr algn="l" fontAlgn="b"/>
                      <a:r>
                        <a:rPr lang="en-US" sz="1600" b="0" i="0" u="none" strike="noStrike">
                          <a:solidFill>
                            <a:srgbClr val="000000"/>
                          </a:solidFill>
                          <a:effectLst/>
                          <a:latin typeface="Times New Roman" panose="02020603050405020304" pitchFamily="18" charset="0"/>
                        </a:rPr>
                        <a:t>Utilities</a:t>
                      </a:r>
                    </a:p>
                  </a:txBody>
                  <a:tcPr marL="6350" marR="6350" marT="635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panose="02020603050405020304" pitchFamily="18" charset="0"/>
                        </a:rPr>
                        <a:t>               2,503 </a:t>
                      </a:r>
                    </a:p>
                  </a:txBody>
                  <a:tcPr marL="6350" marR="6350" marT="635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2,912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2,833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2,359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2,331 </a:t>
                      </a:r>
                    </a:p>
                  </a:txBody>
                  <a:tcPr marL="6350" marR="6350" marT="6350" marB="0" anchor="b">
                    <a:lnL>
                      <a:noFill/>
                    </a:lnL>
                    <a:lnR>
                      <a:noFill/>
                    </a:lnR>
                    <a:lnT>
                      <a:noFill/>
                    </a:lnT>
                    <a:lnB>
                      <a:noFill/>
                    </a:lnB>
                  </a:tcPr>
                </a:tc>
                <a:extLst>
                  <a:ext uri="{0D108BD9-81ED-4DB2-BD59-A6C34878D82A}">
                    <a16:rowId xmlns:a16="http://schemas.microsoft.com/office/drawing/2014/main" val="2953165474"/>
                  </a:ext>
                </a:extLst>
              </a:tr>
              <a:tr h="292846">
                <a:tc>
                  <a:txBody>
                    <a:bodyPr/>
                    <a:lstStyle/>
                    <a:p>
                      <a:pPr algn="l" fontAlgn="b"/>
                      <a:r>
                        <a:rPr lang="en-US" sz="1600" b="0" i="0" u="none" strike="noStrike" dirty="0">
                          <a:solidFill>
                            <a:srgbClr val="000000"/>
                          </a:solidFill>
                          <a:effectLst/>
                          <a:latin typeface="Times New Roman" panose="02020603050405020304" pitchFamily="18" charset="0"/>
                        </a:rPr>
                        <a:t>Equipment leases</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2,026 </a:t>
                      </a:r>
                    </a:p>
                  </a:txBody>
                  <a:tcPr marL="6350" marR="6350" marT="635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1,964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1,838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1,617 </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1,359 </a:t>
                      </a:r>
                    </a:p>
                  </a:txBody>
                  <a:tcPr marL="6350" marR="6350" marT="6350" marB="0" anchor="b">
                    <a:lnL>
                      <a:noFill/>
                    </a:lnL>
                    <a:lnR>
                      <a:noFill/>
                    </a:lnR>
                    <a:lnT>
                      <a:noFill/>
                    </a:lnT>
                    <a:lnB>
                      <a:noFill/>
                    </a:lnB>
                  </a:tcPr>
                </a:tc>
                <a:extLst>
                  <a:ext uri="{0D108BD9-81ED-4DB2-BD59-A6C34878D82A}">
                    <a16:rowId xmlns:a16="http://schemas.microsoft.com/office/drawing/2014/main" val="166711389"/>
                  </a:ext>
                </a:extLst>
              </a:tr>
              <a:tr h="292846">
                <a:tc>
                  <a:txBody>
                    <a:bodyPr/>
                    <a:lstStyle/>
                    <a:p>
                      <a:pPr algn="l" fontAlgn="b"/>
                      <a:r>
                        <a:rPr lang="en-US" sz="1600" b="0" i="0" u="none" strike="noStrike" dirty="0">
                          <a:solidFill>
                            <a:srgbClr val="000000"/>
                          </a:solidFill>
                          <a:effectLst/>
                          <a:latin typeface="Times New Roman" panose="02020603050405020304" pitchFamily="18" charset="0"/>
                        </a:rPr>
                        <a:t>All other expenses</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4,103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panose="02020603050405020304" pitchFamily="18" charset="0"/>
                        </a:rPr>
                        <a:t>               4,080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4,253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4,592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4,259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600475"/>
                  </a:ext>
                </a:extLst>
              </a:tr>
              <a:tr h="292846">
                <a:tc>
                  <a:txBody>
                    <a:bodyPr/>
                    <a:lstStyle/>
                    <a:p>
                      <a:pPr algn="l" fontAlgn="b"/>
                      <a:r>
                        <a:rPr lang="en-US" sz="1600" b="1" i="0" u="none" strike="noStrike">
                          <a:solidFill>
                            <a:srgbClr val="000000"/>
                          </a:solidFill>
                          <a:effectLst/>
                          <a:latin typeface="Times New Roman" panose="02020603050405020304" pitchFamily="18" charset="0"/>
                        </a:rPr>
                        <a:t>Total golf course maintenance</a:t>
                      </a:r>
                    </a:p>
                  </a:txBody>
                  <a:tcPr marL="476251"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1" i="0" u="none" strike="noStrike">
                          <a:solidFill>
                            <a:srgbClr val="000000"/>
                          </a:solidFill>
                          <a:effectLst/>
                          <a:latin typeface="Times New Roman" panose="02020603050405020304" pitchFamily="18" charset="0"/>
                        </a:rPr>
                        <a:t>             85,364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1" i="0" u="none" strike="noStrike">
                          <a:solidFill>
                            <a:srgbClr val="000000"/>
                          </a:solidFill>
                          <a:effectLst/>
                          <a:latin typeface="Times New Roman" panose="02020603050405020304" pitchFamily="18" charset="0"/>
                        </a:rPr>
                        <a:t>             82,957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1" i="0" u="none" strike="noStrike" dirty="0">
                          <a:solidFill>
                            <a:srgbClr val="000000"/>
                          </a:solidFill>
                          <a:effectLst/>
                          <a:latin typeface="Times New Roman" panose="02020603050405020304" pitchFamily="18" charset="0"/>
                        </a:rPr>
                        <a:t>             81,997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1" i="0" u="none" strike="noStrike" dirty="0">
                          <a:solidFill>
                            <a:srgbClr val="000000"/>
                          </a:solidFill>
                          <a:effectLst/>
                          <a:latin typeface="Times New Roman" panose="02020603050405020304" pitchFamily="18" charset="0"/>
                        </a:rPr>
                        <a:t>             79,688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1" i="0" u="none" strike="noStrike" dirty="0">
                          <a:solidFill>
                            <a:srgbClr val="000000"/>
                          </a:solidFill>
                          <a:effectLst/>
                          <a:latin typeface="Times New Roman" panose="02020603050405020304" pitchFamily="18" charset="0"/>
                        </a:rPr>
                        <a:t>             77,754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38723947"/>
                  </a:ext>
                </a:extLst>
              </a:tr>
              <a:tr h="292846">
                <a:tc>
                  <a:txBody>
                    <a:bodyPr/>
                    <a:lstStyle/>
                    <a:p>
                      <a:pPr algn="l" fontAlgn="b"/>
                      <a:r>
                        <a:rPr lang="en-US" sz="1600" b="0" i="0" u="none" strike="noStrike" dirty="0">
                          <a:solidFill>
                            <a:srgbClr val="000000"/>
                          </a:solidFill>
                          <a:effectLst/>
                          <a:latin typeface="Times New Roman" panose="02020603050405020304" pitchFamily="18" charset="0"/>
                        </a:rPr>
                        <a:t>Add: golf shop, committee expenses, etc.</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31,037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29,672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28,991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27,913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panose="02020603050405020304" pitchFamily="18" charset="0"/>
                        </a:rPr>
                        <a:t>             27,297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560494"/>
                  </a:ext>
                </a:extLst>
              </a:tr>
              <a:tr h="292846">
                <a:tc>
                  <a:txBody>
                    <a:bodyPr/>
                    <a:lstStyle/>
                    <a:p>
                      <a:pPr algn="l" fontAlgn="b"/>
                      <a:r>
                        <a:rPr lang="en-US" sz="1600" b="1" i="0" u="none" strike="noStrike">
                          <a:solidFill>
                            <a:srgbClr val="000000"/>
                          </a:solidFill>
                          <a:effectLst/>
                          <a:latin typeface="Times New Roman" panose="02020603050405020304" pitchFamily="18" charset="0"/>
                        </a:rPr>
                        <a:t>Total golf expenses</a:t>
                      </a:r>
                    </a:p>
                  </a:txBody>
                  <a:tcPr marL="476251"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116,401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112,629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110,988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107,601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panose="02020603050405020304" pitchFamily="18" charset="0"/>
                        </a:rPr>
                        <a:t>           105,051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97952478"/>
                  </a:ext>
                </a:extLst>
              </a:tr>
              <a:tr h="292846">
                <a:tc>
                  <a:txBody>
                    <a:bodyPr/>
                    <a:lstStyle/>
                    <a:p>
                      <a:pPr algn="l" fontAlgn="b"/>
                      <a:r>
                        <a:rPr lang="en-US" sz="1600" b="0" i="0" u="none" strike="noStrike">
                          <a:solidFill>
                            <a:srgbClr val="000000"/>
                          </a:solidFill>
                          <a:effectLst/>
                          <a:latin typeface="Times New Roman" panose="02020603050405020304" pitchFamily="18" charset="0"/>
                        </a:rPr>
                        <a:t>Less: revenue from greens fees, golf car rentals, etc.</a:t>
                      </a: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37,305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36,488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37,175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36,059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panose="02020603050405020304" pitchFamily="18" charset="0"/>
                        </a:rPr>
                        <a:t>             35,191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369716"/>
                  </a:ext>
                </a:extLst>
              </a:tr>
              <a:tr h="292846">
                <a:tc>
                  <a:txBody>
                    <a:bodyPr/>
                    <a:lstStyle/>
                    <a:p>
                      <a:pPr algn="l" fontAlgn="b"/>
                      <a:r>
                        <a:rPr lang="en-US" sz="1600" b="1" i="0" u="none" strike="noStrike">
                          <a:solidFill>
                            <a:srgbClr val="000000"/>
                          </a:solidFill>
                          <a:effectLst/>
                          <a:latin typeface="Times New Roman" panose="02020603050405020304" pitchFamily="18" charset="0"/>
                        </a:rPr>
                        <a:t>Net golf expenses</a:t>
                      </a:r>
                    </a:p>
                  </a:txBody>
                  <a:tcPr marL="476251"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1" i="0" u="none" strike="noStrike">
                          <a:solidFill>
                            <a:srgbClr val="000000"/>
                          </a:solidFill>
                          <a:effectLst/>
                          <a:latin typeface="Times New Roman" panose="02020603050405020304" pitchFamily="18" charset="0"/>
                        </a:rPr>
                        <a:t> $          79,096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1" i="0" u="none" strike="noStrike">
                          <a:solidFill>
                            <a:srgbClr val="000000"/>
                          </a:solidFill>
                          <a:effectLst/>
                          <a:latin typeface="Times New Roman" panose="02020603050405020304" pitchFamily="18" charset="0"/>
                        </a:rPr>
                        <a:t> $          76,141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1" i="0" u="none" strike="noStrike">
                          <a:solidFill>
                            <a:srgbClr val="000000"/>
                          </a:solidFill>
                          <a:effectLst/>
                          <a:latin typeface="Times New Roman" panose="02020603050405020304" pitchFamily="18" charset="0"/>
                        </a:rPr>
                        <a:t> $          73,813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1" i="0" u="none" strike="noStrike">
                          <a:solidFill>
                            <a:srgbClr val="000000"/>
                          </a:solidFill>
                          <a:effectLst/>
                          <a:latin typeface="Times New Roman" panose="02020603050405020304" pitchFamily="18" charset="0"/>
                        </a:rPr>
                        <a:t> $          71,542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r>
                        <a:rPr lang="en-US" sz="1600" b="1" i="0" u="none" strike="noStrike" dirty="0">
                          <a:solidFill>
                            <a:srgbClr val="000000"/>
                          </a:solidFill>
                          <a:effectLst/>
                          <a:latin typeface="Times New Roman" panose="02020603050405020304" pitchFamily="18" charset="0"/>
                        </a:rPr>
                        <a:t> $          69,860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550038"/>
                  </a:ext>
                </a:extLst>
              </a:tr>
              <a:tr h="292846">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49353678"/>
                  </a:ext>
                </a:extLst>
              </a:tr>
              <a:tr h="292846">
                <a:tc>
                  <a:txBody>
                    <a:bodyPr/>
                    <a:lstStyle/>
                    <a:p>
                      <a:pPr algn="l" fontAlgn="b"/>
                      <a:r>
                        <a:rPr lang="en-US" sz="1600" b="1" i="0" u="none" strike="noStrike" dirty="0">
                          <a:solidFill>
                            <a:srgbClr val="000000"/>
                          </a:solidFill>
                          <a:effectLst/>
                          <a:latin typeface="Times New Roman" panose="02020603050405020304" pitchFamily="18" charset="0"/>
                        </a:rPr>
                        <a:t>Annual percentage increase</a:t>
                      </a:r>
                    </a:p>
                  </a:txBody>
                  <a:tcPr marL="476251"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panose="02020603050405020304" pitchFamily="18" charset="0"/>
                        </a:rPr>
                        <a:t>3.9%</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panose="02020603050405020304" pitchFamily="18" charset="0"/>
                        </a:rPr>
                        <a:t>3.2%</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panose="02020603050405020304" pitchFamily="18" charset="0"/>
                        </a:rPr>
                        <a:t>3.2%</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panose="02020603050405020304" pitchFamily="18" charset="0"/>
                        </a:rPr>
                        <a:t>2.4%</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rPr>
                        <a:t>3.8%</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618934"/>
                  </a:ext>
                </a:extLst>
              </a:tr>
              <a:tr h="292846">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endParaRPr lang="en-US" sz="1600" b="1" i="0" u="none" strike="noStrike" dirty="0">
                        <a:solidFill>
                          <a:srgbClr val="000000"/>
                        </a:solidFill>
                        <a:effectLst/>
                        <a:latin typeface="Times New Roman" panose="020206030504050203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09409604"/>
                  </a:ext>
                </a:extLst>
              </a:tr>
              <a:tr h="292846">
                <a:tc>
                  <a:txBody>
                    <a:bodyPr/>
                    <a:lstStyle/>
                    <a:p>
                      <a:pPr algn="l" fontAlgn="b"/>
                      <a:r>
                        <a:rPr lang="en-US" sz="1600" b="1" i="0" u="none" strike="noStrike" dirty="0">
                          <a:solidFill>
                            <a:srgbClr val="000000"/>
                          </a:solidFill>
                          <a:effectLst/>
                          <a:latin typeface="Times New Roman" panose="02020603050405020304" pitchFamily="18" charset="0"/>
                        </a:rPr>
                        <a:t>Percentage change in average CPI</a:t>
                      </a:r>
                    </a:p>
                  </a:txBody>
                  <a:tcPr marL="476251" marR="6350" marT="635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panose="02020603050405020304" pitchFamily="18" charset="0"/>
                        </a:rPr>
                        <a:t>2.4%</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panose="02020603050405020304" pitchFamily="18" charset="0"/>
                        </a:rPr>
                        <a:t>2.1%</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panose="02020603050405020304" pitchFamily="18" charset="0"/>
                        </a:rPr>
                        <a:t>1.3%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panose="02020603050405020304" pitchFamily="18" charset="0"/>
                        </a:rPr>
                        <a:t>0.1%</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rPr>
                        <a:t>1.6%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247311"/>
                  </a:ext>
                </a:extLst>
              </a:tr>
            </a:tbl>
          </a:graphicData>
        </a:graphic>
      </p:graphicFrame>
      <p:sp>
        <p:nvSpPr>
          <p:cNvPr id="12" name="TextBox 11">
            <a:extLst>
              <a:ext uri="{FF2B5EF4-FFF2-40B4-BE49-F238E27FC236}">
                <a16:creationId xmlns:a16="http://schemas.microsoft.com/office/drawing/2014/main" id="{D3FA6942-2F60-4A39-909B-D02261F5F5A3}"/>
              </a:ext>
            </a:extLst>
          </p:cNvPr>
          <p:cNvSpPr txBox="1"/>
          <p:nvPr/>
        </p:nvSpPr>
        <p:spPr>
          <a:xfrm>
            <a:off x="133349" y="6627169"/>
            <a:ext cx="7620000" cy="230832"/>
          </a:xfrm>
          <a:prstGeom prst="rect">
            <a:avLst/>
          </a:prstGeom>
          <a:noFill/>
        </p:spPr>
        <p:txBody>
          <a:bodyPr wrap="square" rtlCol="0">
            <a:spAutoFit/>
          </a:bodyPr>
          <a:lstStyle/>
          <a:p>
            <a:r>
              <a:rPr lang="en-US" sz="900" dirty="0">
                <a:hlinkClick r:id="rId4" tooltip="http://www.messersmith.name/wordpress/2011/08/28/golf-anyone/"/>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2151575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TotalTime>
  <Words>3179</Words>
  <Application>Microsoft Office PowerPoint</Application>
  <PresentationFormat>Widescreen</PresentationFormat>
  <Paragraphs>877</Paragraphs>
  <Slides>24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Operating Trends And Other Fun Facts For Private Clubs  Texas Lone Star Chapter CMAA July 22, 2019</vt:lpstr>
      <vt:lpstr>Introduction</vt:lpstr>
      <vt:lpstr>WARNING!</vt:lpstr>
      <vt:lpstr>Food and Beverage Operations</vt:lpstr>
      <vt:lpstr>Food and Beverage Operations – Golf and Country Clubs</vt:lpstr>
      <vt:lpstr>Food and Beverage Operations – City Clubs</vt:lpstr>
      <vt:lpstr>Food and Beverage Operations – Tennis, Beach and Yacht Clubs</vt:lpstr>
      <vt:lpstr>Golf Course Operations</vt:lpstr>
      <vt:lpstr>Golf Course Maintenance</vt:lpstr>
      <vt:lpstr>Membership Trends  Golf and Country Clubs</vt:lpstr>
      <vt:lpstr>Golf and Country Club Membership Trends By The Numbers</vt:lpstr>
      <vt:lpstr>Membership Trends  City Clubs</vt:lpstr>
      <vt:lpstr>City Club Membership Trends Seven-Year Trend Analysis</vt:lpstr>
      <vt:lpstr>Membership Trends  Tennis, Beach &amp; Yacht Clubs</vt:lpstr>
      <vt:lpstr>Tennis Beach and Yacht Clubs Membership Trends By The Numbers</vt:lpstr>
      <vt:lpstr>Membership Dues</vt:lpstr>
      <vt:lpstr>Initiation Fees</vt:lpstr>
      <vt:lpstr>Capital Expenditures</vt:lpstr>
      <vt:lpstr>Long-Term Debt</vt:lpstr>
      <vt:lpstr>The Country Club Income Dollar and Where It Went</vt:lpstr>
      <vt:lpstr>The City Club Income Dollar and Where It Went</vt:lpstr>
      <vt:lpstr>The Tennis Beach &amp; Yacht Club Income Dollar And Where It Went</vt:lpstr>
      <vt:lpstr>Current Club Events  “The Fun Facts”</vt:lpstr>
      <vt:lpstr>Thank You Texas Lone Star Chapter! CMAA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Trends And Other Fun Facts For Private Clubs</dc:title>
  <dc:creator>James W. Gilson</dc:creator>
  <cp:lastModifiedBy>James W. Gilson</cp:lastModifiedBy>
  <cp:revision>15</cp:revision>
  <dcterms:created xsi:type="dcterms:W3CDTF">2019-07-14T13:58:26Z</dcterms:created>
  <dcterms:modified xsi:type="dcterms:W3CDTF">2019-07-22T14:12:41Z</dcterms:modified>
</cp:coreProperties>
</file>