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2" r:id="rId5"/>
    <p:sldId id="275" r:id="rId6"/>
    <p:sldId id="276" r:id="rId7"/>
    <p:sldId id="259" r:id="rId8"/>
    <p:sldId id="264" r:id="rId9"/>
    <p:sldId id="277" r:id="rId10"/>
    <p:sldId id="278" r:id="rId11"/>
    <p:sldId id="260" r:id="rId12"/>
    <p:sldId id="274" r:id="rId13"/>
    <p:sldId id="261" r:id="rId14"/>
    <p:sldId id="265" r:id="rId15"/>
    <p:sldId id="279" r:id="rId16"/>
    <p:sldId id="280" r:id="rId17"/>
    <p:sldId id="262" r:id="rId18"/>
    <p:sldId id="263" r:id="rId19"/>
    <p:sldId id="266" r:id="rId20"/>
    <p:sldId id="267" r:id="rId21"/>
    <p:sldId id="273" r:id="rId22"/>
    <p:sldId id="268" r:id="rId23"/>
    <p:sldId id="269" r:id="rId24"/>
    <p:sldId id="270" r:id="rId25"/>
    <p:sldId id="281" r:id="rId26"/>
    <p:sldId id="27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12/5/2016</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rPr>
              <a:t>Preparing An Accounting </a:t>
            </a:r>
            <a:r>
              <a:rPr lang="en-US" dirty="0">
                <a:effectLst/>
              </a:rPr>
              <a:t>Procedures Manual</a:t>
            </a:r>
            <a:endParaRPr lang="en-US" dirty="0"/>
          </a:p>
        </p:txBody>
      </p:sp>
      <p:sp>
        <p:nvSpPr>
          <p:cNvPr id="3" name="Subtitle 2"/>
          <p:cNvSpPr>
            <a:spLocks noGrp="1"/>
          </p:cNvSpPr>
          <p:nvPr>
            <p:ph type="subTitle" idx="1"/>
          </p:nvPr>
        </p:nvSpPr>
        <p:spPr>
          <a:xfrm>
            <a:off x="1595269" y="3618963"/>
            <a:ext cx="9001462" cy="2991119"/>
          </a:xfrm>
        </p:spPr>
        <p:txBody>
          <a:bodyPr>
            <a:normAutofit/>
          </a:bodyPr>
          <a:lstStyle/>
          <a:p>
            <a:r>
              <a:rPr lang="en-US" dirty="0" smtClean="0"/>
              <a:t>By</a:t>
            </a:r>
          </a:p>
          <a:p>
            <a:r>
              <a:rPr lang="en-US" dirty="0" smtClean="0"/>
              <a:t>John D. Daum, CPA, Partner</a:t>
            </a:r>
          </a:p>
          <a:p>
            <a:r>
              <a:rPr lang="en-US" dirty="0" smtClean="0"/>
              <a:t>James W. Gilson, CPA, Partner</a:t>
            </a:r>
          </a:p>
          <a:p>
            <a:r>
              <a:rPr lang="en-US" dirty="0" smtClean="0"/>
              <a:t>of</a:t>
            </a:r>
          </a:p>
          <a:p>
            <a:r>
              <a:rPr lang="en-US" dirty="0" smtClean="0"/>
              <a:t>Condon O’Meara </a:t>
            </a:r>
            <a:r>
              <a:rPr lang="en-US" dirty="0" err="1" smtClean="0"/>
              <a:t>McGinty</a:t>
            </a:r>
            <a:r>
              <a:rPr lang="en-US" dirty="0"/>
              <a:t> </a:t>
            </a:r>
            <a:r>
              <a:rPr lang="en-US" dirty="0" smtClean="0"/>
              <a:t>&amp; Donnelly LLP</a:t>
            </a:r>
            <a:endParaRPr lang="en-US" dirty="0"/>
          </a:p>
        </p:txBody>
      </p:sp>
    </p:spTree>
    <p:extLst>
      <p:ext uri="{BB962C8B-B14F-4D97-AF65-F5344CB8AC3E}">
        <p14:creationId xmlns:p14="http://schemas.microsoft.com/office/powerpoint/2010/main" val="3190679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819955"/>
          </a:xfrm>
        </p:spPr>
        <p:txBody>
          <a:bodyPr/>
          <a:lstStyle/>
          <a:p>
            <a:r>
              <a:rPr lang="en-US" dirty="0" smtClean="0"/>
              <a:t>Poll Question # 2</a:t>
            </a:r>
            <a:endParaRPr lang="en-US" dirty="0"/>
          </a:p>
        </p:txBody>
      </p:sp>
      <p:sp>
        <p:nvSpPr>
          <p:cNvPr id="3" name="Content Placeholder 2"/>
          <p:cNvSpPr>
            <a:spLocks noGrp="1"/>
          </p:cNvSpPr>
          <p:nvPr>
            <p:ph idx="1"/>
          </p:nvPr>
        </p:nvSpPr>
        <p:spPr/>
        <p:txBody>
          <a:bodyPr/>
          <a:lstStyle/>
          <a:p>
            <a:pPr marL="0" indent="0">
              <a:buNone/>
            </a:pPr>
            <a:r>
              <a:rPr lang="en-US" dirty="0" smtClean="0">
                <a:effectLst/>
              </a:rPr>
              <a:t>  </a:t>
            </a:r>
            <a:r>
              <a:rPr lang="en-US" sz="2800" dirty="0" smtClean="0">
                <a:effectLst/>
              </a:rPr>
              <a:t>B) Exactly the same as a walk-thorough of the process, as it                 	is performed</a:t>
            </a:r>
            <a:endParaRPr lang="en-US" sz="2800" dirty="0"/>
          </a:p>
        </p:txBody>
      </p:sp>
    </p:spTree>
    <p:extLst>
      <p:ext uri="{BB962C8B-B14F-4D97-AF65-F5344CB8AC3E}">
        <p14:creationId xmlns:p14="http://schemas.microsoft.com/office/powerpoint/2010/main" val="3417918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335"/>
            <a:ext cx="10353761" cy="326061"/>
          </a:xfrm>
        </p:spPr>
        <p:txBody>
          <a:bodyPr>
            <a:normAutofit fontScale="90000"/>
          </a:bodyPr>
          <a:lstStyle/>
          <a:p>
            <a:r>
              <a:rPr lang="en-US" dirty="0" smtClean="0">
                <a:effectLst/>
              </a:rPr>
              <a:t>Billing, </a:t>
            </a:r>
            <a:r>
              <a:rPr lang="en-US" dirty="0">
                <a:effectLst/>
              </a:rPr>
              <a:t>Cash </a:t>
            </a:r>
            <a:r>
              <a:rPr lang="en-US" dirty="0" smtClean="0">
                <a:effectLst/>
              </a:rPr>
              <a:t>Receipts &amp; accounts receivable</a:t>
            </a:r>
            <a:endParaRPr lang="en-US" dirty="0"/>
          </a:p>
        </p:txBody>
      </p:sp>
      <p:sp>
        <p:nvSpPr>
          <p:cNvPr id="3" name="Content Placeholder 2"/>
          <p:cNvSpPr>
            <a:spLocks noGrp="1"/>
          </p:cNvSpPr>
          <p:nvPr>
            <p:ph idx="1"/>
          </p:nvPr>
        </p:nvSpPr>
        <p:spPr>
          <a:xfrm>
            <a:off x="913795" y="808177"/>
            <a:ext cx="10353762" cy="5875958"/>
          </a:xfrm>
        </p:spPr>
        <p:txBody>
          <a:bodyPr>
            <a:normAutofit lnSpcReduction="10000"/>
          </a:bodyPr>
          <a:lstStyle/>
          <a:p>
            <a:pPr lvl="0"/>
            <a:r>
              <a:rPr lang="en-US" dirty="0">
                <a:effectLst/>
              </a:rPr>
              <a:t>Documenting day to day responsibilities of A/R clerk or equivalent</a:t>
            </a:r>
          </a:p>
          <a:p>
            <a:pPr lvl="0"/>
            <a:r>
              <a:rPr lang="en-US" dirty="0">
                <a:effectLst/>
              </a:rPr>
              <a:t>Billing of monthly charges </a:t>
            </a:r>
          </a:p>
          <a:p>
            <a:pPr lvl="1"/>
            <a:r>
              <a:rPr lang="en-US" dirty="0">
                <a:effectLst/>
              </a:rPr>
              <a:t>D</a:t>
            </a:r>
            <a:r>
              <a:rPr lang="en-US" dirty="0" smtClean="0">
                <a:effectLst/>
              </a:rPr>
              <a:t>ocumenting </a:t>
            </a:r>
            <a:r>
              <a:rPr lang="en-US" dirty="0">
                <a:effectLst/>
              </a:rPr>
              <a:t>what reports are needed monthly </a:t>
            </a:r>
          </a:p>
          <a:p>
            <a:pPr lvl="1"/>
            <a:r>
              <a:rPr lang="en-US" dirty="0">
                <a:effectLst/>
              </a:rPr>
              <a:t>D</a:t>
            </a:r>
            <a:r>
              <a:rPr lang="en-US" dirty="0" smtClean="0">
                <a:effectLst/>
              </a:rPr>
              <a:t>ocumenting </a:t>
            </a:r>
            <a:r>
              <a:rPr lang="en-US" dirty="0">
                <a:effectLst/>
              </a:rPr>
              <a:t>the timing of </a:t>
            </a:r>
            <a:r>
              <a:rPr lang="en-US" dirty="0" smtClean="0">
                <a:effectLst/>
              </a:rPr>
              <a:t>the </a:t>
            </a:r>
            <a:r>
              <a:rPr lang="en-US" dirty="0">
                <a:effectLst/>
              </a:rPr>
              <a:t>monthly billing </a:t>
            </a:r>
            <a:endParaRPr lang="en-US" dirty="0" smtClean="0">
              <a:effectLst/>
            </a:endParaRPr>
          </a:p>
          <a:p>
            <a:pPr lvl="1"/>
            <a:r>
              <a:rPr lang="en-US" dirty="0" smtClean="0">
                <a:effectLst/>
              </a:rPr>
              <a:t>General </a:t>
            </a:r>
            <a:r>
              <a:rPr lang="en-US" dirty="0">
                <a:effectLst/>
              </a:rPr>
              <a:t>description of the process followed within the accounting system</a:t>
            </a:r>
          </a:p>
          <a:p>
            <a:pPr lvl="0"/>
            <a:r>
              <a:rPr lang="en-US" dirty="0">
                <a:effectLst/>
              </a:rPr>
              <a:t>Posting of member payments</a:t>
            </a:r>
          </a:p>
          <a:p>
            <a:pPr lvl="1"/>
            <a:r>
              <a:rPr lang="en-US" dirty="0" smtClean="0">
                <a:effectLst/>
              </a:rPr>
              <a:t>Segregation </a:t>
            </a:r>
            <a:r>
              <a:rPr lang="en-US" dirty="0">
                <a:effectLst/>
              </a:rPr>
              <a:t>of duties </a:t>
            </a:r>
          </a:p>
          <a:p>
            <a:pPr lvl="2"/>
            <a:r>
              <a:rPr lang="en-US" dirty="0">
                <a:effectLst/>
              </a:rPr>
              <a:t>Who summarizes the daily receipts </a:t>
            </a:r>
          </a:p>
          <a:p>
            <a:pPr lvl="2"/>
            <a:r>
              <a:rPr lang="en-US" dirty="0">
                <a:effectLst/>
              </a:rPr>
              <a:t>Who records the member payments into the accounting system </a:t>
            </a:r>
          </a:p>
          <a:p>
            <a:pPr lvl="2"/>
            <a:r>
              <a:rPr lang="en-US" dirty="0">
                <a:effectLst/>
              </a:rPr>
              <a:t>Who prepares the daily deposit </a:t>
            </a:r>
            <a:endParaRPr lang="en-US" dirty="0" smtClean="0">
              <a:effectLst/>
            </a:endParaRPr>
          </a:p>
          <a:p>
            <a:pPr lvl="2"/>
            <a:r>
              <a:rPr lang="en-US" dirty="0" smtClean="0">
                <a:effectLst/>
              </a:rPr>
              <a:t>Who </a:t>
            </a:r>
            <a:r>
              <a:rPr lang="en-US" dirty="0">
                <a:effectLst/>
              </a:rPr>
              <a:t>makes the actual deposit (either actually going to the bank or electronically, lockbox, etc.)</a:t>
            </a:r>
          </a:p>
          <a:p>
            <a:pPr lvl="1"/>
            <a:r>
              <a:rPr lang="en-US" dirty="0">
                <a:effectLst/>
              </a:rPr>
              <a:t>Oversight by CFO/Controller to compare the actual daily deposit slip to daily cash receipts report in the accounting system and monthly general journal entries made to the ledger</a:t>
            </a:r>
          </a:p>
          <a:p>
            <a:pPr lvl="1"/>
            <a:r>
              <a:rPr lang="en-US" dirty="0">
                <a:effectLst/>
              </a:rPr>
              <a:t>Policy on handling cash payments if </a:t>
            </a:r>
            <a:r>
              <a:rPr lang="en-US" dirty="0" smtClean="0">
                <a:effectLst/>
              </a:rPr>
              <a:t>applicable</a:t>
            </a:r>
          </a:p>
          <a:p>
            <a:pPr lvl="1"/>
            <a:r>
              <a:rPr lang="en-US" dirty="0" smtClean="0">
                <a:effectLst/>
              </a:rPr>
              <a:t>Credit card payments received</a:t>
            </a:r>
            <a:endParaRPr lang="en-US" dirty="0">
              <a:effectLst/>
            </a:endParaRPr>
          </a:p>
          <a:p>
            <a:endParaRPr lang="en-US" dirty="0"/>
          </a:p>
        </p:txBody>
      </p:sp>
    </p:spTree>
    <p:extLst>
      <p:ext uri="{BB962C8B-B14F-4D97-AF65-F5344CB8AC3E}">
        <p14:creationId xmlns:p14="http://schemas.microsoft.com/office/powerpoint/2010/main" val="2796514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335"/>
            <a:ext cx="10353761" cy="326061"/>
          </a:xfrm>
        </p:spPr>
        <p:txBody>
          <a:bodyPr>
            <a:normAutofit fontScale="90000"/>
          </a:bodyPr>
          <a:lstStyle/>
          <a:p>
            <a:r>
              <a:rPr lang="en-US" dirty="0" smtClean="0">
                <a:effectLst/>
              </a:rPr>
              <a:t>Billing, </a:t>
            </a:r>
            <a:r>
              <a:rPr lang="en-US" dirty="0">
                <a:effectLst/>
              </a:rPr>
              <a:t>Cash </a:t>
            </a:r>
            <a:r>
              <a:rPr lang="en-US" dirty="0" smtClean="0">
                <a:effectLst/>
              </a:rPr>
              <a:t>Receipts &amp; accounts receivable</a:t>
            </a:r>
            <a:endParaRPr lang="en-US" dirty="0"/>
          </a:p>
        </p:txBody>
      </p:sp>
      <p:sp>
        <p:nvSpPr>
          <p:cNvPr id="3" name="Content Placeholder 2"/>
          <p:cNvSpPr>
            <a:spLocks noGrp="1"/>
          </p:cNvSpPr>
          <p:nvPr>
            <p:ph idx="1"/>
          </p:nvPr>
        </p:nvSpPr>
        <p:spPr>
          <a:xfrm>
            <a:off x="913795" y="808177"/>
            <a:ext cx="10353762" cy="5875958"/>
          </a:xfrm>
        </p:spPr>
        <p:txBody>
          <a:bodyPr>
            <a:normAutofit/>
          </a:bodyPr>
          <a:lstStyle/>
          <a:p>
            <a:pPr lvl="0"/>
            <a:r>
              <a:rPr lang="en-US" sz="2800" dirty="0">
                <a:effectLst/>
              </a:rPr>
              <a:t>CFO/Controller monthly review of aged trial balance report</a:t>
            </a:r>
          </a:p>
          <a:p>
            <a:pPr lvl="0"/>
            <a:r>
              <a:rPr lang="en-US" sz="2800" dirty="0">
                <a:effectLst/>
              </a:rPr>
              <a:t>Review of delinquent accounts and communication to delinquent members (30/60/90 day letters)</a:t>
            </a:r>
          </a:p>
          <a:p>
            <a:pPr lvl="0"/>
            <a:r>
              <a:rPr lang="en-US" sz="2800" dirty="0">
                <a:effectLst/>
              </a:rPr>
              <a:t>Process of how write-offs and other credits to members’ accounts are determined and approved by CFO/Controller, General Manager and Treasurer or Finance Committee</a:t>
            </a:r>
          </a:p>
          <a:p>
            <a:endParaRPr lang="en-US" sz="2800" dirty="0"/>
          </a:p>
        </p:txBody>
      </p:sp>
    </p:spTree>
    <p:extLst>
      <p:ext uri="{BB962C8B-B14F-4D97-AF65-F5344CB8AC3E}">
        <p14:creationId xmlns:p14="http://schemas.microsoft.com/office/powerpoint/2010/main" val="2796514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93183"/>
            <a:ext cx="10353761" cy="386366"/>
          </a:xfrm>
        </p:spPr>
        <p:txBody>
          <a:bodyPr>
            <a:normAutofit fontScale="90000"/>
          </a:bodyPr>
          <a:lstStyle/>
          <a:p>
            <a:r>
              <a:rPr lang="en-US" dirty="0">
                <a:effectLst/>
              </a:rPr>
              <a:t>Payroll</a:t>
            </a:r>
            <a:endParaRPr lang="en-US" dirty="0"/>
          </a:p>
        </p:txBody>
      </p:sp>
      <p:sp>
        <p:nvSpPr>
          <p:cNvPr id="3" name="Content Placeholder 2"/>
          <p:cNvSpPr>
            <a:spLocks noGrp="1"/>
          </p:cNvSpPr>
          <p:nvPr>
            <p:ph idx="1"/>
          </p:nvPr>
        </p:nvSpPr>
        <p:spPr>
          <a:xfrm>
            <a:off x="913795" y="614992"/>
            <a:ext cx="10353762" cy="6107779"/>
          </a:xfrm>
        </p:spPr>
        <p:txBody>
          <a:bodyPr>
            <a:normAutofit fontScale="92500"/>
          </a:bodyPr>
          <a:lstStyle/>
          <a:p>
            <a:pPr lvl="0"/>
            <a:r>
              <a:rPr lang="en-US" sz="2400" dirty="0">
                <a:effectLst/>
              </a:rPr>
              <a:t>Documenting payroll system controls, payroll period, access, employee time records and how it interfaces with the third party service provider that processes payroll</a:t>
            </a:r>
          </a:p>
          <a:p>
            <a:pPr lvl="0"/>
            <a:r>
              <a:rPr lang="en-US" sz="2400" dirty="0">
                <a:effectLst/>
              </a:rPr>
              <a:t>Documenting day to day </a:t>
            </a:r>
            <a:r>
              <a:rPr lang="en-US" sz="2400" dirty="0" smtClean="0">
                <a:effectLst/>
              </a:rPr>
              <a:t>responsibilities </a:t>
            </a:r>
            <a:r>
              <a:rPr lang="en-US" sz="2400" dirty="0">
                <a:effectLst/>
              </a:rPr>
              <a:t>of the payroll clerk or equivalent</a:t>
            </a:r>
          </a:p>
          <a:p>
            <a:pPr lvl="0"/>
            <a:r>
              <a:rPr lang="en-US" sz="2400" dirty="0">
                <a:effectLst/>
              </a:rPr>
              <a:t>Documenting the human </a:t>
            </a:r>
            <a:r>
              <a:rPr lang="en-US" sz="2400" dirty="0" smtClean="0">
                <a:effectLst/>
              </a:rPr>
              <a:t>resources </a:t>
            </a:r>
            <a:r>
              <a:rPr lang="en-US" sz="2400" dirty="0">
                <a:effectLst/>
              </a:rPr>
              <a:t>function</a:t>
            </a:r>
          </a:p>
          <a:p>
            <a:pPr lvl="1"/>
            <a:r>
              <a:rPr lang="en-US" sz="2400" dirty="0">
                <a:effectLst/>
              </a:rPr>
              <a:t>How new hires are processed, entered into payroll system and what forms need to be completed/interfacing with appropriate department heads</a:t>
            </a:r>
          </a:p>
          <a:p>
            <a:pPr lvl="1"/>
            <a:r>
              <a:rPr lang="en-US" sz="2400" dirty="0">
                <a:effectLst/>
              </a:rPr>
              <a:t>Documenting non participation in medical and retirement plans</a:t>
            </a:r>
          </a:p>
          <a:p>
            <a:pPr lvl="1"/>
            <a:r>
              <a:rPr lang="en-US" sz="2400" dirty="0">
                <a:effectLst/>
              </a:rPr>
              <a:t>How the discharging of employees is processed</a:t>
            </a:r>
          </a:p>
          <a:p>
            <a:pPr lvl="1"/>
            <a:r>
              <a:rPr lang="en-US" sz="2400" dirty="0">
                <a:effectLst/>
              </a:rPr>
              <a:t>Safeguards over personnel records/information</a:t>
            </a:r>
          </a:p>
          <a:p>
            <a:pPr lvl="1"/>
            <a:r>
              <a:rPr lang="en-US" sz="2400" dirty="0">
                <a:effectLst/>
              </a:rPr>
              <a:t>Direct deposit process </a:t>
            </a:r>
          </a:p>
          <a:p>
            <a:pPr lvl="0"/>
            <a:r>
              <a:rPr lang="en-US" sz="2400" dirty="0">
                <a:effectLst/>
              </a:rPr>
              <a:t>Process of recording employee hours/timecards/punching and related </a:t>
            </a:r>
            <a:r>
              <a:rPr lang="en-US" sz="2200" dirty="0">
                <a:effectLst/>
              </a:rPr>
              <a:t>controls</a:t>
            </a:r>
            <a:r>
              <a:rPr lang="en-US" dirty="0">
                <a:effectLst/>
              </a:rPr>
              <a:t> </a:t>
            </a:r>
          </a:p>
        </p:txBody>
      </p:sp>
    </p:spTree>
    <p:extLst>
      <p:ext uri="{BB962C8B-B14F-4D97-AF65-F5344CB8AC3E}">
        <p14:creationId xmlns:p14="http://schemas.microsoft.com/office/powerpoint/2010/main" val="3538755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93183"/>
            <a:ext cx="10353761" cy="386366"/>
          </a:xfrm>
        </p:spPr>
        <p:txBody>
          <a:bodyPr>
            <a:normAutofit fontScale="90000"/>
          </a:bodyPr>
          <a:lstStyle/>
          <a:p>
            <a:r>
              <a:rPr lang="en-US" dirty="0">
                <a:effectLst/>
              </a:rPr>
              <a:t>Payroll</a:t>
            </a:r>
            <a:endParaRPr lang="en-US" dirty="0"/>
          </a:p>
        </p:txBody>
      </p:sp>
      <p:sp>
        <p:nvSpPr>
          <p:cNvPr id="3" name="Content Placeholder 2"/>
          <p:cNvSpPr>
            <a:spLocks noGrp="1"/>
          </p:cNvSpPr>
          <p:nvPr>
            <p:ph idx="1"/>
          </p:nvPr>
        </p:nvSpPr>
        <p:spPr>
          <a:xfrm>
            <a:off x="913795" y="614992"/>
            <a:ext cx="10353762" cy="6107779"/>
          </a:xfrm>
        </p:spPr>
        <p:txBody>
          <a:bodyPr>
            <a:noAutofit/>
          </a:bodyPr>
          <a:lstStyle/>
          <a:p>
            <a:pPr lvl="0"/>
            <a:r>
              <a:rPr lang="en-US" sz="2400" dirty="0" smtClean="0">
                <a:effectLst/>
              </a:rPr>
              <a:t>Process </a:t>
            </a:r>
            <a:r>
              <a:rPr lang="en-US" sz="2400" dirty="0">
                <a:effectLst/>
              </a:rPr>
              <a:t>of the review of payroll period hours worked by </a:t>
            </a:r>
            <a:r>
              <a:rPr lang="en-US" sz="2400" dirty="0" smtClean="0">
                <a:effectLst/>
              </a:rPr>
              <a:t>department heads </a:t>
            </a:r>
            <a:r>
              <a:rPr lang="en-US" sz="2400" dirty="0">
                <a:effectLst/>
              </a:rPr>
              <a:t>and how they get to the payroll clerk for processing</a:t>
            </a:r>
          </a:p>
          <a:p>
            <a:pPr lvl="0"/>
            <a:r>
              <a:rPr lang="en-US" sz="2400" dirty="0">
                <a:effectLst/>
              </a:rPr>
              <a:t>Processing of payroll and related approval process by CFO/Controller/GM </a:t>
            </a:r>
          </a:p>
          <a:p>
            <a:pPr lvl="0"/>
            <a:r>
              <a:rPr lang="en-US" sz="2400" dirty="0">
                <a:effectLst/>
              </a:rPr>
              <a:t>Review of the monthly payroll journal entries by CFO/Controller</a:t>
            </a:r>
          </a:p>
          <a:p>
            <a:pPr lvl="0"/>
            <a:r>
              <a:rPr lang="en-US" sz="2400" dirty="0">
                <a:effectLst/>
              </a:rPr>
              <a:t>Paycheck and direct deposit stub dispersal  </a:t>
            </a:r>
          </a:p>
          <a:p>
            <a:pPr lvl="0"/>
            <a:r>
              <a:rPr lang="en-US" sz="2400" dirty="0">
                <a:effectLst/>
              </a:rPr>
              <a:t>Annual payroll payoff</a:t>
            </a:r>
          </a:p>
          <a:p>
            <a:pPr lvl="0"/>
            <a:r>
              <a:rPr lang="en-US" sz="2400" dirty="0">
                <a:effectLst/>
              </a:rPr>
              <a:t>Review of third party payroll service provider</a:t>
            </a:r>
          </a:p>
          <a:p>
            <a:pPr lvl="1"/>
            <a:r>
              <a:rPr lang="en-US" sz="2400" dirty="0">
                <a:effectLst/>
              </a:rPr>
              <a:t>Service auditor’s report (i.e. </a:t>
            </a:r>
            <a:r>
              <a:rPr lang="en-US" sz="2400" dirty="0" smtClean="0">
                <a:effectLst/>
              </a:rPr>
              <a:t>SOC-1 or SOC-2 </a:t>
            </a:r>
            <a:r>
              <a:rPr lang="en-US" sz="2400" dirty="0">
                <a:effectLst/>
              </a:rPr>
              <a:t>Report)</a:t>
            </a:r>
          </a:p>
          <a:p>
            <a:pPr lvl="1"/>
            <a:r>
              <a:rPr lang="en-US" sz="2400" dirty="0">
                <a:effectLst/>
              </a:rPr>
              <a:t>Assess risks identified in </a:t>
            </a:r>
            <a:r>
              <a:rPr lang="en-US" sz="2400" dirty="0" smtClean="0">
                <a:effectLst/>
              </a:rPr>
              <a:t>SOC-1 or SOC-2 </a:t>
            </a:r>
            <a:r>
              <a:rPr lang="en-US" sz="2400" dirty="0">
                <a:effectLst/>
              </a:rPr>
              <a:t>Report</a:t>
            </a:r>
          </a:p>
          <a:p>
            <a:pPr lvl="1"/>
            <a:r>
              <a:rPr lang="en-US" sz="2400" dirty="0">
                <a:effectLst/>
              </a:rPr>
              <a:t>Develop mitigating controls, as necessary</a:t>
            </a:r>
          </a:p>
          <a:p>
            <a:endParaRPr lang="en-US" sz="2400" dirty="0"/>
          </a:p>
        </p:txBody>
      </p:sp>
    </p:spTree>
    <p:extLst>
      <p:ext uri="{BB962C8B-B14F-4D97-AF65-F5344CB8AC3E}">
        <p14:creationId xmlns:p14="http://schemas.microsoft.com/office/powerpoint/2010/main" val="3538755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373487"/>
            <a:ext cx="10353761" cy="875765"/>
          </a:xfrm>
        </p:spPr>
        <p:txBody>
          <a:bodyPr>
            <a:normAutofit/>
          </a:bodyPr>
          <a:lstStyle/>
          <a:p>
            <a:r>
              <a:rPr lang="en-US" dirty="0" smtClean="0"/>
              <a:t>Poll Question # 3</a:t>
            </a:r>
            <a:endParaRPr lang="en-US" dirty="0"/>
          </a:p>
        </p:txBody>
      </p:sp>
      <p:sp>
        <p:nvSpPr>
          <p:cNvPr id="3" name="Content Placeholder 2"/>
          <p:cNvSpPr>
            <a:spLocks noGrp="1"/>
          </p:cNvSpPr>
          <p:nvPr>
            <p:ph idx="1"/>
          </p:nvPr>
        </p:nvSpPr>
        <p:spPr>
          <a:xfrm>
            <a:off x="913796" y="1249252"/>
            <a:ext cx="10353762" cy="4997002"/>
          </a:xfrm>
        </p:spPr>
        <p:txBody>
          <a:bodyPr/>
          <a:lstStyle/>
          <a:p>
            <a:pPr marL="0" indent="0">
              <a:buNone/>
            </a:pPr>
            <a:r>
              <a:rPr lang="en-US" sz="3200" dirty="0">
                <a:effectLst/>
              </a:rPr>
              <a:t>Once your accounting procedures manual is complete how often should you update it?</a:t>
            </a:r>
          </a:p>
          <a:p>
            <a:pPr marL="457200" lvl="0" indent="-457200">
              <a:buFont typeface="+mj-lt"/>
              <a:buAutoNum type="alphaUcPeriod"/>
            </a:pPr>
            <a:r>
              <a:rPr lang="en-US" sz="3200" dirty="0">
                <a:effectLst/>
              </a:rPr>
              <a:t>Never</a:t>
            </a:r>
          </a:p>
          <a:p>
            <a:pPr marL="457200" lvl="0" indent="-457200">
              <a:buFont typeface="+mj-lt"/>
              <a:buAutoNum type="alphaUcPeriod"/>
            </a:pPr>
            <a:r>
              <a:rPr lang="en-US" sz="3200" dirty="0">
                <a:effectLst/>
              </a:rPr>
              <a:t>Once every five years</a:t>
            </a:r>
          </a:p>
          <a:p>
            <a:pPr marL="457200" lvl="0" indent="-457200">
              <a:buFont typeface="+mj-lt"/>
              <a:buAutoNum type="alphaUcPeriod"/>
            </a:pPr>
            <a:r>
              <a:rPr lang="en-US" sz="3200" dirty="0">
                <a:effectLst/>
              </a:rPr>
              <a:t>Regularly, it is never complete, it’s a work in process</a:t>
            </a:r>
          </a:p>
          <a:p>
            <a:pPr marL="457200" lvl="0" indent="-457200">
              <a:buFont typeface="+mj-lt"/>
              <a:buAutoNum type="alphaUcPeriod"/>
            </a:pPr>
            <a:r>
              <a:rPr lang="en-US" sz="3200" dirty="0">
                <a:effectLst/>
              </a:rPr>
              <a:t>Once every 2 years</a:t>
            </a:r>
          </a:p>
          <a:p>
            <a:endParaRPr lang="en-US" dirty="0"/>
          </a:p>
        </p:txBody>
      </p:sp>
    </p:spTree>
    <p:extLst>
      <p:ext uri="{BB962C8B-B14F-4D97-AF65-F5344CB8AC3E}">
        <p14:creationId xmlns:p14="http://schemas.microsoft.com/office/powerpoint/2010/main" val="300872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691166"/>
          </a:xfrm>
        </p:spPr>
        <p:txBody>
          <a:bodyPr/>
          <a:lstStyle/>
          <a:p>
            <a:r>
              <a:rPr lang="en-US" dirty="0" smtClean="0"/>
              <a:t>Poll QUESTION # 3</a:t>
            </a:r>
            <a:endParaRPr lang="en-US" dirty="0"/>
          </a:p>
        </p:txBody>
      </p:sp>
      <p:sp>
        <p:nvSpPr>
          <p:cNvPr id="3" name="Content Placeholder 2"/>
          <p:cNvSpPr>
            <a:spLocks noGrp="1"/>
          </p:cNvSpPr>
          <p:nvPr>
            <p:ph idx="1"/>
          </p:nvPr>
        </p:nvSpPr>
        <p:spPr>
          <a:xfrm>
            <a:off x="913794" y="2395470"/>
            <a:ext cx="10353762" cy="3863662"/>
          </a:xfrm>
        </p:spPr>
        <p:txBody>
          <a:bodyPr>
            <a:normAutofit/>
          </a:bodyPr>
          <a:lstStyle/>
          <a:p>
            <a:pPr marL="0" indent="0">
              <a:buNone/>
            </a:pPr>
            <a:r>
              <a:rPr lang="en-US" sz="2800" dirty="0">
                <a:effectLst/>
              </a:rPr>
              <a:t>C) Regularly, it is never complete, it’s a work in process</a:t>
            </a:r>
            <a:endParaRPr lang="en-US" sz="2800" dirty="0"/>
          </a:p>
        </p:txBody>
      </p:sp>
    </p:spTree>
    <p:extLst>
      <p:ext uri="{BB962C8B-B14F-4D97-AF65-F5344CB8AC3E}">
        <p14:creationId xmlns:p14="http://schemas.microsoft.com/office/powerpoint/2010/main" val="3732143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90660"/>
            <a:ext cx="10353761" cy="794196"/>
          </a:xfrm>
        </p:spPr>
        <p:txBody>
          <a:bodyPr>
            <a:normAutofit fontScale="90000"/>
          </a:bodyPr>
          <a:lstStyle/>
          <a:p>
            <a:r>
              <a:rPr lang="en-US" dirty="0">
                <a:effectLst/>
              </a:rPr>
              <a:t>Purchasing, cash disbursements and accounts payable</a:t>
            </a:r>
            <a:endParaRPr lang="en-US" dirty="0"/>
          </a:p>
        </p:txBody>
      </p:sp>
      <p:sp>
        <p:nvSpPr>
          <p:cNvPr id="3" name="Content Placeholder 2"/>
          <p:cNvSpPr>
            <a:spLocks noGrp="1"/>
          </p:cNvSpPr>
          <p:nvPr>
            <p:ph idx="1"/>
          </p:nvPr>
        </p:nvSpPr>
        <p:spPr>
          <a:xfrm>
            <a:off x="913795" y="1287887"/>
            <a:ext cx="10353762" cy="5331856"/>
          </a:xfrm>
        </p:spPr>
        <p:txBody>
          <a:bodyPr>
            <a:noAutofit/>
          </a:bodyPr>
          <a:lstStyle/>
          <a:p>
            <a:pPr lvl="0"/>
            <a:r>
              <a:rPr lang="en-US" sz="1400" dirty="0">
                <a:effectLst/>
              </a:rPr>
              <a:t>Documenting the day-to-day responsibilities of the AP clerk or equivalent</a:t>
            </a:r>
          </a:p>
          <a:p>
            <a:pPr lvl="0"/>
            <a:r>
              <a:rPr lang="en-US" sz="1400" dirty="0">
                <a:effectLst/>
              </a:rPr>
              <a:t>A</a:t>
            </a:r>
            <a:r>
              <a:rPr lang="en-US" sz="1400" dirty="0" smtClean="0">
                <a:effectLst/>
              </a:rPr>
              <a:t>pproved </a:t>
            </a:r>
            <a:r>
              <a:rPr lang="en-US" sz="1400" dirty="0">
                <a:effectLst/>
              </a:rPr>
              <a:t>vendor list</a:t>
            </a:r>
          </a:p>
          <a:p>
            <a:pPr lvl="0"/>
            <a:r>
              <a:rPr lang="en-US" sz="1400" dirty="0">
                <a:effectLst/>
              </a:rPr>
              <a:t>Documentation of the procedures followed by the purchasing department </a:t>
            </a:r>
            <a:r>
              <a:rPr lang="en-US" sz="1400" dirty="0" smtClean="0">
                <a:effectLst/>
              </a:rPr>
              <a:t>if applicable, </a:t>
            </a:r>
            <a:r>
              <a:rPr lang="en-US" sz="1400" dirty="0">
                <a:effectLst/>
              </a:rPr>
              <a:t>or the procedures followed by employees responsible for </a:t>
            </a:r>
            <a:r>
              <a:rPr lang="en-US" sz="1400" dirty="0" smtClean="0">
                <a:effectLst/>
              </a:rPr>
              <a:t>placing </a:t>
            </a:r>
            <a:r>
              <a:rPr lang="en-US" sz="1400" dirty="0">
                <a:effectLst/>
              </a:rPr>
              <a:t>orders</a:t>
            </a:r>
          </a:p>
          <a:p>
            <a:pPr lvl="0"/>
            <a:r>
              <a:rPr lang="en-US" sz="1400" dirty="0">
                <a:effectLst/>
              </a:rPr>
              <a:t>Use of purchase orders </a:t>
            </a:r>
            <a:r>
              <a:rPr lang="en-US" sz="1400" dirty="0" smtClean="0">
                <a:effectLst/>
              </a:rPr>
              <a:t>if applicable</a:t>
            </a:r>
            <a:endParaRPr lang="en-US" sz="1400" dirty="0">
              <a:effectLst/>
            </a:endParaRPr>
          </a:p>
          <a:p>
            <a:pPr lvl="0"/>
            <a:r>
              <a:rPr lang="en-US" sz="1400" dirty="0">
                <a:effectLst/>
              </a:rPr>
              <a:t>Documenting the process of entering </a:t>
            </a:r>
            <a:r>
              <a:rPr lang="en-US" sz="1400" dirty="0" smtClean="0">
                <a:effectLst/>
              </a:rPr>
              <a:t>vendor invoices </a:t>
            </a:r>
            <a:r>
              <a:rPr lang="en-US" sz="1400" dirty="0">
                <a:effectLst/>
              </a:rPr>
              <a:t>into the accounting system and the monthly reports to be generated</a:t>
            </a:r>
          </a:p>
          <a:p>
            <a:pPr lvl="0"/>
            <a:r>
              <a:rPr lang="en-US" sz="1400" dirty="0">
                <a:effectLst/>
              </a:rPr>
              <a:t>Process of invoices/purchase orders getting approved and forwarded to accounting from the various department heads or purchasing department</a:t>
            </a:r>
          </a:p>
          <a:p>
            <a:pPr lvl="0"/>
            <a:r>
              <a:rPr lang="en-US" sz="1400" dirty="0">
                <a:effectLst/>
              </a:rPr>
              <a:t>Process of </a:t>
            </a:r>
            <a:r>
              <a:rPr lang="en-US" sz="1400" dirty="0" smtClean="0">
                <a:effectLst/>
              </a:rPr>
              <a:t>submitting </a:t>
            </a:r>
            <a:r>
              <a:rPr lang="en-US" sz="1400" dirty="0">
                <a:effectLst/>
              </a:rPr>
              <a:t>invoices and their approval and </a:t>
            </a:r>
            <a:r>
              <a:rPr lang="en-US" sz="1400" dirty="0" smtClean="0">
                <a:effectLst/>
              </a:rPr>
              <a:t>payment</a:t>
            </a:r>
          </a:p>
          <a:p>
            <a:pPr lvl="0"/>
            <a:r>
              <a:rPr lang="en-US" sz="1400" dirty="0" smtClean="0">
                <a:effectLst/>
              </a:rPr>
              <a:t>Payment procedures</a:t>
            </a:r>
          </a:p>
          <a:p>
            <a:pPr lvl="1"/>
            <a:r>
              <a:rPr lang="en-US" sz="1400" dirty="0" smtClean="0">
                <a:effectLst/>
              </a:rPr>
              <a:t>Check signing procedures – dual signature requirements</a:t>
            </a:r>
          </a:p>
          <a:p>
            <a:pPr lvl="1"/>
            <a:r>
              <a:rPr lang="en-US" sz="1400" dirty="0" smtClean="0">
                <a:effectLst/>
              </a:rPr>
              <a:t>Electronic payment (EFT/ACH) procedures – multi-step authentication</a:t>
            </a:r>
            <a:endParaRPr lang="en-US" sz="1400" dirty="0">
              <a:effectLst/>
            </a:endParaRPr>
          </a:p>
          <a:p>
            <a:pPr lvl="0"/>
            <a:r>
              <a:rPr lang="en-US" sz="1400" dirty="0">
                <a:effectLst/>
              </a:rPr>
              <a:t>Appropriate filing of paid invoices</a:t>
            </a:r>
          </a:p>
          <a:p>
            <a:pPr lvl="0"/>
            <a:r>
              <a:rPr lang="en-US" sz="1400" dirty="0">
                <a:effectLst/>
              </a:rPr>
              <a:t>Oversight by CFO/Controller/GM and officer involvement and review of any monthly general journal entries made  to the </a:t>
            </a:r>
            <a:r>
              <a:rPr lang="en-US" sz="1400" dirty="0" smtClean="0">
                <a:effectLst/>
              </a:rPr>
              <a:t>ledger</a:t>
            </a:r>
            <a:endParaRPr lang="en-US" sz="1400" dirty="0">
              <a:effectLst/>
            </a:endParaRPr>
          </a:p>
        </p:txBody>
      </p:sp>
    </p:spTree>
    <p:extLst>
      <p:ext uri="{BB962C8B-B14F-4D97-AF65-F5344CB8AC3E}">
        <p14:creationId xmlns:p14="http://schemas.microsoft.com/office/powerpoint/2010/main" val="1585875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90660"/>
            <a:ext cx="10353761" cy="794196"/>
          </a:xfrm>
        </p:spPr>
        <p:txBody>
          <a:bodyPr>
            <a:normAutofit fontScale="90000"/>
          </a:bodyPr>
          <a:lstStyle/>
          <a:p>
            <a:r>
              <a:rPr lang="en-US" dirty="0">
                <a:effectLst/>
              </a:rPr>
              <a:t>Purchasing, cash disbursements and accounts payable</a:t>
            </a:r>
            <a:endParaRPr lang="en-US" dirty="0"/>
          </a:p>
        </p:txBody>
      </p:sp>
      <p:sp>
        <p:nvSpPr>
          <p:cNvPr id="3" name="Content Placeholder 2"/>
          <p:cNvSpPr>
            <a:spLocks noGrp="1"/>
          </p:cNvSpPr>
          <p:nvPr>
            <p:ph idx="1"/>
          </p:nvPr>
        </p:nvSpPr>
        <p:spPr>
          <a:xfrm>
            <a:off x="913795" y="1287887"/>
            <a:ext cx="10353762" cy="5331856"/>
          </a:xfrm>
        </p:spPr>
        <p:txBody>
          <a:bodyPr>
            <a:noAutofit/>
          </a:bodyPr>
          <a:lstStyle/>
          <a:p>
            <a:pPr lvl="0"/>
            <a:r>
              <a:rPr lang="en-US" dirty="0" smtClean="0">
                <a:effectLst/>
              </a:rPr>
              <a:t>Documenting </a:t>
            </a:r>
            <a:r>
              <a:rPr lang="en-US" dirty="0">
                <a:effectLst/>
              </a:rPr>
              <a:t>when various federal and state tax payments are due and calculated</a:t>
            </a:r>
          </a:p>
          <a:p>
            <a:pPr lvl="0"/>
            <a:r>
              <a:rPr lang="en-US" dirty="0">
                <a:effectLst/>
              </a:rPr>
              <a:t>Process of competitive quotes/bids on purchases, including when are they required and how many must be obtained</a:t>
            </a:r>
          </a:p>
          <a:p>
            <a:pPr lvl="0"/>
            <a:r>
              <a:rPr lang="en-US" dirty="0">
                <a:effectLst/>
              </a:rPr>
              <a:t>Documentation of credit card information and usage</a:t>
            </a:r>
          </a:p>
          <a:p>
            <a:pPr lvl="1"/>
            <a:r>
              <a:rPr lang="en-US" sz="2000" dirty="0">
                <a:effectLst/>
              </a:rPr>
              <a:t>Listing of card holders</a:t>
            </a:r>
          </a:p>
          <a:p>
            <a:pPr lvl="1"/>
            <a:r>
              <a:rPr lang="en-US" sz="2000" dirty="0">
                <a:effectLst/>
              </a:rPr>
              <a:t>Usage policy (allowable expenses)</a:t>
            </a:r>
          </a:p>
          <a:p>
            <a:pPr lvl="1"/>
            <a:r>
              <a:rPr lang="en-US" sz="2000" dirty="0">
                <a:effectLst/>
              </a:rPr>
              <a:t>Submission of receipts for expenses monthly</a:t>
            </a:r>
          </a:p>
          <a:p>
            <a:pPr lvl="1"/>
            <a:r>
              <a:rPr lang="en-US" sz="2000" dirty="0">
                <a:effectLst/>
              </a:rPr>
              <a:t>Oversight by CFO/Controller of monthly statements and periodically by an officer for adherence to the usage policy</a:t>
            </a:r>
          </a:p>
          <a:p>
            <a:pPr lvl="0"/>
            <a:r>
              <a:rPr lang="en-US" dirty="0">
                <a:effectLst/>
              </a:rPr>
              <a:t>Documenting purchase reward programs and the allowable usage of the benefits </a:t>
            </a:r>
          </a:p>
          <a:p>
            <a:endParaRPr lang="en-US" dirty="0"/>
          </a:p>
        </p:txBody>
      </p:sp>
    </p:spTree>
    <p:extLst>
      <p:ext uri="{BB962C8B-B14F-4D97-AF65-F5344CB8AC3E}">
        <p14:creationId xmlns:p14="http://schemas.microsoft.com/office/powerpoint/2010/main" val="1585875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0"/>
            <a:ext cx="10353761" cy="695459"/>
          </a:xfrm>
        </p:spPr>
        <p:txBody>
          <a:bodyPr>
            <a:normAutofit/>
          </a:bodyPr>
          <a:lstStyle/>
          <a:p>
            <a:r>
              <a:rPr lang="en-US" dirty="0">
                <a:effectLst/>
              </a:rPr>
              <a:t>Receiving and inventory management</a:t>
            </a:r>
            <a:endParaRPr lang="en-US" dirty="0"/>
          </a:p>
        </p:txBody>
      </p:sp>
      <p:sp>
        <p:nvSpPr>
          <p:cNvPr id="3" name="Content Placeholder 2"/>
          <p:cNvSpPr>
            <a:spLocks noGrp="1"/>
          </p:cNvSpPr>
          <p:nvPr>
            <p:ph idx="1"/>
          </p:nvPr>
        </p:nvSpPr>
        <p:spPr>
          <a:xfrm>
            <a:off x="913795" y="927279"/>
            <a:ext cx="10353762" cy="5692462"/>
          </a:xfrm>
        </p:spPr>
        <p:txBody>
          <a:bodyPr>
            <a:noAutofit/>
          </a:bodyPr>
          <a:lstStyle/>
          <a:p>
            <a:pPr lvl="0"/>
            <a:r>
              <a:rPr lang="en-US" sz="1800" dirty="0">
                <a:effectLst/>
              </a:rPr>
              <a:t>Summary of controls and safeguards over inventories </a:t>
            </a:r>
            <a:r>
              <a:rPr lang="en-US" sz="1800" dirty="0" smtClean="0">
                <a:effectLst/>
              </a:rPr>
              <a:t>including</a:t>
            </a:r>
            <a:r>
              <a:rPr lang="en-US" sz="1800" dirty="0">
                <a:effectLst/>
              </a:rPr>
              <a:t>, access, monitoring, </a:t>
            </a:r>
            <a:r>
              <a:rPr lang="en-US" sz="1800" dirty="0" smtClean="0">
                <a:effectLst/>
              </a:rPr>
              <a:t>requisitions, etc.</a:t>
            </a:r>
            <a:endParaRPr lang="en-US" sz="1800" dirty="0">
              <a:effectLst/>
            </a:endParaRPr>
          </a:p>
          <a:p>
            <a:pPr lvl="0"/>
            <a:r>
              <a:rPr lang="en-US" sz="1800" dirty="0">
                <a:effectLst/>
              </a:rPr>
              <a:t>Procedures for receipt of deliveries</a:t>
            </a:r>
          </a:p>
          <a:p>
            <a:pPr lvl="1"/>
            <a:r>
              <a:rPr lang="en-US" dirty="0">
                <a:effectLst/>
              </a:rPr>
              <a:t>Periodic test counts of units </a:t>
            </a:r>
            <a:endParaRPr lang="en-US" dirty="0" smtClean="0">
              <a:effectLst/>
            </a:endParaRPr>
          </a:p>
          <a:p>
            <a:pPr lvl="2"/>
            <a:r>
              <a:rPr lang="en-US" sz="1800" dirty="0">
                <a:effectLst/>
              </a:rPr>
              <a:t>F</a:t>
            </a:r>
            <a:r>
              <a:rPr lang="en-US" sz="1800" dirty="0" smtClean="0">
                <a:effectLst/>
              </a:rPr>
              <a:t>ood</a:t>
            </a:r>
            <a:r>
              <a:rPr lang="en-US" sz="1800" dirty="0">
                <a:effectLst/>
              </a:rPr>
              <a:t>, beverage, golf course supplies, etc</a:t>
            </a:r>
            <a:r>
              <a:rPr lang="en-US" sz="1800" dirty="0" smtClean="0">
                <a:effectLst/>
              </a:rPr>
              <a:t>.</a:t>
            </a:r>
            <a:endParaRPr lang="en-US" sz="1800" dirty="0">
              <a:effectLst/>
            </a:endParaRPr>
          </a:p>
          <a:p>
            <a:pPr lvl="1"/>
            <a:r>
              <a:rPr lang="en-US" dirty="0">
                <a:effectLst/>
              </a:rPr>
              <a:t>Periodic tests of weight </a:t>
            </a:r>
            <a:endParaRPr lang="en-US" dirty="0" smtClean="0">
              <a:effectLst/>
            </a:endParaRPr>
          </a:p>
          <a:p>
            <a:pPr lvl="2"/>
            <a:r>
              <a:rPr lang="en-US" sz="1800" dirty="0" smtClean="0">
                <a:effectLst/>
              </a:rPr>
              <a:t>Kitchen scale</a:t>
            </a:r>
            <a:endParaRPr lang="en-US" sz="1800" dirty="0">
              <a:effectLst/>
            </a:endParaRPr>
          </a:p>
          <a:p>
            <a:pPr lvl="1"/>
            <a:r>
              <a:rPr lang="en-US" dirty="0">
                <a:effectLst/>
              </a:rPr>
              <a:t>Periodic participation by finance/accounting employees</a:t>
            </a:r>
          </a:p>
          <a:p>
            <a:pPr lvl="0"/>
            <a:r>
              <a:rPr lang="en-US" sz="1800" dirty="0">
                <a:effectLst/>
              </a:rPr>
              <a:t>Monthly inventory counts </a:t>
            </a:r>
          </a:p>
          <a:p>
            <a:pPr lvl="1"/>
            <a:r>
              <a:rPr lang="en-US" dirty="0">
                <a:effectLst/>
              </a:rPr>
              <a:t>T</a:t>
            </a:r>
            <a:r>
              <a:rPr lang="en-US" dirty="0" smtClean="0">
                <a:effectLst/>
              </a:rPr>
              <a:t>iming </a:t>
            </a:r>
            <a:r>
              <a:rPr lang="en-US" dirty="0">
                <a:effectLst/>
              </a:rPr>
              <a:t>of counts </a:t>
            </a:r>
          </a:p>
          <a:p>
            <a:pPr lvl="1"/>
            <a:r>
              <a:rPr lang="en-US" dirty="0">
                <a:effectLst/>
              </a:rPr>
              <a:t>E</a:t>
            </a:r>
            <a:r>
              <a:rPr lang="en-US" dirty="0" smtClean="0">
                <a:effectLst/>
              </a:rPr>
              <a:t>mployee </a:t>
            </a:r>
            <a:r>
              <a:rPr lang="en-US" dirty="0">
                <a:effectLst/>
              </a:rPr>
              <a:t>responsible for </a:t>
            </a:r>
            <a:r>
              <a:rPr lang="en-US" dirty="0" smtClean="0">
                <a:effectLst/>
              </a:rPr>
              <a:t>counts  </a:t>
            </a:r>
            <a:endParaRPr lang="en-US" dirty="0">
              <a:effectLst/>
            </a:endParaRPr>
          </a:p>
          <a:p>
            <a:pPr lvl="1"/>
            <a:r>
              <a:rPr lang="en-US" dirty="0">
                <a:effectLst/>
              </a:rPr>
              <a:t>P</a:t>
            </a:r>
            <a:r>
              <a:rPr lang="en-US" dirty="0" smtClean="0">
                <a:effectLst/>
              </a:rPr>
              <a:t>eriodic </a:t>
            </a:r>
            <a:r>
              <a:rPr lang="en-US" dirty="0">
                <a:effectLst/>
              </a:rPr>
              <a:t>participation by finance/accounting employees  </a:t>
            </a:r>
          </a:p>
          <a:p>
            <a:pPr lvl="0"/>
            <a:r>
              <a:rPr lang="en-US" sz="1800" dirty="0">
                <a:effectLst/>
              </a:rPr>
              <a:t>Periodic updating of inventory unit costs based on recent vendor invoices</a:t>
            </a:r>
          </a:p>
          <a:p>
            <a:pPr lvl="0"/>
            <a:r>
              <a:rPr lang="en-US" sz="1800" dirty="0">
                <a:effectLst/>
              </a:rPr>
              <a:t>Accounting procedures upon submission of final count to accounting department</a:t>
            </a:r>
          </a:p>
          <a:p>
            <a:endParaRPr lang="en-US" dirty="0"/>
          </a:p>
        </p:txBody>
      </p:sp>
    </p:spTree>
    <p:extLst>
      <p:ext uri="{BB962C8B-B14F-4D97-AF65-F5344CB8AC3E}">
        <p14:creationId xmlns:p14="http://schemas.microsoft.com/office/powerpoint/2010/main" val="1177858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100" y="107324"/>
            <a:ext cx="10353761" cy="1326321"/>
          </a:xfrm>
        </p:spPr>
        <p:txBody>
          <a:bodyPr/>
          <a:lstStyle/>
          <a:p>
            <a:r>
              <a:rPr lang="en-US" dirty="0" smtClean="0"/>
              <a:t>Table of contents/Overview</a:t>
            </a:r>
            <a:endParaRPr lang="en-US" dirty="0"/>
          </a:p>
        </p:txBody>
      </p:sp>
      <p:sp>
        <p:nvSpPr>
          <p:cNvPr id="3" name="Content Placeholder 2"/>
          <p:cNvSpPr>
            <a:spLocks noGrp="1"/>
          </p:cNvSpPr>
          <p:nvPr>
            <p:ph idx="1"/>
          </p:nvPr>
        </p:nvSpPr>
        <p:spPr>
          <a:xfrm>
            <a:off x="913795" y="1107583"/>
            <a:ext cx="10353762" cy="5409127"/>
          </a:xfrm>
        </p:spPr>
        <p:txBody>
          <a:bodyPr>
            <a:normAutofit fontScale="62500" lnSpcReduction="20000"/>
          </a:bodyPr>
          <a:lstStyle/>
          <a:p>
            <a:pPr marL="0" indent="0">
              <a:buNone/>
            </a:pPr>
            <a:endParaRPr lang="en-US" dirty="0">
              <a:effectLst/>
            </a:endParaRPr>
          </a:p>
          <a:p>
            <a:r>
              <a:rPr lang="en-US" sz="2900" dirty="0">
                <a:effectLst/>
              </a:rPr>
              <a:t>1) </a:t>
            </a:r>
            <a:r>
              <a:rPr lang="en-US" sz="2900" dirty="0" smtClean="0">
                <a:effectLst/>
              </a:rPr>
              <a:t>  Introduction</a:t>
            </a:r>
            <a:endParaRPr lang="en-US" sz="2900" dirty="0">
              <a:effectLst/>
            </a:endParaRPr>
          </a:p>
          <a:p>
            <a:r>
              <a:rPr lang="en-US" sz="2900" dirty="0">
                <a:effectLst/>
              </a:rPr>
              <a:t>2) </a:t>
            </a:r>
            <a:r>
              <a:rPr lang="en-US" sz="2900" dirty="0" smtClean="0">
                <a:effectLst/>
              </a:rPr>
              <a:t>  General</a:t>
            </a:r>
            <a:endParaRPr lang="en-US" sz="2900" dirty="0">
              <a:effectLst/>
            </a:endParaRPr>
          </a:p>
          <a:p>
            <a:r>
              <a:rPr lang="en-US" sz="2900" dirty="0">
                <a:effectLst/>
              </a:rPr>
              <a:t>3) </a:t>
            </a:r>
            <a:r>
              <a:rPr lang="en-US" sz="2900" dirty="0" smtClean="0">
                <a:effectLst/>
              </a:rPr>
              <a:t>  Billing, cash receipts and accounts receivable</a:t>
            </a:r>
            <a:endParaRPr lang="en-US" sz="2900" dirty="0">
              <a:effectLst/>
            </a:endParaRPr>
          </a:p>
          <a:p>
            <a:r>
              <a:rPr lang="en-US" sz="2900" dirty="0">
                <a:effectLst/>
              </a:rPr>
              <a:t>4) </a:t>
            </a:r>
            <a:r>
              <a:rPr lang="en-US" sz="2900" dirty="0" smtClean="0">
                <a:effectLst/>
              </a:rPr>
              <a:t>  Payroll</a:t>
            </a:r>
            <a:endParaRPr lang="en-US" sz="2900" dirty="0">
              <a:effectLst/>
            </a:endParaRPr>
          </a:p>
          <a:p>
            <a:r>
              <a:rPr lang="en-US" sz="2900" dirty="0" smtClean="0">
                <a:effectLst/>
              </a:rPr>
              <a:t>5</a:t>
            </a:r>
            <a:r>
              <a:rPr lang="en-US" sz="2900" dirty="0">
                <a:effectLst/>
              </a:rPr>
              <a:t>) </a:t>
            </a:r>
            <a:r>
              <a:rPr lang="en-US" sz="2900" dirty="0" smtClean="0">
                <a:effectLst/>
              </a:rPr>
              <a:t>  Purchasing</a:t>
            </a:r>
            <a:r>
              <a:rPr lang="en-US" sz="2900" dirty="0">
                <a:effectLst/>
              </a:rPr>
              <a:t>, cash disbursements and accounts payable</a:t>
            </a:r>
          </a:p>
          <a:p>
            <a:r>
              <a:rPr lang="en-US" sz="2900" dirty="0">
                <a:effectLst/>
              </a:rPr>
              <a:t>6</a:t>
            </a:r>
            <a:r>
              <a:rPr lang="en-US" sz="2900" dirty="0" smtClean="0">
                <a:effectLst/>
              </a:rPr>
              <a:t>)   </a:t>
            </a:r>
            <a:r>
              <a:rPr lang="en-US" sz="2900" dirty="0">
                <a:effectLst/>
              </a:rPr>
              <a:t>Receiving and inventory management</a:t>
            </a:r>
          </a:p>
          <a:p>
            <a:r>
              <a:rPr lang="en-US" sz="2900" dirty="0">
                <a:effectLst/>
              </a:rPr>
              <a:t>7) </a:t>
            </a:r>
            <a:r>
              <a:rPr lang="en-US" sz="2900" dirty="0" smtClean="0">
                <a:effectLst/>
              </a:rPr>
              <a:t>  Asset </a:t>
            </a:r>
            <a:r>
              <a:rPr lang="en-US" sz="2900" dirty="0">
                <a:effectLst/>
              </a:rPr>
              <a:t>m</a:t>
            </a:r>
            <a:r>
              <a:rPr lang="en-US" sz="2900" dirty="0" smtClean="0">
                <a:effectLst/>
              </a:rPr>
              <a:t>anagement</a:t>
            </a:r>
            <a:endParaRPr lang="en-US" sz="2900" dirty="0">
              <a:effectLst/>
            </a:endParaRPr>
          </a:p>
          <a:p>
            <a:r>
              <a:rPr lang="en-US" sz="2900" dirty="0">
                <a:effectLst/>
              </a:rPr>
              <a:t>8</a:t>
            </a:r>
            <a:r>
              <a:rPr lang="en-US" sz="2900" dirty="0" smtClean="0">
                <a:effectLst/>
              </a:rPr>
              <a:t>)   </a:t>
            </a:r>
            <a:r>
              <a:rPr lang="en-US" sz="2900" dirty="0">
                <a:effectLst/>
              </a:rPr>
              <a:t>Property and </a:t>
            </a:r>
            <a:r>
              <a:rPr lang="en-US" sz="2900" dirty="0" smtClean="0">
                <a:effectLst/>
              </a:rPr>
              <a:t>equipment</a:t>
            </a:r>
            <a:endParaRPr lang="en-US" sz="2900" dirty="0">
              <a:effectLst/>
            </a:endParaRPr>
          </a:p>
          <a:p>
            <a:r>
              <a:rPr lang="en-US" sz="2900" dirty="0">
                <a:effectLst/>
              </a:rPr>
              <a:t>9) </a:t>
            </a:r>
            <a:r>
              <a:rPr lang="en-US" sz="2900" dirty="0" smtClean="0">
                <a:effectLst/>
              </a:rPr>
              <a:t> Club </a:t>
            </a:r>
            <a:r>
              <a:rPr lang="en-US" sz="2900" dirty="0">
                <a:effectLst/>
              </a:rPr>
              <a:t>a</a:t>
            </a:r>
            <a:r>
              <a:rPr lang="en-US" sz="2900" dirty="0" smtClean="0">
                <a:effectLst/>
              </a:rPr>
              <a:t>ctivities</a:t>
            </a:r>
            <a:endParaRPr lang="en-US" sz="2900" dirty="0">
              <a:effectLst/>
            </a:endParaRPr>
          </a:p>
          <a:p>
            <a:r>
              <a:rPr lang="en-US" sz="2900" dirty="0">
                <a:effectLst/>
              </a:rPr>
              <a:t>10) </a:t>
            </a:r>
            <a:r>
              <a:rPr lang="en-US" sz="2900" dirty="0" smtClean="0">
                <a:effectLst/>
              </a:rPr>
              <a:t>Other items for consideration</a:t>
            </a:r>
          </a:p>
          <a:p>
            <a:r>
              <a:rPr lang="en-US" sz="2900" dirty="0" smtClean="0">
                <a:effectLst/>
              </a:rPr>
              <a:t>11) Recent developments</a:t>
            </a:r>
          </a:p>
          <a:p>
            <a:r>
              <a:rPr lang="en-US" sz="2900" dirty="0" smtClean="0">
                <a:effectLst/>
              </a:rPr>
              <a:t>12) In summary</a:t>
            </a:r>
            <a:endParaRPr lang="en-US" sz="2900" dirty="0">
              <a:effectLst/>
            </a:endParaRPr>
          </a:p>
          <a:p>
            <a:endParaRPr lang="en-US" dirty="0"/>
          </a:p>
        </p:txBody>
      </p:sp>
    </p:spTree>
    <p:extLst>
      <p:ext uri="{BB962C8B-B14F-4D97-AF65-F5344CB8AC3E}">
        <p14:creationId xmlns:p14="http://schemas.microsoft.com/office/powerpoint/2010/main" val="861377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44699"/>
            <a:ext cx="10353761" cy="412124"/>
          </a:xfrm>
        </p:spPr>
        <p:txBody>
          <a:bodyPr>
            <a:normAutofit fontScale="90000"/>
          </a:bodyPr>
          <a:lstStyle/>
          <a:p>
            <a:r>
              <a:rPr lang="en-US" dirty="0">
                <a:effectLst/>
              </a:rPr>
              <a:t>Asset Management </a:t>
            </a:r>
            <a:endParaRPr lang="en-US" dirty="0"/>
          </a:p>
        </p:txBody>
      </p:sp>
      <p:sp>
        <p:nvSpPr>
          <p:cNvPr id="3" name="Content Placeholder 2"/>
          <p:cNvSpPr>
            <a:spLocks noGrp="1"/>
          </p:cNvSpPr>
          <p:nvPr>
            <p:ph idx="1"/>
          </p:nvPr>
        </p:nvSpPr>
        <p:spPr>
          <a:xfrm>
            <a:off x="1094099" y="808176"/>
            <a:ext cx="10353762" cy="5824444"/>
          </a:xfrm>
        </p:spPr>
        <p:txBody>
          <a:bodyPr>
            <a:normAutofit fontScale="92500"/>
          </a:bodyPr>
          <a:lstStyle/>
          <a:p>
            <a:pPr lvl="0"/>
            <a:r>
              <a:rPr lang="en-US" sz="2400" dirty="0">
                <a:effectLst/>
              </a:rPr>
              <a:t>Documenting cash and investment account information </a:t>
            </a:r>
          </a:p>
          <a:p>
            <a:pPr lvl="1"/>
            <a:r>
              <a:rPr lang="en-US" sz="2400" dirty="0">
                <a:effectLst/>
              </a:rPr>
              <a:t>Bank resolutions</a:t>
            </a:r>
          </a:p>
          <a:p>
            <a:pPr lvl="1"/>
            <a:r>
              <a:rPr lang="en-US" sz="2400" dirty="0">
                <a:effectLst/>
              </a:rPr>
              <a:t>Updated authorized signature cards</a:t>
            </a:r>
          </a:p>
          <a:p>
            <a:pPr lvl="0"/>
            <a:r>
              <a:rPr lang="en-US" sz="2400" dirty="0">
                <a:effectLst/>
              </a:rPr>
              <a:t>Investment policy/cash management procedures</a:t>
            </a:r>
          </a:p>
          <a:p>
            <a:pPr lvl="0"/>
            <a:r>
              <a:rPr lang="en-US" sz="2400" dirty="0">
                <a:effectLst/>
              </a:rPr>
              <a:t>Safeguarding of unused checks </a:t>
            </a:r>
          </a:p>
          <a:p>
            <a:pPr lvl="0"/>
            <a:r>
              <a:rPr lang="en-US" sz="2400" dirty="0">
                <a:effectLst/>
              </a:rPr>
              <a:t>Controls over electronic transfers between accounts and electronic debit charges</a:t>
            </a:r>
          </a:p>
          <a:p>
            <a:pPr lvl="0"/>
            <a:r>
              <a:rPr lang="en-US" sz="2400" dirty="0">
                <a:effectLst/>
              </a:rPr>
              <a:t>Process of reconciling bank </a:t>
            </a:r>
            <a:r>
              <a:rPr lang="en-US" sz="2400" dirty="0" smtClean="0">
                <a:effectLst/>
              </a:rPr>
              <a:t>accounts</a:t>
            </a:r>
            <a:endParaRPr lang="en-US" sz="2400" dirty="0">
              <a:effectLst/>
            </a:endParaRPr>
          </a:p>
          <a:p>
            <a:pPr lvl="1"/>
            <a:r>
              <a:rPr lang="en-US" sz="2400" dirty="0">
                <a:effectLst/>
              </a:rPr>
              <a:t>Who reconciles each account monthly</a:t>
            </a:r>
          </a:p>
          <a:p>
            <a:pPr lvl="1"/>
            <a:r>
              <a:rPr lang="en-US" sz="2400" dirty="0">
                <a:effectLst/>
              </a:rPr>
              <a:t>Review of the bank reconciliations monthly by CFO/Controller if reconciliations are not done by them</a:t>
            </a:r>
          </a:p>
          <a:p>
            <a:pPr lvl="1"/>
            <a:r>
              <a:rPr lang="en-US" sz="2400" dirty="0">
                <a:effectLst/>
              </a:rPr>
              <a:t>Periodic officer review of reconciliations and unopened bank </a:t>
            </a:r>
            <a:r>
              <a:rPr lang="en-US" sz="2400" dirty="0" smtClean="0">
                <a:effectLst/>
              </a:rPr>
              <a:t>statements</a:t>
            </a:r>
            <a:endParaRPr lang="en-US" sz="1900" dirty="0">
              <a:effectLst/>
            </a:endParaRPr>
          </a:p>
          <a:p>
            <a:pPr marL="0" indent="0">
              <a:buNone/>
            </a:pPr>
            <a:endParaRPr lang="en-US" dirty="0"/>
          </a:p>
        </p:txBody>
      </p:sp>
    </p:spTree>
    <p:extLst>
      <p:ext uri="{BB962C8B-B14F-4D97-AF65-F5344CB8AC3E}">
        <p14:creationId xmlns:p14="http://schemas.microsoft.com/office/powerpoint/2010/main" val="771061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44699"/>
            <a:ext cx="10353761" cy="412124"/>
          </a:xfrm>
        </p:spPr>
        <p:txBody>
          <a:bodyPr>
            <a:normAutofit fontScale="90000"/>
          </a:bodyPr>
          <a:lstStyle/>
          <a:p>
            <a:r>
              <a:rPr lang="en-US" dirty="0">
                <a:effectLst/>
              </a:rPr>
              <a:t>Asset Management </a:t>
            </a:r>
            <a:endParaRPr lang="en-US" dirty="0"/>
          </a:p>
        </p:txBody>
      </p:sp>
      <p:sp>
        <p:nvSpPr>
          <p:cNvPr id="3" name="Content Placeholder 2"/>
          <p:cNvSpPr>
            <a:spLocks noGrp="1"/>
          </p:cNvSpPr>
          <p:nvPr>
            <p:ph idx="1"/>
          </p:nvPr>
        </p:nvSpPr>
        <p:spPr>
          <a:xfrm>
            <a:off x="1094099" y="808176"/>
            <a:ext cx="10353762" cy="5824444"/>
          </a:xfrm>
        </p:spPr>
        <p:txBody>
          <a:bodyPr>
            <a:normAutofit/>
          </a:bodyPr>
          <a:lstStyle/>
          <a:p>
            <a:pPr lvl="0"/>
            <a:r>
              <a:rPr lang="en-US" sz="2800" dirty="0">
                <a:effectLst/>
              </a:rPr>
              <a:t>Outline of petty cash boxes, their amounts and who is responsible for them</a:t>
            </a:r>
          </a:p>
          <a:p>
            <a:pPr lvl="1"/>
            <a:r>
              <a:rPr lang="en-US" sz="2800" dirty="0">
                <a:effectLst/>
              </a:rPr>
              <a:t>How boxes are replenished</a:t>
            </a:r>
          </a:p>
          <a:p>
            <a:pPr lvl="1"/>
            <a:r>
              <a:rPr lang="en-US" sz="2800" dirty="0">
                <a:effectLst/>
              </a:rPr>
              <a:t>Who is able to cash petty cash checks </a:t>
            </a:r>
          </a:p>
          <a:p>
            <a:pPr lvl="1"/>
            <a:r>
              <a:rPr lang="en-US" sz="2800" dirty="0">
                <a:effectLst/>
              </a:rPr>
              <a:t>Controls over petty cash transactions </a:t>
            </a:r>
          </a:p>
          <a:p>
            <a:pPr lvl="1"/>
            <a:r>
              <a:rPr lang="en-US" sz="2800" dirty="0">
                <a:effectLst/>
              </a:rPr>
              <a:t>Approval of transactions</a:t>
            </a:r>
          </a:p>
          <a:p>
            <a:pPr lvl="1"/>
            <a:r>
              <a:rPr lang="en-US" sz="2800" dirty="0">
                <a:effectLst/>
              </a:rPr>
              <a:t>Oversight and review of transactions as submitted for payment by CFO/Controller</a:t>
            </a:r>
          </a:p>
          <a:p>
            <a:pPr lvl="1"/>
            <a:r>
              <a:rPr lang="en-US" sz="2800" dirty="0">
                <a:effectLst/>
              </a:rPr>
              <a:t>Keep boxes on </a:t>
            </a:r>
            <a:r>
              <a:rPr lang="en-US" sz="2800" dirty="0" err="1">
                <a:effectLst/>
              </a:rPr>
              <a:t>imprest</a:t>
            </a:r>
            <a:r>
              <a:rPr lang="en-US" sz="2800" dirty="0">
                <a:effectLst/>
              </a:rPr>
              <a:t> basis </a:t>
            </a:r>
          </a:p>
          <a:p>
            <a:endParaRPr lang="en-US" dirty="0"/>
          </a:p>
        </p:txBody>
      </p:sp>
    </p:spTree>
    <p:extLst>
      <p:ext uri="{BB962C8B-B14F-4D97-AF65-F5344CB8AC3E}">
        <p14:creationId xmlns:p14="http://schemas.microsoft.com/office/powerpoint/2010/main" val="7710617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84597"/>
            <a:ext cx="10353761" cy="459347"/>
          </a:xfrm>
        </p:spPr>
        <p:txBody>
          <a:bodyPr>
            <a:normAutofit fontScale="90000"/>
          </a:bodyPr>
          <a:lstStyle/>
          <a:p>
            <a:r>
              <a:rPr lang="en-US" dirty="0">
                <a:effectLst/>
              </a:rPr>
              <a:t>Property and equipment</a:t>
            </a:r>
            <a:endParaRPr lang="en-US" dirty="0"/>
          </a:p>
        </p:txBody>
      </p:sp>
      <p:sp>
        <p:nvSpPr>
          <p:cNvPr id="3" name="Content Placeholder 2"/>
          <p:cNvSpPr>
            <a:spLocks noGrp="1"/>
          </p:cNvSpPr>
          <p:nvPr>
            <p:ph idx="1"/>
          </p:nvPr>
        </p:nvSpPr>
        <p:spPr>
          <a:xfrm>
            <a:off x="913796" y="1996225"/>
            <a:ext cx="10353762" cy="4649273"/>
          </a:xfrm>
        </p:spPr>
        <p:txBody>
          <a:bodyPr>
            <a:normAutofit/>
          </a:bodyPr>
          <a:lstStyle/>
          <a:p>
            <a:pPr lvl="0"/>
            <a:r>
              <a:rPr lang="en-US" sz="2400" dirty="0">
                <a:effectLst/>
              </a:rPr>
              <a:t>Capital budgeting process</a:t>
            </a:r>
          </a:p>
          <a:p>
            <a:pPr lvl="0"/>
            <a:r>
              <a:rPr lang="en-US" sz="2400" dirty="0">
                <a:effectLst/>
              </a:rPr>
              <a:t>Capitalization policy</a:t>
            </a:r>
          </a:p>
          <a:p>
            <a:pPr lvl="0"/>
            <a:r>
              <a:rPr lang="en-US" sz="2400" dirty="0">
                <a:effectLst/>
              </a:rPr>
              <a:t>Depreciation policy, including method of depreciation and general rules for depreciable lives of assets</a:t>
            </a:r>
          </a:p>
          <a:p>
            <a:pPr lvl="0"/>
            <a:r>
              <a:rPr lang="en-US" sz="2400" dirty="0">
                <a:effectLst/>
              </a:rPr>
              <a:t>Maintenance of detailed asset and related depreciation schedules</a:t>
            </a:r>
          </a:p>
          <a:p>
            <a:pPr lvl="0"/>
            <a:r>
              <a:rPr lang="en-US" sz="2400" dirty="0">
                <a:effectLst/>
              </a:rPr>
              <a:t>Periodic inventory of equipment (i.e. greens, etc.)</a:t>
            </a:r>
          </a:p>
          <a:p>
            <a:pPr lvl="0"/>
            <a:r>
              <a:rPr lang="en-US" sz="2400" dirty="0">
                <a:effectLst/>
              </a:rPr>
              <a:t>Procedures for the disposal of assets (i.e. sales, trade-in, scrap, etc.)</a:t>
            </a:r>
          </a:p>
          <a:p>
            <a:endParaRPr lang="en-US" sz="2400" dirty="0"/>
          </a:p>
        </p:txBody>
      </p:sp>
    </p:spTree>
    <p:extLst>
      <p:ext uri="{BB962C8B-B14F-4D97-AF65-F5344CB8AC3E}">
        <p14:creationId xmlns:p14="http://schemas.microsoft.com/office/powerpoint/2010/main" val="9086873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510862"/>
          </a:xfrm>
        </p:spPr>
        <p:txBody>
          <a:bodyPr>
            <a:normAutofit fontScale="90000"/>
          </a:bodyPr>
          <a:lstStyle/>
          <a:p>
            <a:r>
              <a:rPr lang="en-US" dirty="0">
                <a:effectLst/>
              </a:rPr>
              <a:t>Club Activities</a:t>
            </a:r>
            <a:endParaRPr lang="en-US" dirty="0"/>
          </a:p>
        </p:txBody>
      </p:sp>
      <p:sp>
        <p:nvSpPr>
          <p:cNvPr id="3" name="Content Placeholder 2"/>
          <p:cNvSpPr>
            <a:spLocks noGrp="1"/>
          </p:cNvSpPr>
          <p:nvPr>
            <p:ph idx="1"/>
          </p:nvPr>
        </p:nvSpPr>
        <p:spPr>
          <a:xfrm>
            <a:off x="913795" y="1352283"/>
            <a:ext cx="10353762" cy="4919728"/>
          </a:xfrm>
        </p:spPr>
        <p:txBody>
          <a:bodyPr>
            <a:normAutofit/>
          </a:bodyPr>
          <a:lstStyle/>
          <a:p>
            <a:pPr lvl="0"/>
            <a:r>
              <a:rPr lang="en-US" sz="1800" dirty="0">
                <a:effectLst/>
              </a:rPr>
              <a:t>Documenting procedures over accounting for revenue from greens fees/golf cart </a:t>
            </a:r>
            <a:r>
              <a:rPr lang="en-US" sz="1800" dirty="0" smtClean="0">
                <a:effectLst/>
              </a:rPr>
              <a:t>fees</a:t>
            </a:r>
          </a:p>
          <a:p>
            <a:pPr lvl="1"/>
            <a:r>
              <a:rPr lang="en-US" sz="1600" dirty="0" smtClean="0">
                <a:effectLst/>
              </a:rPr>
              <a:t>Include </a:t>
            </a:r>
            <a:r>
              <a:rPr lang="en-US" sz="1600" dirty="0">
                <a:effectLst/>
              </a:rPr>
              <a:t>the starter and pro shop responsibilities </a:t>
            </a:r>
          </a:p>
          <a:p>
            <a:pPr lvl="1"/>
            <a:r>
              <a:rPr lang="en-US" sz="1600" dirty="0" smtClean="0">
                <a:effectLst/>
              </a:rPr>
              <a:t>Forwarding </a:t>
            </a:r>
            <a:r>
              <a:rPr lang="en-US" sz="1600" dirty="0">
                <a:effectLst/>
              </a:rPr>
              <a:t>of the daily play sheet </a:t>
            </a:r>
            <a:r>
              <a:rPr lang="en-US" sz="1600" dirty="0" smtClean="0">
                <a:effectLst/>
              </a:rPr>
              <a:t>to </a:t>
            </a:r>
            <a:r>
              <a:rPr lang="en-US" sz="1600" dirty="0">
                <a:effectLst/>
              </a:rPr>
              <a:t>accounting for verification with the daily sales reports</a:t>
            </a:r>
          </a:p>
          <a:p>
            <a:pPr lvl="0"/>
            <a:r>
              <a:rPr lang="en-US" sz="1800" dirty="0">
                <a:effectLst/>
              </a:rPr>
              <a:t>Documenting a consistent method of departmental distribution of outing/function revenue </a:t>
            </a:r>
          </a:p>
          <a:p>
            <a:pPr lvl="0"/>
            <a:r>
              <a:rPr lang="en-US" sz="1800" dirty="0">
                <a:effectLst/>
              </a:rPr>
              <a:t>Process of how outing petty cash payments are handled</a:t>
            </a:r>
          </a:p>
          <a:p>
            <a:pPr lvl="0"/>
            <a:r>
              <a:rPr lang="en-US" sz="1800" dirty="0">
                <a:effectLst/>
              </a:rPr>
              <a:t>Accounting should perform an annual audit of moorings for rental income at </a:t>
            </a:r>
            <a:r>
              <a:rPr lang="en-US" sz="1800" dirty="0" smtClean="0">
                <a:effectLst/>
              </a:rPr>
              <a:t>yacht </a:t>
            </a:r>
            <a:r>
              <a:rPr lang="en-US" sz="1800" dirty="0">
                <a:effectLst/>
              </a:rPr>
              <a:t>clubs </a:t>
            </a:r>
          </a:p>
          <a:p>
            <a:pPr lvl="0"/>
            <a:r>
              <a:rPr lang="en-US" sz="1800" dirty="0" smtClean="0">
                <a:effectLst/>
              </a:rPr>
              <a:t>Room </a:t>
            </a:r>
            <a:r>
              <a:rPr lang="en-US" sz="1800" dirty="0">
                <a:effectLst/>
              </a:rPr>
              <a:t>rental revenue and the procedures ensuring its </a:t>
            </a:r>
            <a:r>
              <a:rPr lang="en-US" sz="1800" dirty="0" smtClean="0">
                <a:effectLst/>
              </a:rPr>
              <a:t>capturing</a:t>
            </a:r>
          </a:p>
          <a:p>
            <a:pPr lvl="1"/>
            <a:r>
              <a:rPr lang="en-US" dirty="0" smtClean="0">
                <a:effectLst/>
              </a:rPr>
              <a:t>Housekeeping reports</a:t>
            </a:r>
          </a:p>
          <a:p>
            <a:r>
              <a:rPr lang="en-US" dirty="0" smtClean="0">
                <a:effectLst/>
              </a:rPr>
              <a:t>POS </a:t>
            </a:r>
            <a:r>
              <a:rPr lang="en-US" dirty="0">
                <a:effectLst/>
              </a:rPr>
              <a:t>process and controls over verifying daily sales reports to chits and how that is posted and forwarded to accounting daily</a:t>
            </a:r>
          </a:p>
          <a:p>
            <a:pPr marL="0" lvl="0" indent="0">
              <a:buNone/>
            </a:pPr>
            <a:endParaRPr lang="en-US" dirty="0">
              <a:effectLst/>
            </a:endParaRPr>
          </a:p>
          <a:p>
            <a:endParaRPr lang="en-US" dirty="0"/>
          </a:p>
        </p:txBody>
      </p:sp>
    </p:spTree>
    <p:extLst>
      <p:ext uri="{BB962C8B-B14F-4D97-AF65-F5344CB8AC3E}">
        <p14:creationId xmlns:p14="http://schemas.microsoft.com/office/powerpoint/2010/main" val="30180706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575256"/>
          </a:xfrm>
        </p:spPr>
        <p:txBody>
          <a:bodyPr/>
          <a:lstStyle/>
          <a:p>
            <a:r>
              <a:rPr lang="en-US" dirty="0" smtClean="0"/>
              <a:t>Other items for consideration</a:t>
            </a:r>
            <a:endParaRPr lang="en-US" dirty="0"/>
          </a:p>
        </p:txBody>
      </p:sp>
      <p:sp>
        <p:nvSpPr>
          <p:cNvPr id="3" name="Content Placeholder 2"/>
          <p:cNvSpPr>
            <a:spLocks noGrp="1"/>
          </p:cNvSpPr>
          <p:nvPr>
            <p:ph idx="1"/>
          </p:nvPr>
        </p:nvSpPr>
        <p:spPr/>
        <p:txBody>
          <a:bodyPr/>
          <a:lstStyle/>
          <a:p>
            <a:pPr lvl="0"/>
            <a:r>
              <a:rPr lang="en-US" sz="2800" dirty="0">
                <a:effectLst/>
              </a:rPr>
              <a:t>Prepaid expenses</a:t>
            </a:r>
          </a:p>
          <a:p>
            <a:pPr lvl="0"/>
            <a:r>
              <a:rPr lang="en-US" sz="2800" dirty="0">
                <a:effectLst/>
              </a:rPr>
              <a:t>Accrued expenses</a:t>
            </a:r>
          </a:p>
          <a:p>
            <a:pPr lvl="0"/>
            <a:r>
              <a:rPr lang="en-US" sz="2800" dirty="0">
                <a:effectLst/>
              </a:rPr>
              <a:t>Long-term debt and lines of credit</a:t>
            </a:r>
          </a:p>
          <a:p>
            <a:pPr lvl="0"/>
            <a:r>
              <a:rPr lang="en-US" sz="2800" dirty="0">
                <a:effectLst/>
              </a:rPr>
              <a:t>Membership certificates</a:t>
            </a:r>
          </a:p>
          <a:p>
            <a:pPr lvl="0"/>
            <a:r>
              <a:rPr lang="en-US" sz="2800" dirty="0">
                <a:effectLst/>
              </a:rPr>
              <a:t>Capital and other funds</a:t>
            </a:r>
          </a:p>
          <a:p>
            <a:endParaRPr lang="en-US" dirty="0"/>
          </a:p>
        </p:txBody>
      </p:sp>
    </p:spTree>
    <p:extLst>
      <p:ext uri="{BB962C8B-B14F-4D97-AF65-F5344CB8AC3E}">
        <p14:creationId xmlns:p14="http://schemas.microsoft.com/office/powerpoint/2010/main" val="391554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developments</a:t>
            </a:r>
            <a:endParaRPr lang="en-US" dirty="0"/>
          </a:p>
        </p:txBody>
      </p:sp>
      <p:sp>
        <p:nvSpPr>
          <p:cNvPr id="3" name="Content Placeholder 2"/>
          <p:cNvSpPr>
            <a:spLocks noGrp="1"/>
          </p:cNvSpPr>
          <p:nvPr>
            <p:ph idx="1"/>
          </p:nvPr>
        </p:nvSpPr>
        <p:spPr/>
        <p:txBody>
          <a:bodyPr/>
          <a:lstStyle/>
          <a:p>
            <a:r>
              <a:rPr lang="en-US" dirty="0" smtClean="0"/>
              <a:t>Accounting Standards Update (ASU) 2016-14 – Presentation of Financial Statements of Not-for-Profit Entities</a:t>
            </a:r>
          </a:p>
          <a:p>
            <a:pPr lvl="1"/>
            <a:r>
              <a:rPr lang="en-US" dirty="0" smtClean="0"/>
              <a:t>Net Asset Classes</a:t>
            </a:r>
          </a:p>
          <a:p>
            <a:pPr lvl="1"/>
            <a:r>
              <a:rPr lang="en-US" dirty="0" smtClean="0"/>
              <a:t>Investment Return</a:t>
            </a:r>
          </a:p>
          <a:p>
            <a:pPr lvl="1"/>
            <a:r>
              <a:rPr lang="en-US" dirty="0" smtClean="0"/>
              <a:t>Expenses</a:t>
            </a:r>
          </a:p>
          <a:p>
            <a:pPr lvl="1"/>
            <a:r>
              <a:rPr lang="en-US" dirty="0" smtClean="0"/>
              <a:t>Liquidity</a:t>
            </a:r>
          </a:p>
          <a:p>
            <a:r>
              <a:rPr lang="en-US" dirty="0" smtClean="0"/>
              <a:t>ASU 2016-02 – Leases </a:t>
            </a:r>
          </a:p>
          <a:p>
            <a:pPr lvl="1"/>
            <a:r>
              <a:rPr lang="en-US" dirty="0" smtClean="0"/>
              <a:t>Recognition of leases on statement of financial position (balance sheet)</a:t>
            </a:r>
            <a:endParaRPr lang="en-US" dirty="0"/>
          </a:p>
        </p:txBody>
      </p:sp>
    </p:spTree>
    <p:extLst>
      <p:ext uri="{BB962C8B-B14F-4D97-AF65-F5344CB8AC3E}">
        <p14:creationId xmlns:p14="http://schemas.microsoft.com/office/powerpoint/2010/main" val="1319516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562377"/>
          </a:xfrm>
        </p:spPr>
        <p:txBody>
          <a:bodyPr/>
          <a:lstStyle/>
          <a:p>
            <a:r>
              <a:rPr lang="en-US" dirty="0">
                <a:effectLst/>
              </a:rPr>
              <a:t>In Summary </a:t>
            </a:r>
            <a:endParaRPr lang="en-US" dirty="0"/>
          </a:p>
        </p:txBody>
      </p:sp>
      <p:sp>
        <p:nvSpPr>
          <p:cNvPr id="3" name="Content Placeholder 2"/>
          <p:cNvSpPr>
            <a:spLocks noGrp="1"/>
          </p:cNvSpPr>
          <p:nvPr>
            <p:ph idx="1"/>
          </p:nvPr>
        </p:nvSpPr>
        <p:spPr/>
        <p:txBody>
          <a:bodyPr>
            <a:normAutofit/>
          </a:bodyPr>
          <a:lstStyle/>
          <a:p>
            <a:pPr lvl="0"/>
            <a:r>
              <a:rPr lang="en-US" sz="2800" dirty="0">
                <a:effectLst/>
              </a:rPr>
              <a:t>The accounting procedures manual is never finished it’s a work in progress and should be updated </a:t>
            </a:r>
            <a:r>
              <a:rPr lang="en-US" sz="2800" dirty="0" smtClean="0">
                <a:effectLst/>
              </a:rPr>
              <a:t>regularly </a:t>
            </a:r>
            <a:r>
              <a:rPr lang="en-US" sz="2800" dirty="0">
                <a:effectLst/>
              </a:rPr>
              <a:t>for new happenings at the club.</a:t>
            </a:r>
          </a:p>
          <a:p>
            <a:pPr lvl="0"/>
            <a:r>
              <a:rPr lang="en-US" sz="2800" dirty="0">
                <a:effectLst/>
              </a:rPr>
              <a:t>The procedures documented for each department should mirror a walk-through or actually be documented as they are actually done/performed</a:t>
            </a:r>
          </a:p>
        </p:txBody>
      </p:sp>
    </p:spTree>
    <p:extLst>
      <p:ext uri="{BB962C8B-B14F-4D97-AF65-F5344CB8AC3E}">
        <p14:creationId xmlns:p14="http://schemas.microsoft.com/office/powerpoint/2010/main" val="2348848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06569"/>
            <a:ext cx="10353761" cy="369194"/>
          </a:xfrm>
        </p:spPr>
        <p:txBody>
          <a:bodyPr>
            <a:normAutofit fontScale="90000"/>
          </a:bodyPr>
          <a:lstStyle/>
          <a:p>
            <a:r>
              <a:rPr lang="en-US" dirty="0">
                <a:effectLst/>
              </a:rPr>
              <a:t>Introduction</a:t>
            </a:r>
            <a:endParaRPr lang="en-US" dirty="0"/>
          </a:p>
        </p:txBody>
      </p:sp>
      <p:sp>
        <p:nvSpPr>
          <p:cNvPr id="3" name="Content Placeholder 2"/>
          <p:cNvSpPr>
            <a:spLocks noGrp="1"/>
          </p:cNvSpPr>
          <p:nvPr>
            <p:ph idx="1"/>
          </p:nvPr>
        </p:nvSpPr>
        <p:spPr>
          <a:xfrm>
            <a:off x="913795" y="1068946"/>
            <a:ext cx="10353762" cy="5789054"/>
          </a:xfrm>
        </p:spPr>
        <p:txBody>
          <a:bodyPr>
            <a:normAutofit/>
          </a:bodyPr>
          <a:lstStyle/>
          <a:p>
            <a:pPr lvl="0"/>
            <a:r>
              <a:rPr lang="en-US" sz="2400" dirty="0">
                <a:effectLst/>
              </a:rPr>
              <a:t>Major reasons for having an accounting procedures manual </a:t>
            </a:r>
          </a:p>
          <a:p>
            <a:pPr lvl="1"/>
            <a:r>
              <a:rPr lang="en-US" sz="2400" dirty="0" smtClean="0">
                <a:effectLst/>
              </a:rPr>
              <a:t>Changes </a:t>
            </a:r>
            <a:r>
              <a:rPr lang="en-US" sz="2400" dirty="0">
                <a:effectLst/>
              </a:rPr>
              <a:t>in the composition of the board, senior management and finance and accounting employees requires that appropriate accounting and internal control procedures be documented for future reference</a:t>
            </a:r>
          </a:p>
          <a:p>
            <a:pPr lvl="1"/>
            <a:r>
              <a:rPr lang="en-US" sz="2400" dirty="0">
                <a:effectLst/>
              </a:rPr>
              <a:t>Auditors are required to report to those charged with governance “other findings or issues, if any, arising from the audit that are, in the auditor’s professional judgment, significant and relevant to those charged with governance regarding their responsibility to oversee the financial reporting” </a:t>
            </a:r>
            <a:r>
              <a:rPr lang="en-US" sz="2400" dirty="0" smtClean="0">
                <a:effectLst/>
              </a:rPr>
              <a:t>(AU 260.12)  </a:t>
            </a:r>
            <a:r>
              <a:rPr lang="en-US" sz="2400" dirty="0">
                <a:effectLst/>
              </a:rPr>
              <a:t>Not having an internal control process accurately documented would in most cases fall under this requirement. </a:t>
            </a:r>
          </a:p>
        </p:txBody>
      </p:sp>
    </p:spTree>
    <p:extLst>
      <p:ext uri="{BB962C8B-B14F-4D97-AF65-F5344CB8AC3E}">
        <p14:creationId xmlns:p14="http://schemas.microsoft.com/office/powerpoint/2010/main" val="2621096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06569"/>
            <a:ext cx="10353761" cy="369194"/>
          </a:xfrm>
        </p:spPr>
        <p:txBody>
          <a:bodyPr>
            <a:normAutofit fontScale="90000"/>
          </a:bodyPr>
          <a:lstStyle/>
          <a:p>
            <a:r>
              <a:rPr lang="en-US" dirty="0">
                <a:effectLst/>
              </a:rPr>
              <a:t>Introduction</a:t>
            </a:r>
            <a:endParaRPr lang="en-US" dirty="0"/>
          </a:p>
        </p:txBody>
      </p:sp>
      <p:sp>
        <p:nvSpPr>
          <p:cNvPr id="3" name="Content Placeholder 2"/>
          <p:cNvSpPr>
            <a:spLocks noGrp="1"/>
          </p:cNvSpPr>
          <p:nvPr>
            <p:ph idx="1"/>
          </p:nvPr>
        </p:nvSpPr>
        <p:spPr>
          <a:xfrm>
            <a:off x="913795" y="1068946"/>
            <a:ext cx="10353762" cy="5789054"/>
          </a:xfrm>
        </p:spPr>
        <p:txBody>
          <a:bodyPr>
            <a:noAutofit/>
          </a:bodyPr>
          <a:lstStyle/>
          <a:p>
            <a:pPr lvl="1"/>
            <a:r>
              <a:rPr lang="en-US" sz="2400" dirty="0">
                <a:effectLst/>
              </a:rPr>
              <a:t>The accounting procedures manual is a great road map to training new personnel </a:t>
            </a:r>
            <a:r>
              <a:rPr lang="en-US" sz="2400" dirty="0" smtClean="0">
                <a:effectLst/>
              </a:rPr>
              <a:t>or, </a:t>
            </a:r>
            <a:r>
              <a:rPr lang="en-US" sz="2400" dirty="0">
                <a:effectLst/>
              </a:rPr>
              <a:t>in case of </a:t>
            </a:r>
            <a:r>
              <a:rPr lang="en-US" sz="2400" dirty="0" smtClean="0">
                <a:effectLst/>
              </a:rPr>
              <a:t>emergency, </a:t>
            </a:r>
            <a:r>
              <a:rPr lang="en-US" sz="2400" dirty="0">
                <a:effectLst/>
              </a:rPr>
              <a:t>to help </a:t>
            </a:r>
            <a:r>
              <a:rPr lang="en-US" sz="2400" dirty="0" smtClean="0">
                <a:effectLst/>
              </a:rPr>
              <a:t>keep the </a:t>
            </a:r>
            <a:r>
              <a:rPr lang="en-US" sz="2400" dirty="0">
                <a:effectLst/>
              </a:rPr>
              <a:t>accounting </a:t>
            </a:r>
            <a:r>
              <a:rPr lang="en-US" sz="2400" dirty="0" smtClean="0">
                <a:effectLst/>
              </a:rPr>
              <a:t>department </a:t>
            </a:r>
            <a:r>
              <a:rPr lang="en-US" sz="2400" dirty="0">
                <a:effectLst/>
              </a:rPr>
              <a:t>running </a:t>
            </a:r>
          </a:p>
          <a:p>
            <a:pPr lvl="1"/>
            <a:r>
              <a:rPr lang="en-US" sz="2400" dirty="0">
                <a:effectLst/>
              </a:rPr>
              <a:t>Documentation of management’s assessment of risks of material misstatement of the financial statements</a:t>
            </a:r>
          </a:p>
          <a:p>
            <a:pPr lvl="1"/>
            <a:r>
              <a:rPr lang="en-US" sz="2400" dirty="0">
                <a:effectLst/>
              </a:rPr>
              <a:t>Committee of Sponsoring Organizations (“COSO”) 2013 Framework</a:t>
            </a:r>
          </a:p>
          <a:p>
            <a:pPr lvl="2"/>
            <a:r>
              <a:rPr lang="en-US" sz="2400" dirty="0">
                <a:effectLst/>
              </a:rPr>
              <a:t>Control environment</a:t>
            </a:r>
          </a:p>
          <a:p>
            <a:pPr lvl="2"/>
            <a:r>
              <a:rPr lang="en-US" sz="2400" dirty="0">
                <a:effectLst/>
              </a:rPr>
              <a:t>Risk assessment</a:t>
            </a:r>
          </a:p>
          <a:p>
            <a:pPr lvl="2"/>
            <a:r>
              <a:rPr lang="en-US" sz="2400" dirty="0">
                <a:effectLst/>
              </a:rPr>
              <a:t>Control activities</a:t>
            </a:r>
          </a:p>
          <a:p>
            <a:pPr lvl="2"/>
            <a:r>
              <a:rPr lang="en-US" sz="2400" dirty="0">
                <a:effectLst/>
              </a:rPr>
              <a:t>Information and communication</a:t>
            </a:r>
          </a:p>
          <a:p>
            <a:pPr lvl="2"/>
            <a:r>
              <a:rPr lang="en-US" sz="2400" dirty="0">
                <a:effectLst/>
              </a:rPr>
              <a:t>Monitoring activities</a:t>
            </a:r>
          </a:p>
        </p:txBody>
      </p:sp>
    </p:spTree>
    <p:extLst>
      <p:ext uri="{BB962C8B-B14F-4D97-AF65-F5344CB8AC3E}">
        <p14:creationId xmlns:p14="http://schemas.microsoft.com/office/powerpoint/2010/main" val="2621096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06569"/>
            <a:ext cx="10353761" cy="369194"/>
          </a:xfrm>
        </p:spPr>
        <p:txBody>
          <a:bodyPr>
            <a:normAutofit fontScale="90000"/>
          </a:bodyPr>
          <a:lstStyle/>
          <a:p>
            <a:r>
              <a:rPr lang="en-US" dirty="0" smtClean="0"/>
              <a:t>Poll Question # 1</a:t>
            </a:r>
            <a:endParaRPr lang="en-US" dirty="0"/>
          </a:p>
        </p:txBody>
      </p:sp>
      <p:sp>
        <p:nvSpPr>
          <p:cNvPr id="3" name="Content Placeholder 2"/>
          <p:cNvSpPr>
            <a:spLocks noGrp="1"/>
          </p:cNvSpPr>
          <p:nvPr>
            <p:ph idx="1"/>
          </p:nvPr>
        </p:nvSpPr>
        <p:spPr>
          <a:xfrm>
            <a:off x="913795" y="1068946"/>
            <a:ext cx="10353762" cy="5789054"/>
          </a:xfrm>
        </p:spPr>
        <p:txBody>
          <a:bodyPr>
            <a:noAutofit/>
          </a:bodyPr>
          <a:lstStyle/>
          <a:p>
            <a:pPr marL="0" indent="0">
              <a:buNone/>
            </a:pPr>
            <a:r>
              <a:rPr lang="en-US" sz="2800" dirty="0">
                <a:effectLst/>
              </a:rPr>
              <a:t>What is the main reason why you should have an accounting procedures manual for your entity? </a:t>
            </a:r>
          </a:p>
          <a:p>
            <a:pPr marL="457200" lvl="0" indent="-457200">
              <a:buFont typeface="+mj-lt"/>
              <a:buAutoNum type="alphaUcPeriod"/>
            </a:pPr>
            <a:r>
              <a:rPr lang="en-US" sz="2800" dirty="0">
                <a:effectLst/>
              </a:rPr>
              <a:t>It documents the internal control structure of your entity</a:t>
            </a:r>
          </a:p>
          <a:p>
            <a:pPr marL="457200" lvl="0" indent="-457200">
              <a:buFont typeface="+mj-lt"/>
              <a:buAutoNum type="alphaUcPeriod"/>
            </a:pPr>
            <a:r>
              <a:rPr lang="en-US" sz="2800" dirty="0">
                <a:effectLst/>
              </a:rPr>
              <a:t>Accounting standards require that you evaluate and document your internal controls formally</a:t>
            </a:r>
          </a:p>
          <a:p>
            <a:pPr marL="457200" lvl="0" indent="-457200">
              <a:buFont typeface="+mj-lt"/>
              <a:buAutoNum type="alphaUcPeriod"/>
            </a:pPr>
            <a:r>
              <a:rPr lang="en-US" sz="2800" dirty="0">
                <a:effectLst/>
              </a:rPr>
              <a:t>It’s a good road map to assist employees in doing their respective accounting functions</a:t>
            </a:r>
          </a:p>
          <a:p>
            <a:pPr marL="457200" lvl="0" indent="-457200">
              <a:buFont typeface="+mj-lt"/>
              <a:buAutoNum type="alphaUcPeriod"/>
            </a:pPr>
            <a:r>
              <a:rPr lang="en-US" sz="2800" dirty="0">
                <a:effectLst/>
              </a:rPr>
              <a:t>All of the above</a:t>
            </a:r>
          </a:p>
        </p:txBody>
      </p:sp>
    </p:spTree>
    <p:extLst>
      <p:ext uri="{BB962C8B-B14F-4D97-AF65-F5344CB8AC3E}">
        <p14:creationId xmlns:p14="http://schemas.microsoft.com/office/powerpoint/2010/main" val="2621096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Question # 1</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a:effectLst/>
              </a:rPr>
              <a:t>D) All of the above</a:t>
            </a:r>
            <a:endParaRPr lang="en-US" sz="3200" dirty="0"/>
          </a:p>
        </p:txBody>
      </p:sp>
    </p:spTree>
    <p:extLst>
      <p:ext uri="{BB962C8B-B14F-4D97-AF65-F5344CB8AC3E}">
        <p14:creationId xmlns:p14="http://schemas.microsoft.com/office/powerpoint/2010/main" val="220458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330558"/>
          </a:xfrm>
        </p:spPr>
        <p:txBody>
          <a:bodyPr>
            <a:normAutofit fontScale="90000"/>
          </a:bodyPr>
          <a:lstStyle/>
          <a:p>
            <a:r>
              <a:rPr lang="en-US" dirty="0" smtClean="0"/>
              <a:t>General</a:t>
            </a:r>
            <a:endParaRPr lang="en-US" dirty="0"/>
          </a:p>
        </p:txBody>
      </p:sp>
      <p:sp>
        <p:nvSpPr>
          <p:cNvPr id="3" name="Content Placeholder 2"/>
          <p:cNvSpPr>
            <a:spLocks noGrp="1"/>
          </p:cNvSpPr>
          <p:nvPr>
            <p:ph idx="1"/>
          </p:nvPr>
        </p:nvSpPr>
        <p:spPr>
          <a:xfrm>
            <a:off x="913795" y="1094704"/>
            <a:ext cx="10353762" cy="5396247"/>
          </a:xfrm>
        </p:spPr>
        <p:txBody>
          <a:bodyPr>
            <a:noAutofit/>
          </a:bodyPr>
          <a:lstStyle/>
          <a:p>
            <a:pPr lvl="0"/>
            <a:r>
              <a:rPr lang="en-US" sz="2400" dirty="0">
                <a:effectLst/>
              </a:rPr>
              <a:t>Organizational flow </a:t>
            </a:r>
            <a:r>
              <a:rPr lang="en-US" sz="2400" dirty="0" smtClean="0">
                <a:effectLst/>
              </a:rPr>
              <a:t>chart</a:t>
            </a:r>
          </a:p>
          <a:p>
            <a:pPr lvl="1"/>
            <a:r>
              <a:rPr lang="en-US" sz="2400" dirty="0" smtClean="0">
                <a:effectLst/>
              </a:rPr>
              <a:t> Including </a:t>
            </a:r>
            <a:r>
              <a:rPr lang="en-US" sz="2400" dirty="0">
                <a:effectLst/>
              </a:rPr>
              <a:t>detailed breakout of accounting </a:t>
            </a:r>
            <a:r>
              <a:rPr lang="en-US" sz="2400" dirty="0" smtClean="0">
                <a:effectLst/>
              </a:rPr>
              <a:t>department</a:t>
            </a:r>
            <a:endParaRPr lang="en-US" sz="2400" dirty="0">
              <a:effectLst/>
            </a:endParaRPr>
          </a:p>
          <a:p>
            <a:pPr lvl="0"/>
            <a:r>
              <a:rPr lang="en-US" sz="2400" dirty="0">
                <a:effectLst/>
              </a:rPr>
              <a:t>Detailed job descriptions for accounting department positions</a:t>
            </a:r>
          </a:p>
          <a:p>
            <a:pPr lvl="0"/>
            <a:r>
              <a:rPr lang="en-US" sz="2400" dirty="0">
                <a:effectLst/>
              </a:rPr>
              <a:t>Accounting </a:t>
            </a:r>
            <a:r>
              <a:rPr lang="en-US" sz="2400" dirty="0" smtClean="0">
                <a:effectLst/>
              </a:rPr>
              <a:t>and computer system </a:t>
            </a:r>
            <a:r>
              <a:rPr lang="en-US" sz="2400" dirty="0">
                <a:effectLst/>
              </a:rPr>
              <a:t>o</a:t>
            </a:r>
            <a:r>
              <a:rPr lang="en-US" sz="2400" dirty="0" smtClean="0">
                <a:effectLst/>
              </a:rPr>
              <a:t>verview </a:t>
            </a:r>
            <a:endParaRPr lang="en-US" sz="2400" dirty="0">
              <a:effectLst/>
            </a:endParaRPr>
          </a:p>
          <a:p>
            <a:pPr lvl="1"/>
            <a:r>
              <a:rPr lang="en-US" sz="2400" dirty="0">
                <a:effectLst/>
              </a:rPr>
              <a:t>Password/Control/Safeguard Protocols</a:t>
            </a:r>
          </a:p>
          <a:p>
            <a:pPr lvl="1"/>
            <a:r>
              <a:rPr lang="en-US" sz="2400" dirty="0">
                <a:effectLst/>
              </a:rPr>
              <a:t>Access </a:t>
            </a:r>
          </a:p>
          <a:p>
            <a:pPr lvl="1"/>
            <a:r>
              <a:rPr lang="en-US" sz="2400" dirty="0">
                <a:effectLst/>
              </a:rPr>
              <a:t>Data </a:t>
            </a:r>
            <a:r>
              <a:rPr lang="en-US" sz="2400" dirty="0" smtClean="0">
                <a:effectLst/>
              </a:rPr>
              <a:t>backup procedures - Disaster </a:t>
            </a:r>
            <a:r>
              <a:rPr lang="en-US" sz="2400" dirty="0">
                <a:effectLst/>
              </a:rPr>
              <a:t>recovery </a:t>
            </a:r>
            <a:r>
              <a:rPr lang="en-US" sz="2400" dirty="0" smtClean="0">
                <a:effectLst/>
              </a:rPr>
              <a:t>plan</a:t>
            </a:r>
          </a:p>
          <a:p>
            <a:pPr lvl="1"/>
            <a:r>
              <a:rPr lang="en-US" sz="2400" dirty="0" smtClean="0">
                <a:effectLst/>
              </a:rPr>
              <a:t>Vulnerability Assessment</a:t>
            </a:r>
            <a:endParaRPr lang="en-US" sz="2400" dirty="0">
              <a:effectLst/>
            </a:endParaRPr>
          </a:p>
          <a:p>
            <a:pPr lvl="0"/>
            <a:r>
              <a:rPr lang="en-US" sz="2400" dirty="0">
                <a:effectLst/>
              </a:rPr>
              <a:t>Record </a:t>
            </a:r>
            <a:r>
              <a:rPr lang="en-US" sz="2400" dirty="0" smtClean="0">
                <a:effectLst/>
              </a:rPr>
              <a:t>retention </a:t>
            </a:r>
            <a:r>
              <a:rPr lang="en-US" sz="2400" dirty="0">
                <a:effectLst/>
              </a:rPr>
              <a:t>policy/storage of old records/permanent documents</a:t>
            </a:r>
          </a:p>
          <a:p>
            <a:pPr lvl="0"/>
            <a:r>
              <a:rPr lang="en-US" sz="2400" dirty="0">
                <a:effectLst/>
              </a:rPr>
              <a:t>Reporting </a:t>
            </a:r>
          </a:p>
        </p:txBody>
      </p:sp>
    </p:spTree>
    <p:extLst>
      <p:ext uri="{BB962C8B-B14F-4D97-AF65-F5344CB8AC3E}">
        <p14:creationId xmlns:p14="http://schemas.microsoft.com/office/powerpoint/2010/main" val="4115760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330558"/>
          </a:xfrm>
        </p:spPr>
        <p:txBody>
          <a:bodyPr>
            <a:normAutofit fontScale="90000"/>
          </a:bodyPr>
          <a:lstStyle/>
          <a:p>
            <a:r>
              <a:rPr lang="en-US" dirty="0" smtClean="0"/>
              <a:t>General</a:t>
            </a:r>
            <a:endParaRPr lang="en-US" dirty="0"/>
          </a:p>
        </p:txBody>
      </p:sp>
      <p:sp>
        <p:nvSpPr>
          <p:cNvPr id="3" name="Content Placeholder 2"/>
          <p:cNvSpPr>
            <a:spLocks noGrp="1"/>
          </p:cNvSpPr>
          <p:nvPr>
            <p:ph idx="1"/>
          </p:nvPr>
        </p:nvSpPr>
        <p:spPr>
          <a:xfrm>
            <a:off x="913795" y="1094704"/>
            <a:ext cx="10353762" cy="5396247"/>
          </a:xfrm>
        </p:spPr>
        <p:txBody>
          <a:bodyPr>
            <a:noAutofit/>
          </a:bodyPr>
          <a:lstStyle/>
          <a:p>
            <a:pPr lvl="0"/>
            <a:r>
              <a:rPr lang="en-US" sz="2800" dirty="0" smtClean="0">
                <a:effectLst/>
              </a:rPr>
              <a:t>Daily</a:t>
            </a:r>
            <a:r>
              <a:rPr lang="en-US" sz="2800" dirty="0">
                <a:effectLst/>
              </a:rPr>
              <a:t>, Monthly, Quarterly, Annual Reports </a:t>
            </a:r>
          </a:p>
          <a:p>
            <a:pPr lvl="1"/>
            <a:r>
              <a:rPr lang="en-US" sz="2800" dirty="0">
                <a:effectLst/>
              </a:rPr>
              <a:t>T</a:t>
            </a:r>
            <a:r>
              <a:rPr lang="en-US" sz="2800" dirty="0" smtClean="0">
                <a:effectLst/>
              </a:rPr>
              <a:t>ypes </a:t>
            </a:r>
            <a:r>
              <a:rPr lang="en-US" sz="2800" dirty="0">
                <a:effectLst/>
              </a:rPr>
              <a:t>of reports to be </a:t>
            </a:r>
            <a:r>
              <a:rPr lang="en-US" sz="2800" dirty="0" smtClean="0">
                <a:effectLst/>
              </a:rPr>
              <a:t>completed </a:t>
            </a:r>
            <a:endParaRPr lang="en-US" sz="2800" dirty="0">
              <a:effectLst/>
            </a:endParaRPr>
          </a:p>
          <a:p>
            <a:pPr lvl="1"/>
            <a:r>
              <a:rPr lang="en-US" sz="2800" dirty="0">
                <a:effectLst/>
              </a:rPr>
              <a:t>D</a:t>
            </a:r>
            <a:r>
              <a:rPr lang="en-US" sz="2800" dirty="0" smtClean="0">
                <a:effectLst/>
              </a:rPr>
              <a:t>eadlines </a:t>
            </a:r>
            <a:endParaRPr lang="en-US" sz="2800" dirty="0">
              <a:effectLst/>
            </a:endParaRPr>
          </a:p>
          <a:p>
            <a:pPr lvl="1"/>
            <a:r>
              <a:rPr lang="en-US" sz="2800" dirty="0">
                <a:effectLst/>
              </a:rPr>
              <a:t>V</a:t>
            </a:r>
            <a:r>
              <a:rPr lang="en-US" sz="2800" dirty="0" smtClean="0">
                <a:effectLst/>
              </a:rPr>
              <a:t>arious </a:t>
            </a:r>
            <a:r>
              <a:rPr lang="en-US" sz="2800" dirty="0">
                <a:effectLst/>
              </a:rPr>
              <a:t>board/committees requirements and </a:t>
            </a:r>
            <a:r>
              <a:rPr lang="en-US" sz="2800" dirty="0" smtClean="0">
                <a:effectLst/>
              </a:rPr>
              <a:t>interaction</a:t>
            </a:r>
            <a:endParaRPr lang="en-US" sz="2800" dirty="0">
              <a:effectLst/>
            </a:endParaRPr>
          </a:p>
          <a:p>
            <a:pPr lvl="0"/>
            <a:r>
              <a:rPr lang="en-US" sz="2800" dirty="0">
                <a:effectLst/>
              </a:rPr>
              <a:t>Annual </a:t>
            </a:r>
            <a:r>
              <a:rPr lang="en-US" sz="2800" dirty="0" smtClean="0">
                <a:effectLst/>
              </a:rPr>
              <a:t>audit</a:t>
            </a:r>
            <a:r>
              <a:rPr lang="en-US" sz="2800" dirty="0">
                <a:effectLst/>
              </a:rPr>
              <a:t>, </a:t>
            </a:r>
            <a:r>
              <a:rPr lang="en-US" sz="2800" dirty="0" smtClean="0">
                <a:effectLst/>
              </a:rPr>
              <a:t>review </a:t>
            </a:r>
            <a:r>
              <a:rPr lang="en-US" sz="2800" dirty="0">
                <a:effectLst/>
              </a:rPr>
              <a:t>or </a:t>
            </a:r>
            <a:r>
              <a:rPr lang="en-US" sz="2800" dirty="0" smtClean="0">
                <a:effectLst/>
              </a:rPr>
              <a:t>compilation </a:t>
            </a:r>
            <a:r>
              <a:rPr lang="en-US" sz="2800" dirty="0">
                <a:effectLst/>
              </a:rPr>
              <a:t>process</a:t>
            </a:r>
          </a:p>
          <a:p>
            <a:pPr lvl="0"/>
            <a:r>
              <a:rPr lang="en-US" sz="2800" dirty="0" smtClean="0">
                <a:effectLst/>
              </a:rPr>
              <a:t>Annual </a:t>
            </a:r>
            <a:r>
              <a:rPr lang="en-US" sz="2800" dirty="0">
                <a:effectLst/>
              </a:rPr>
              <a:t>review of various insurance policies </a:t>
            </a:r>
            <a:endParaRPr lang="en-US" sz="2800" dirty="0" smtClean="0">
              <a:effectLst/>
            </a:endParaRPr>
          </a:p>
          <a:p>
            <a:pPr lvl="1"/>
            <a:r>
              <a:rPr lang="en-US" sz="2600" dirty="0" smtClean="0">
                <a:effectLst/>
              </a:rPr>
              <a:t>Document the responsible person </a:t>
            </a:r>
            <a:r>
              <a:rPr lang="en-US" sz="2600" dirty="0">
                <a:effectLst/>
              </a:rPr>
              <a:t>and the </a:t>
            </a:r>
            <a:r>
              <a:rPr lang="en-US" sz="2600" dirty="0" smtClean="0">
                <a:effectLst/>
              </a:rPr>
              <a:t>timing</a:t>
            </a:r>
            <a:r>
              <a:rPr lang="en-US" sz="2600" dirty="0">
                <a:effectLst/>
              </a:rPr>
              <a:t> </a:t>
            </a:r>
            <a:r>
              <a:rPr lang="en-US" sz="2600" dirty="0" smtClean="0">
                <a:effectLst/>
              </a:rPr>
              <a:t>of renewals</a:t>
            </a:r>
            <a:endParaRPr lang="en-US" sz="2600" dirty="0">
              <a:effectLst/>
            </a:endParaRPr>
          </a:p>
          <a:p>
            <a:endParaRPr lang="en-US" sz="2400" dirty="0"/>
          </a:p>
        </p:txBody>
      </p:sp>
    </p:spTree>
    <p:extLst>
      <p:ext uri="{BB962C8B-B14F-4D97-AF65-F5344CB8AC3E}">
        <p14:creationId xmlns:p14="http://schemas.microsoft.com/office/powerpoint/2010/main" val="4115760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613893"/>
          </a:xfrm>
        </p:spPr>
        <p:txBody>
          <a:bodyPr/>
          <a:lstStyle/>
          <a:p>
            <a:r>
              <a:rPr lang="en-US" dirty="0" smtClean="0"/>
              <a:t>Poll Question # 2</a:t>
            </a:r>
            <a:endParaRPr lang="en-US" dirty="0"/>
          </a:p>
        </p:txBody>
      </p:sp>
      <p:sp>
        <p:nvSpPr>
          <p:cNvPr id="3" name="Content Placeholder 2"/>
          <p:cNvSpPr>
            <a:spLocks noGrp="1"/>
          </p:cNvSpPr>
          <p:nvPr>
            <p:ph idx="1"/>
          </p:nvPr>
        </p:nvSpPr>
        <p:spPr>
          <a:xfrm>
            <a:off x="913795" y="1352281"/>
            <a:ext cx="10353762" cy="5009882"/>
          </a:xfrm>
        </p:spPr>
        <p:txBody>
          <a:bodyPr/>
          <a:lstStyle/>
          <a:p>
            <a:pPr marL="0" indent="0">
              <a:buNone/>
            </a:pPr>
            <a:r>
              <a:rPr lang="en-US" sz="2800" dirty="0">
                <a:effectLst/>
              </a:rPr>
              <a:t>When documenting </a:t>
            </a:r>
            <a:r>
              <a:rPr lang="en-US" sz="2800" dirty="0" smtClean="0">
                <a:effectLst/>
              </a:rPr>
              <a:t>your various </a:t>
            </a:r>
            <a:r>
              <a:rPr lang="en-US" sz="2800" dirty="0">
                <a:effectLst/>
              </a:rPr>
              <a:t>internal </a:t>
            </a:r>
            <a:r>
              <a:rPr lang="en-US" sz="2800" dirty="0" smtClean="0">
                <a:effectLst/>
              </a:rPr>
              <a:t>controls </a:t>
            </a:r>
            <a:r>
              <a:rPr lang="en-US" sz="2800" dirty="0">
                <a:effectLst/>
              </a:rPr>
              <a:t>in the accounting procedures manual?</a:t>
            </a:r>
          </a:p>
          <a:p>
            <a:pPr marL="457200" lvl="0" indent="-457200">
              <a:buFont typeface="+mj-lt"/>
              <a:buAutoNum type="alphaUcPeriod"/>
            </a:pPr>
            <a:r>
              <a:rPr lang="en-US" sz="2800" dirty="0">
                <a:effectLst/>
              </a:rPr>
              <a:t>You should document them based on what you think they should be</a:t>
            </a:r>
          </a:p>
          <a:p>
            <a:pPr marL="457200" lvl="0" indent="-457200">
              <a:buFont typeface="+mj-lt"/>
              <a:buAutoNum type="alphaUcPeriod"/>
            </a:pPr>
            <a:r>
              <a:rPr lang="en-US" sz="2800" dirty="0">
                <a:effectLst/>
              </a:rPr>
              <a:t>Exactly the same as a walk-through of the process, as </a:t>
            </a:r>
            <a:r>
              <a:rPr lang="en-US" sz="2800" dirty="0" smtClean="0">
                <a:effectLst/>
              </a:rPr>
              <a:t>it is </a:t>
            </a:r>
            <a:r>
              <a:rPr lang="en-US" sz="2800" dirty="0">
                <a:effectLst/>
              </a:rPr>
              <a:t>done actually</a:t>
            </a:r>
          </a:p>
          <a:p>
            <a:pPr marL="457200" lvl="0" indent="-457200">
              <a:buFont typeface="+mj-lt"/>
              <a:buAutoNum type="alphaUcPeriod"/>
            </a:pPr>
            <a:r>
              <a:rPr lang="en-US" sz="2800" dirty="0">
                <a:effectLst/>
              </a:rPr>
              <a:t>With as little detail as possible</a:t>
            </a:r>
          </a:p>
          <a:p>
            <a:pPr marL="457200" lvl="0" indent="-457200">
              <a:buFont typeface="+mj-lt"/>
              <a:buAutoNum type="alphaUcPeriod"/>
            </a:pPr>
            <a:r>
              <a:rPr lang="en-US" sz="2800" dirty="0">
                <a:effectLst/>
              </a:rPr>
              <a:t>What will look good for </a:t>
            </a:r>
            <a:r>
              <a:rPr lang="en-US" sz="2800" dirty="0" smtClean="0">
                <a:effectLst/>
              </a:rPr>
              <a:t>the independent </a:t>
            </a:r>
            <a:r>
              <a:rPr lang="en-US" sz="2800" dirty="0">
                <a:effectLst/>
              </a:rPr>
              <a:t>auditors</a:t>
            </a:r>
          </a:p>
          <a:p>
            <a:endParaRPr lang="en-US" dirty="0"/>
          </a:p>
        </p:txBody>
      </p:sp>
    </p:spTree>
    <p:extLst>
      <p:ext uri="{BB962C8B-B14F-4D97-AF65-F5344CB8AC3E}">
        <p14:creationId xmlns:p14="http://schemas.microsoft.com/office/powerpoint/2010/main" val="25850645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TC104033921[[fn=Damask]]</Template>
  <TotalTime>255</TotalTime>
  <Words>1599</Words>
  <Application>Microsoft Office PowerPoint</Application>
  <PresentationFormat>Widescreen</PresentationFormat>
  <Paragraphs>204</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Bookman Old Style</vt:lpstr>
      <vt:lpstr>Rockwell</vt:lpstr>
      <vt:lpstr>Damask</vt:lpstr>
      <vt:lpstr>Preparing An Accounting Procedures Manual</vt:lpstr>
      <vt:lpstr>Table of contents/Overview</vt:lpstr>
      <vt:lpstr>Introduction</vt:lpstr>
      <vt:lpstr>Introduction</vt:lpstr>
      <vt:lpstr>Poll Question # 1</vt:lpstr>
      <vt:lpstr>Poll Question # 1</vt:lpstr>
      <vt:lpstr>General</vt:lpstr>
      <vt:lpstr>General</vt:lpstr>
      <vt:lpstr>Poll Question # 2</vt:lpstr>
      <vt:lpstr>Poll Question # 2</vt:lpstr>
      <vt:lpstr>Billing, Cash Receipts &amp; accounts receivable</vt:lpstr>
      <vt:lpstr>Billing, Cash Receipts &amp; accounts receivable</vt:lpstr>
      <vt:lpstr>Payroll</vt:lpstr>
      <vt:lpstr>Payroll</vt:lpstr>
      <vt:lpstr>Poll Question # 3</vt:lpstr>
      <vt:lpstr>Poll QUESTION # 3</vt:lpstr>
      <vt:lpstr>Purchasing, cash disbursements and accounts payable</vt:lpstr>
      <vt:lpstr>Purchasing, cash disbursements and accounts payable</vt:lpstr>
      <vt:lpstr>Receiving and inventory management</vt:lpstr>
      <vt:lpstr>Asset Management </vt:lpstr>
      <vt:lpstr>Asset Management </vt:lpstr>
      <vt:lpstr>Property and equipment</vt:lpstr>
      <vt:lpstr>Club Activities</vt:lpstr>
      <vt:lpstr>Other items for consideration</vt:lpstr>
      <vt:lpstr>Recent developments</vt:lpstr>
      <vt:lpstr>In Summary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An Accounting Procedures Manual</dc:title>
  <dc:creator>Scott derBoghossian</dc:creator>
  <cp:lastModifiedBy>James W. Gilson</cp:lastModifiedBy>
  <cp:revision>20</cp:revision>
  <dcterms:created xsi:type="dcterms:W3CDTF">2014-07-01T18:30:17Z</dcterms:created>
  <dcterms:modified xsi:type="dcterms:W3CDTF">2016-12-05T19:49:07Z</dcterms:modified>
</cp:coreProperties>
</file>