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21" r:id="rId2"/>
    <p:sldMasterId id="2147483709" r:id="rId3"/>
  </p:sldMasterIdLst>
  <p:notesMasterIdLst>
    <p:notesMasterId r:id="rId49"/>
  </p:notesMasterIdLst>
  <p:handoutMasterIdLst>
    <p:handoutMasterId r:id="rId50"/>
  </p:handoutMasterIdLst>
  <p:sldIdLst>
    <p:sldId id="370" r:id="rId4"/>
    <p:sldId id="371" r:id="rId5"/>
    <p:sldId id="321" r:id="rId6"/>
    <p:sldId id="378" r:id="rId7"/>
    <p:sldId id="379" r:id="rId8"/>
    <p:sldId id="322" r:id="rId9"/>
    <p:sldId id="289" r:id="rId10"/>
    <p:sldId id="290" r:id="rId11"/>
    <p:sldId id="372" r:id="rId12"/>
    <p:sldId id="373" r:id="rId13"/>
    <p:sldId id="374" r:id="rId14"/>
    <p:sldId id="375" r:id="rId15"/>
    <p:sldId id="376" r:id="rId16"/>
    <p:sldId id="323" r:id="rId17"/>
    <p:sldId id="326" r:id="rId18"/>
    <p:sldId id="327" r:id="rId19"/>
    <p:sldId id="328" r:id="rId20"/>
    <p:sldId id="329" r:id="rId21"/>
    <p:sldId id="330" r:id="rId22"/>
    <p:sldId id="332" r:id="rId23"/>
    <p:sldId id="334" r:id="rId24"/>
    <p:sldId id="336" r:id="rId25"/>
    <p:sldId id="338" r:id="rId26"/>
    <p:sldId id="339" r:id="rId27"/>
    <p:sldId id="341" r:id="rId28"/>
    <p:sldId id="342" r:id="rId29"/>
    <p:sldId id="344" r:id="rId30"/>
    <p:sldId id="345" r:id="rId31"/>
    <p:sldId id="346" r:id="rId32"/>
    <p:sldId id="348" r:id="rId33"/>
    <p:sldId id="349" r:id="rId34"/>
    <p:sldId id="350" r:id="rId35"/>
    <p:sldId id="351" r:id="rId36"/>
    <p:sldId id="352" r:id="rId37"/>
    <p:sldId id="353" r:id="rId38"/>
    <p:sldId id="354" r:id="rId39"/>
    <p:sldId id="355" r:id="rId40"/>
    <p:sldId id="356" r:id="rId41"/>
    <p:sldId id="357" r:id="rId42"/>
    <p:sldId id="359" r:id="rId43"/>
    <p:sldId id="360" r:id="rId44"/>
    <p:sldId id="361" r:id="rId45"/>
    <p:sldId id="362" r:id="rId46"/>
    <p:sldId id="377" r:id="rId47"/>
    <p:sldId id="286" r:id="rId4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08" autoAdjust="0"/>
    <p:restoredTop sz="94660" autoAdjust="0"/>
  </p:normalViewPr>
  <p:slideViewPr>
    <p:cSldViewPr>
      <p:cViewPr varScale="1">
        <p:scale>
          <a:sx n="74" d="100"/>
          <a:sy n="74" d="100"/>
        </p:scale>
        <p:origin x="150" y="72"/>
      </p:cViewPr>
      <p:guideLst>
        <p:guide orient="horz" pos="2160"/>
        <p:guide pos="2880"/>
      </p:guideLst>
    </p:cSldViewPr>
  </p:slideViewPr>
  <p:outlineViewPr>
    <p:cViewPr>
      <p:scale>
        <a:sx n="33" d="100"/>
        <a:sy n="33" d="100"/>
      </p:scale>
      <p:origin x="0" y="-26724"/>
    </p:cViewPr>
  </p:outlineViewPr>
  <p:notesTextViewPr>
    <p:cViewPr>
      <p:scale>
        <a:sx n="100" d="100"/>
        <a:sy n="100" d="100"/>
      </p:scale>
      <p:origin x="0" y="0"/>
    </p:cViewPr>
  </p:notesTextViewPr>
  <p:sorterViewPr>
    <p:cViewPr>
      <p:scale>
        <a:sx n="100" d="100"/>
        <a:sy n="100" d="100"/>
      </p:scale>
      <p:origin x="0" y="-5034"/>
    </p:cViewPr>
  </p:sorterViewPr>
  <p:notesViewPr>
    <p:cSldViewPr>
      <p:cViewPr varScale="1">
        <p:scale>
          <a:sx n="68" d="100"/>
          <a:sy n="68" d="100"/>
        </p:scale>
        <p:origin x="-2364" y="-108"/>
      </p:cViewPr>
      <p:guideLst>
        <p:guide orient="horz" pos="2909"/>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Capital Expenditures</c:v>
                </c:pt>
              </c:strCache>
            </c:strRef>
          </c:tx>
          <c:spPr>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50800" dist="38100" dir="5400000" rotWithShape="0">
                <a:srgbClr val="000000">
                  <a:alpha val="35000"/>
                </a:srgbClr>
              </a:outerShdw>
            </a:effectLst>
          </c:spPr>
          <c:invertIfNegative val="0"/>
          <c:dLbls>
            <c:dLbl>
              <c:idx val="0"/>
              <c:layout>
                <c:manualLayout>
                  <c:x val="-3.0864197530864482E-3"/>
                  <c:y val="-0.3149652794180168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432098765432098E-3"/>
                  <c:y val="-0.3329632953847607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6296296296296294E-3"/>
                  <c:y val="-0.3599603193348764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6296296296296866E-3"/>
                  <c:y val="-0.2939675941234824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6296296296296866E-3"/>
                  <c:y val="-0.2699702395011573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432098765432098E-3"/>
                  <c:y val="-0.2699702395011573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5432098765432098E-3"/>
                  <c:y val="-0.2879682554679011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5432098765432098E-3"/>
                  <c:y val="-0.33296329538476077"/>
                </c:manualLayout>
              </c:layout>
              <c:numFmt formatCode="&quot;$&quot;#,##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1439814814814815"/>
                      <c:h val="7.0162265577023E-2"/>
                    </c:manualLayout>
                  </c15:layout>
                </c:ext>
              </c:extLst>
            </c:dLbl>
            <c:dLbl>
              <c:idx val="8"/>
              <c:layout>
                <c:manualLayout>
                  <c:x val="6.1728395061728392E-3"/>
                  <c:y val="-0.3749586659738296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0864197530864196E-3"/>
                  <c:y val="-0.3209646180735981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Sheet1!$B$2:$B$11</c:f>
              <c:numCache>
                <c:formatCode>#,##0</c:formatCode>
                <c:ptCount val="10"/>
                <c:pt idx="0">
                  <c:v>1217000</c:v>
                </c:pt>
                <c:pt idx="1">
                  <c:v>1291000</c:v>
                </c:pt>
                <c:pt idx="2" formatCode="General">
                  <c:v>1391000</c:v>
                </c:pt>
                <c:pt idx="3" formatCode="General">
                  <c:v>1158000</c:v>
                </c:pt>
                <c:pt idx="4" formatCode="General">
                  <c:v>955000</c:v>
                </c:pt>
                <c:pt idx="5" formatCode="General">
                  <c:v>956000</c:v>
                </c:pt>
                <c:pt idx="6" formatCode="General">
                  <c:v>1029000</c:v>
                </c:pt>
                <c:pt idx="7" formatCode="General">
                  <c:v>1194000</c:v>
                </c:pt>
                <c:pt idx="8" formatCode="General">
                  <c:v>1414000</c:v>
                </c:pt>
                <c:pt idx="9" formatCode="General">
                  <c:v>1195000</c:v>
                </c:pt>
              </c:numCache>
            </c:numRef>
          </c:val>
        </c:ser>
        <c:dLbls>
          <c:dLblPos val="ctr"/>
          <c:showLegendKey val="0"/>
          <c:showVal val="1"/>
          <c:showCatName val="0"/>
          <c:showSerName val="0"/>
          <c:showPercent val="0"/>
          <c:showBubbleSize val="0"/>
        </c:dLbls>
        <c:gapWidth val="50"/>
        <c:overlap val="100"/>
        <c:axId val="241098560"/>
        <c:axId val="241098952"/>
      </c:barChart>
      <c:catAx>
        <c:axId val="241098560"/>
        <c:scaling>
          <c:orientation val="minMax"/>
        </c:scaling>
        <c:delete val="0"/>
        <c:axPos val="t"/>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41098952"/>
        <c:crosses val="max"/>
        <c:auto val="1"/>
        <c:lblAlgn val="ctr"/>
        <c:lblOffset val="100"/>
        <c:noMultiLvlLbl val="0"/>
      </c:catAx>
      <c:valAx>
        <c:axId val="241098952"/>
        <c:scaling>
          <c:orientation val="minMax"/>
        </c:scaling>
        <c:delete val="0"/>
        <c:axPos val="l"/>
        <c:majorGridlines>
          <c:spPr>
            <a:ln w="9525" cap="flat" cmpd="sng" algn="ctr">
              <a:solidFill>
                <a:schemeClr val="tx2">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410985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50800" dist="38100" dir="5400000" rotWithShape="0">
                <a:srgbClr val="000000">
                  <a:alpha val="35000"/>
                </a:srgbClr>
              </a:outerShdw>
            </a:effectLst>
          </c:spPr>
          <c:invertIfNegative val="0"/>
          <c:dLbls>
            <c:dLbl>
              <c:idx val="0"/>
              <c:layout>
                <c:manualLayout>
                  <c:x val="-1.4145927120022215E-17"/>
                  <c:y val="9.512452822184543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0864197530864196E-3"/>
                  <c:y val="3.900386260423750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1.793055266482575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0864197530864764E-3"/>
                  <c:y val="1.512451938394533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5432098765432098E-3"/>
                  <c:y val="1.512451938394531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432098765432098E-3"/>
                  <c:y val="1.512451938394531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5432098765432098E-3"/>
                  <c:y val="3.900386260423750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
                  <c:y val="9.512452822184517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Sheet1!$B$2:$B$9</c:f>
              <c:numCache>
                <c:formatCode>General</c:formatCode>
                <c:ptCount val="8"/>
                <c:pt idx="0">
                  <c:v>2714000</c:v>
                </c:pt>
                <c:pt idx="1">
                  <c:v>2772044</c:v>
                </c:pt>
                <c:pt idx="2">
                  <c:v>2846000</c:v>
                </c:pt>
                <c:pt idx="3">
                  <c:v>2921000</c:v>
                </c:pt>
                <c:pt idx="4">
                  <c:v>2925000</c:v>
                </c:pt>
                <c:pt idx="5">
                  <c:v>3099000</c:v>
                </c:pt>
                <c:pt idx="6">
                  <c:v>3303000</c:v>
                </c:pt>
                <c:pt idx="7">
                  <c:v>3255000</c:v>
                </c:pt>
              </c:numCache>
            </c:numRef>
          </c:val>
        </c:ser>
        <c:ser>
          <c:idx val="1"/>
          <c:order val="1"/>
          <c:tx>
            <c:strRef>
              <c:f>Sheet1!$C$1</c:f>
              <c:strCache>
                <c:ptCount val="1"/>
                <c:pt idx="0">
                  <c:v>Column1</c:v>
                </c:pt>
              </c:strCache>
            </c:strRef>
          </c:tx>
          <c:spPr>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50800" dist="381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Sheet1!$C$2:$C$9</c:f>
              <c:numCache>
                <c:formatCode>General</c:formatCode>
                <c:ptCount val="8"/>
              </c:numCache>
            </c:numRef>
          </c:val>
        </c:ser>
        <c:ser>
          <c:idx val="2"/>
          <c:order val="2"/>
          <c:tx>
            <c:strRef>
              <c:f>Sheet1!$D$1</c:f>
              <c:strCache>
                <c:ptCount val="1"/>
                <c:pt idx="0">
                  <c:v>Column2</c:v>
                </c:pt>
              </c:strCache>
            </c:strRef>
          </c:tx>
          <c:spPr>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a:noFill/>
            </a:ln>
            <a:effectLst>
              <a:outerShdw blurRad="50800" dist="381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Sheet1!$D$2:$D$9</c:f>
              <c:numCache>
                <c:formatCode>General</c:formatCode>
                <c:ptCount val="8"/>
              </c:numCache>
            </c:numRef>
          </c:val>
        </c:ser>
        <c:dLbls>
          <c:dLblPos val="inEnd"/>
          <c:showLegendKey val="0"/>
          <c:showVal val="1"/>
          <c:showCatName val="0"/>
          <c:showSerName val="0"/>
          <c:showPercent val="0"/>
          <c:showBubbleSize val="0"/>
        </c:dLbls>
        <c:gapWidth val="50"/>
        <c:overlap val="100"/>
        <c:axId val="352802536"/>
        <c:axId val="352802928"/>
      </c:barChart>
      <c:catAx>
        <c:axId val="35280253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52802928"/>
        <c:crosses val="autoZero"/>
        <c:auto val="1"/>
        <c:lblAlgn val="ctr"/>
        <c:lblOffset val="100"/>
        <c:noMultiLvlLbl val="0"/>
      </c:catAx>
      <c:valAx>
        <c:axId val="352802928"/>
        <c:scaling>
          <c:orientation val="minMax"/>
        </c:scaling>
        <c:delete val="0"/>
        <c:axPos val="l"/>
        <c:majorGridlines>
          <c:spPr>
            <a:ln w="9525" cap="flat" cmpd="sng" algn="ctr">
              <a:solidFill>
                <a:schemeClr val="tx2">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52802536"/>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180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1804"/>
          </a:xfrm>
          <a:prstGeom prst="rect">
            <a:avLst/>
          </a:prstGeom>
        </p:spPr>
        <p:txBody>
          <a:bodyPr vert="horz" lIns="93177" tIns="46589" rIns="93177" bIns="46589" rtlCol="0"/>
          <a:lstStyle>
            <a:lvl1pPr algn="r">
              <a:defRPr sz="1200"/>
            </a:lvl1pPr>
          </a:lstStyle>
          <a:p>
            <a:fld id="{B4066D6B-155B-40DC-9754-8D0F469C5F34}" type="datetimeFigureOut">
              <a:rPr lang="en-US" smtClean="0"/>
              <a:pPr/>
              <a:t>6/16/2016</a:t>
            </a:fld>
            <a:endParaRPr lang="en-US"/>
          </a:p>
        </p:txBody>
      </p:sp>
      <p:sp>
        <p:nvSpPr>
          <p:cNvPr id="4" name="Footer Placeholder 3"/>
          <p:cNvSpPr>
            <a:spLocks noGrp="1"/>
          </p:cNvSpPr>
          <p:nvPr>
            <p:ph type="ftr" sz="quarter" idx="2"/>
          </p:nvPr>
        </p:nvSpPr>
        <p:spPr>
          <a:xfrm>
            <a:off x="1" y="8772669"/>
            <a:ext cx="3037840" cy="461804"/>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772669"/>
            <a:ext cx="3037840" cy="461804"/>
          </a:xfrm>
          <a:prstGeom prst="rect">
            <a:avLst/>
          </a:prstGeom>
        </p:spPr>
        <p:txBody>
          <a:bodyPr vert="horz" lIns="93177" tIns="46589" rIns="93177" bIns="46589" rtlCol="0" anchor="b"/>
          <a:lstStyle>
            <a:lvl1pPr algn="r">
              <a:defRPr sz="1200"/>
            </a:lvl1pPr>
          </a:lstStyle>
          <a:p>
            <a:fld id="{D4113831-37BA-4318-A01F-98F54877837B}" type="slidenum">
              <a:rPr lang="en-US" smtClean="0"/>
              <a:pPr/>
              <a:t>‹#›</a:t>
            </a:fld>
            <a:endParaRPr lang="en-US"/>
          </a:p>
        </p:txBody>
      </p:sp>
    </p:spTree>
    <p:extLst>
      <p:ext uri="{BB962C8B-B14F-4D97-AF65-F5344CB8AC3E}">
        <p14:creationId xmlns:p14="http://schemas.microsoft.com/office/powerpoint/2010/main" val="3315364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9" y="0"/>
            <a:ext cx="3037840" cy="461804"/>
          </a:xfrm>
          <a:prstGeom prst="rect">
            <a:avLst/>
          </a:prstGeom>
        </p:spPr>
        <p:txBody>
          <a:bodyPr vert="horz" lIns="93177" tIns="46589" rIns="93177" bIns="46589" rtlCol="0"/>
          <a:lstStyle>
            <a:lvl1pPr algn="r">
              <a:defRPr sz="1200"/>
            </a:lvl1pPr>
          </a:lstStyle>
          <a:p>
            <a:fld id="{E3A587AB-9ED2-425D-8EBC-63171AD4EDB0}" type="datetimeFigureOut">
              <a:rPr lang="en-US" smtClean="0"/>
              <a:pPr/>
              <a:t>6/16/2016</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69"/>
            <a:ext cx="3037840" cy="461804"/>
          </a:xfrm>
          <a:prstGeom prst="rect">
            <a:avLst/>
          </a:prstGeom>
        </p:spPr>
        <p:txBody>
          <a:bodyPr vert="horz" lIns="93177" tIns="46589" rIns="93177" bIns="46589" rtlCol="0" anchor="b"/>
          <a:lstStyle>
            <a:lvl1pPr algn="r">
              <a:defRPr sz="1200"/>
            </a:lvl1pPr>
          </a:lstStyle>
          <a:p>
            <a:fld id="{4977B0B2-B9CE-46F5-8E92-007D2C3D006B}" type="slidenum">
              <a:rPr lang="en-US" smtClean="0"/>
              <a:pPr/>
              <a:t>‹#›</a:t>
            </a:fld>
            <a:endParaRPr lang="en-US" dirty="0"/>
          </a:p>
        </p:txBody>
      </p:sp>
    </p:spTree>
    <p:extLst>
      <p:ext uri="{BB962C8B-B14F-4D97-AF65-F5344CB8AC3E}">
        <p14:creationId xmlns:p14="http://schemas.microsoft.com/office/powerpoint/2010/main" val="1927692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Current Trends</a:t>
            </a:r>
          </a:p>
          <a:p>
            <a:pPr defTabSz="931774"/>
            <a:endParaRPr lang="en-US" dirty="0" smtClean="0"/>
          </a:p>
          <a:p>
            <a:pPr defTabSz="931774"/>
            <a:endParaRPr lang="en-US" dirty="0" smtClean="0"/>
          </a:p>
          <a:p>
            <a:endParaRPr lang="en-US" dirty="0"/>
          </a:p>
        </p:txBody>
      </p:sp>
      <p:sp>
        <p:nvSpPr>
          <p:cNvPr id="4" name="Slide Number Placeholder 3"/>
          <p:cNvSpPr>
            <a:spLocks noGrp="1"/>
          </p:cNvSpPr>
          <p:nvPr>
            <p:ph type="sldNum" sz="quarter" idx="10"/>
          </p:nvPr>
        </p:nvSpPr>
        <p:spPr/>
        <p:txBody>
          <a:bodyPr/>
          <a:lstStyle/>
          <a:p>
            <a:fld id="{4977B0B2-B9CE-46F5-8E92-007D2C3D006B}" type="slidenum">
              <a:rPr lang="en-US" smtClean="0"/>
              <a:pPr/>
              <a:t>2</a:t>
            </a:fld>
            <a:endParaRPr lang="en-US" dirty="0"/>
          </a:p>
        </p:txBody>
      </p:sp>
    </p:spTree>
    <p:extLst>
      <p:ext uri="{BB962C8B-B14F-4D97-AF65-F5344CB8AC3E}">
        <p14:creationId xmlns:p14="http://schemas.microsoft.com/office/powerpoint/2010/main" val="2974174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52204F3-914D-4E72-A9FA-AC8F6D05CEB5}" type="slidenum">
              <a:rPr lang="en-US" altLang="en-US"/>
              <a:pPr/>
              <a:t>33</a:t>
            </a:fld>
            <a:endParaRPr lang="en-US" altLang="en-US"/>
          </a:p>
        </p:txBody>
      </p:sp>
      <p:sp>
        <p:nvSpPr>
          <p:cNvPr id="176130" name="Rectangle 1026"/>
          <p:cNvSpPr>
            <a:spLocks noGrp="1" noRot="1" noChangeAspect="1" noChangeArrowheads="1" noTextEdit="1"/>
          </p:cNvSpPr>
          <p:nvPr>
            <p:ph type="sldImg"/>
          </p:nvPr>
        </p:nvSpPr>
        <p:spPr bwMode="auto">
          <a:xfrm>
            <a:off x="1220788" y="692150"/>
            <a:ext cx="4722812" cy="3541713"/>
          </a:xfrm>
          <a:prstGeom prst="rect">
            <a:avLst/>
          </a:prstGeom>
          <a:solidFill>
            <a:srgbClr val="FFFFFF"/>
          </a:solidFill>
          <a:ln>
            <a:solidFill>
              <a:srgbClr val="000000"/>
            </a:solidFill>
            <a:miter lim="800000"/>
            <a:headEnd/>
            <a:tailEnd/>
          </a:ln>
        </p:spPr>
      </p:sp>
      <p:sp>
        <p:nvSpPr>
          <p:cNvPr id="176131" name="Rectangle 1027"/>
          <p:cNvSpPr>
            <a:spLocks noGrp="1" noChangeArrowheads="1"/>
          </p:cNvSpPr>
          <p:nvPr>
            <p:ph type="body" idx="1"/>
          </p:nvPr>
        </p:nvSpPr>
        <p:spPr bwMode="auto">
          <a:xfrm>
            <a:off x="934721" y="4464103"/>
            <a:ext cx="5296747" cy="4233201"/>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4177329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AA5E13A-382B-4E04-9B78-7808A3773FD8}" type="slidenum">
              <a:rPr lang="en-US" altLang="en-US"/>
              <a:pPr/>
              <a:t>34</a:t>
            </a:fld>
            <a:endParaRPr lang="en-US" alt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5587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28032F2-A6DC-4EF9-B9CC-2F2F43D73C53}" type="slidenum">
              <a:rPr lang="en-US" altLang="en-US"/>
              <a:pPr/>
              <a:t>35</a:t>
            </a:fld>
            <a:endParaRPr lang="en-US" alt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96889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009E6E2-308D-4910-96D1-91A5B2F91CDE}" type="slidenum">
              <a:rPr lang="en-US" altLang="en-US"/>
              <a:pPr/>
              <a:t>36</a:t>
            </a:fld>
            <a:endParaRPr lang="en-US" alt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733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FE5565E-838E-480A-8D42-76AB0A9AE162}" type="slidenum">
              <a:rPr lang="en-US" altLang="en-US"/>
              <a:pPr/>
              <a:t>37</a:t>
            </a:fld>
            <a:endParaRPr lang="en-US" alt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86856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A3AA36A-5365-4712-9E5D-09D21248B6E3}" type="slidenum">
              <a:rPr lang="en-US" altLang="en-US"/>
              <a:pPr/>
              <a:t>38</a:t>
            </a:fld>
            <a:endParaRPr lang="en-US" alt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567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69175A9-6BFD-4D54-BDE6-668926191F27}" type="slidenum">
              <a:rPr lang="en-US" altLang="en-US"/>
              <a:pPr/>
              <a:t>39</a:t>
            </a:fld>
            <a:endParaRPr lang="en-US" alt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28503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4C8803A-6D30-49CD-AA6F-4E9D12C8091B}" type="slidenum">
              <a:rPr lang="en-US" altLang="en-US"/>
              <a:pPr/>
              <a:t>40</a:t>
            </a:fld>
            <a:endParaRPr lang="en-US" alt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893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E5FD837-DB57-4759-9C37-BE0541FF8FD6}" type="slidenum">
              <a:rPr lang="en-US" altLang="en-US"/>
              <a:pPr/>
              <a:t>41</a:t>
            </a:fld>
            <a:endParaRPr lang="en-US" alt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78220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6D12C4F-B1C9-40EA-8B8C-071197AA60FE}" type="slidenum">
              <a:rPr lang="en-US" altLang="en-US"/>
              <a:pPr/>
              <a:t>25</a:t>
            </a:fld>
            <a:endParaRPr lang="en-US" altLang="en-US"/>
          </a:p>
        </p:txBody>
      </p:sp>
      <p:sp>
        <p:nvSpPr>
          <p:cNvPr id="169986" name="Rectangle 2"/>
          <p:cNvSpPr>
            <a:spLocks noGrp="1" noRot="1" noChangeAspect="1" noChangeArrowheads="1" noTextEdit="1"/>
          </p:cNvSpPr>
          <p:nvPr>
            <p:ph type="sldImg"/>
          </p:nvPr>
        </p:nvSpPr>
        <p:spPr bwMode="auto">
          <a:xfrm>
            <a:off x="1220788" y="692150"/>
            <a:ext cx="4722812" cy="3541713"/>
          </a:xfrm>
          <a:prstGeom prst="rect">
            <a:avLst/>
          </a:prstGeom>
          <a:solidFill>
            <a:srgbClr val="FFFFFF"/>
          </a:solidFill>
          <a:ln>
            <a:solidFill>
              <a:srgbClr val="000000"/>
            </a:solidFill>
            <a:miter lim="800000"/>
            <a:headEnd/>
            <a:tailEnd/>
          </a:ln>
        </p:spPr>
      </p:sp>
      <p:sp>
        <p:nvSpPr>
          <p:cNvPr id="169987" name="Rectangle 3"/>
          <p:cNvSpPr>
            <a:spLocks noGrp="1" noChangeArrowheads="1"/>
          </p:cNvSpPr>
          <p:nvPr>
            <p:ph type="body" idx="1"/>
          </p:nvPr>
        </p:nvSpPr>
        <p:spPr bwMode="auto">
          <a:xfrm>
            <a:off x="934721" y="4464103"/>
            <a:ext cx="5296747" cy="4233201"/>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500128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ECFA838-6FD7-4069-A641-232311BAFF3D}" type="slidenum">
              <a:rPr lang="en-US" altLang="en-US"/>
              <a:pPr/>
              <a:t>26</a:t>
            </a:fld>
            <a:endParaRPr lang="en-US" altLang="en-US"/>
          </a:p>
        </p:txBody>
      </p:sp>
      <p:sp>
        <p:nvSpPr>
          <p:cNvPr id="172034" name="Rectangle 2"/>
          <p:cNvSpPr>
            <a:spLocks noGrp="1" noRot="1" noChangeAspect="1" noChangeArrowheads="1" noTextEdit="1"/>
          </p:cNvSpPr>
          <p:nvPr>
            <p:ph type="sldImg"/>
          </p:nvPr>
        </p:nvSpPr>
        <p:spPr bwMode="auto">
          <a:xfrm>
            <a:off x="1220788" y="692150"/>
            <a:ext cx="4722812" cy="3541713"/>
          </a:xfrm>
          <a:prstGeom prst="rect">
            <a:avLst/>
          </a:prstGeom>
          <a:solidFill>
            <a:srgbClr val="FFFFFF"/>
          </a:solidFill>
          <a:ln>
            <a:solidFill>
              <a:srgbClr val="000000"/>
            </a:solidFill>
            <a:miter lim="800000"/>
            <a:headEnd/>
            <a:tailEnd/>
          </a:ln>
        </p:spPr>
      </p:sp>
      <p:sp>
        <p:nvSpPr>
          <p:cNvPr id="172035" name="Rectangle 3"/>
          <p:cNvSpPr>
            <a:spLocks noGrp="1" noChangeArrowheads="1"/>
          </p:cNvSpPr>
          <p:nvPr>
            <p:ph type="body" idx="1"/>
          </p:nvPr>
        </p:nvSpPr>
        <p:spPr bwMode="auto">
          <a:xfrm>
            <a:off x="934721" y="4464103"/>
            <a:ext cx="5296747" cy="4233201"/>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101693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603EFA2-4138-497D-B0B6-FFF0BEF65129}" type="slidenum">
              <a:rPr lang="en-US" altLang="en-US"/>
              <a:pPr/>
              <a:t>27</a:t>
            </a:fld>
            <a:endParaRPr lang="en-US" alt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51266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CE5B293-4372-4C72-B64D-834E5843B085}" type="slidenum">
              <a:rPr lang="en-US" altLang="en-US"/>
              <a:pPr/>
              <a:t>28</a:t>
            </a:fld>
            <a:endParaRPr lang="en-US" alt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3932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A13F98C-BE8F-4793-B853-6E34ADF55323}" type="slidenum">
              <a:rPr lang="en-US" altLang="en-US"/>
              <a:pPr/>
              <a:t>29</a:t>
            </a:fld>
            <a:endParaRPr lang="en-US" alt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8831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59838F8-8BA5-4B56-932B-D07952F610D8}" type="slidenum">
              <a:rPr lang="en-US" altLang="en-US"/>
              <a:pPr/>
              <a:t>30</a:t>
            </a:fld>
            <a:endParaRPr lang="en-US" alt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823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39ED8D7-1AE2-46CB-A992-D82399DFDF4D}" type="slidenum">
              <a:rPr lang="en-US" altLang="en-US"/>
              <a:pPr/>
              <a:t>31</a:t>
            </a:fld>
            <a:endParaRPr lang="en-US" alt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66083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6B23507-8881-4A41-810D-01339F13E327}" type="slidenum">
              <a:rPr lang="en-US" altLang="en-US"/>
              <a:pPr/>
              <a:t>32</a:t>
            </a:fld>
            <a:endParaRPr lang="en-US" alt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22070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752778D-B6FF-4623-B3CE-769F4C3F2220}" type="datetime1">
              <a:rPr lang="en-US" smtClean="0"/>
              <a:t>6/16/2016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17EC6F-B3B8-4631-8AEB-CE63B8093A3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4C7B89-ED29-480D-A281-EC85EB32E24E}" type="datetime1">
              <a:rPr lang="en-US" smtClean="0"/>
              <a:t>6/16/2016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D17EC6F-B3B8-4631-8AEB-CE63B8093A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159CF8-BECB-49BB-BACE-E50B83434749}" type="datetime1">
              <a:rPr lang="en-US" smtClean="0"/>
              <a:t>6/16/2016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D17EC6F-B3B8-4631-8AEB-CE63B8093A3D}"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62131D-8FC8-4F97-8E2B-FA8C0C0E3C4A}" type="datetime1">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489451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C25E2-61BB-470A-9FBF-89162CE72518}" type="datetime1">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4077365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4262FB-B93D-42CB-8BC2-895701FB4E61}" type="datetime1">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3640177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8E21A6-4F98-40CF-ABAF-D677AED87D77}" type="datetime1">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1259443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237D73-B6B7-4D82-888C-8C21CB33ABFB}" type="datetime1">
              <a:rPr lang="en-US" smtClean="0"/>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26772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9AF4C3-19D4-4D92-94F5-811D76782B4B}" type="datetime1">
              <a:rPr lang="en-US" smtClean="0"/>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2111535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A3315-86F9-4AF1-BC3A-0F4F43B723CF}" type="datetime1">
              <a:rPr lang="en-US" smtClean="0"/>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3356306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5DA7FD-76D4-44DC-BAE1-FAE969B3683E}" type="datetime1">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311781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400">
                <a:latin typeface="Arial Black" pitchFamily="34" charset="0"/>
              </a:defRPr>
            </a:lvl1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BDF2D7D5-F423-4E82-B1BE-5FCAC39AD317}" type="datetime1">
              <a:rPr lang="en-US" smtClean="0"/>
              <a:t>6/16/2016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D17EC6F-B3B8-4631-8AEB-CE63B8093A3D}" type="slidenum">
              <a:rPr lang="en-US" smtClean="0"/>
              <a:pPr/>
              <a:t>‹#›</a:t>
            </a:fld>
            <a:endParaRPr lang="en-US" dirty="0"/>
          </a:p>
        </p:txBody>
      </p:sp>
      <p:sp>
        <p:nvSpPr>
          <p:cNvPr id="7" name="Title 6"/>
          <p:cNvSpPr>
            <a:spLocks noGrp="1"/>
          </p:cNvSpPr>
          <p:nvPr>
            <p:ph type="title"/>
          </p:nvPr>
        </p:nvSpPr>
        <p:spPr/>
        <p:txBody>
          <a:bodyPr rtlCol="0">
            <a:normAutofit/>
          </a:bodyPr>
          <a:lstStyle>
            <a:lvl1pPr algn="ctr">
              <a:defRPr sz="2800">
                <a:solidFill>
                  <a:schemeClr val="tx1"/>
                </a:solidFill>
                <a:latin typeface="Century Gothic" pitchFamily="34" charset="0"/>
              </a:defRPr>
            </a:lvl1pPr>
            <a:extLst/>
          </a:lstStyle>
          <a:p>
            <a:r>
              <a:rPr kumimoji="0" lang="en-US" dirty="0" smtClean="0"/>
              <a:t>Click to edit Master title style</a:t>
            </a:r>
            <a:endParaRPr kumimoji="0"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34FB9A-A726-43FE-AEDE-88745A1C32FF}" type="datetime1">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352693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697AF-E66F-446F-9BF8-E7312CF5D93D}" type="datetime1">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25983731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123C28-5BA3-477E-A486-B5FBFD67A41D}" type="datetime1">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5CDD5-6D67-4F37-B48F-676FF031B2DD}" type="slidenum">
              <a:rPr lang="en-US" smtClean="0"/>
              <a:pPr/>
              <a:t>‹#›</a:t>
            </a:fld>
            <a:endParaRPr lang="en-US"/>
          </a:p>
        </p:txBody>
      </p:sp>
    </p:spTree>
    <p:extLst>
      <p:ext uri="{BB962C8B-B14F-4D97-AF65-F5344CB8AC3E}">
        <p14:creationId xmlns:p14="http://schemas.microsoft.com/office/powerpoint/2010/main" val="34128766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61126-DB55-444B-A722-0CBF8D3F6141}" type="datetime1">
              <a:rPr lang="en-US" smtClean="0"/>
              <a:t>6/16/2016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CDE04-9BE4-4373-8539-788D1AB64ABD}" type="datetime1">
              <a:rPr lang="en-US" smtClean="0"/>
              <a:t>6/16/2016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6B7580-DAE5-47D2-80BF-DE1328248B67}" type="datetime1">
              <a:rPr lang="en-US" smtClean="0"/>
              <a:t>6/16/2016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2D5FAB-2471-4654-9B4F-D34B7247DA48}" type="datetime1">
              <a:rPr lang="en-US" smtClean="0"/>
              <a:t>6/16/2016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39EE37-9BB5-42AD-8B5F-E1A5748483F6}" type="datetime1">
              <a:rPr lang="en-US" smtClean="0"/>
              <a:t>6/16/2016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D82413-C745-44C2-8FAD-D2C72BAD8473}" type="datetime1">
              <a:rPr lang="en-US" smtClean="0"/>
              <a:t>6/16/2016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8EC83-7C6B-41B8-929C-8392B9A23536}" type="datetime1">
              <a:rPr lang="en-US" smtClean="0"/>
              <a:t>6/16/2016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5FAD5F-C957-45F4-AE03-B4F0B853E5AD}" type="datetime1">
              <a:rPr lang="en-US" smtClean="0"/>
              <a:t>6/16/2016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D17EC6F-B3B8-4631-8AEB-CE63B8093A3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2A9B0-E445-4768-9B0E-48ABFF611E62}" type="datetime1">
              <a:rPr lang="en-US" smtClean="0"/>
              <a:t>6/16/2016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51B18C-BBC0-424C-9826-1D8498F99C77}" type="datetime1">
              <a:rPr lang="en-US" smtClean="0"/>
              <a:t>6/16/2016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0FFF2-C9E3-4168-8EBB-13D68A74A8C9}" type="datetime1">
              <a:rPr lang="en-US" smtClean="0"/>
              <a:t>6/16/2016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3B1E51-D7F4-41A1-85C5-75CB1445798E}" type="datetime1">
              <a:rPr lang="en-US" smtClean="0"/>
              <a:t>6/16/2016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D459D-D154-454D-839A-58547355E8A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7F78EE-D0B8-4CA7-BD83-A6AC08A9672F}" type="datetime1">
              <a:rPr lang="en-US" smtClean="0"/>
              <a:t>6/16/2016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D17EC6F-B3B8-4631-8AEB-CE63B8093A3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3584C5-650B-4174-BCC2-98124AB0F7D8}" type="datetime1">
              <a:rPr lang="en-US" smtClean="0"/>
              <a:t>6/16/2016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1D17EC6F-B3B8-4631-8AEB-CE63B8093A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36440BB-8520-41E2-8186-8461D92C4690}" type="datetime1">
              <a:rPr lang="en-US" smtClean="0"/>
              <a:t>6/16/2016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D17EC6F-B3B8-4631-8AEB-CE63B8093A3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4612E19-DE1D-4B4B-BB06-6F75EB6FD02E}" type="datetime1">
              <a:rPr lang="en-US" smtClean="0"/>
              <a:t>6/16/2016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D17EC6F-B3B8-4631-8AEB-CE63B8093A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C24FE86-386D-4BE5-82E3-C45997798B2E}" type="datetime1">
              <a:rPr lang="en-US" smtClean="0"/>
              <a:t>6/16/2016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D17EC6F-B3B8-4631-8AEB-CE63B8093A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F49085E-898A-40A0-BDEC-C95FF716D3BF}" type="datetime1">
              <a:rPr lang="en-US" smtClean="0"/>
              <a:t>6/16/2016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17EC6F-B3B8-4631-8AEB-CE63B8093A3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B572787-6275-4A23-8C75-1483DC10E351}" type="datetime1">
              <a:rPr lang="en-US" smtClean="0"/>
              <a:t>6/16/2016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17EC6F-B3B8-4631-8AEB-CE63B8093A3D}" type="slidenum">
              <a:rPr lang="en-US" smtClean="0"/>
              <a:pPr/>
              <a:t>‹#›</a:t>
            </a:fld>
            <a:endParaRPr lang="en-US" dirty="0"/>
          </a:p>
        </p:txBody>
      </p:sp>
      <p:pic>
        <p:nvPicPr>
          <p:cNvPr id="11" name="Picture 23" descr="condon"/>
          <p:cNvPicPr>
            <a:picLocks noChangeAspect="1" noChangeArrowheads="1"/>
          </p:cNvPicPr>
          <p:nvPr userDrawn="1"/>
        </p:nvPicPr>
        <p:blipFill>
          <a:blip r:embed="rId14" cstate="print">
            <a:grayscl/>
          </a:blip>
          <a:srcRect/>
          <a:stretch>
            <a:fillRect/>
          </a:stretch>
        </p:blipFill>
        <p:spPr bwMode="auto">
          <a:xfrm>
            <a:off x="0" y="5572125"/>
            <a:ext cx="1474788" cy="1285875"/>
          </a:xfrm>
          <a:prstGeom prst="rect">
            <a:avLst/>
          </a:prstGeom>
          <a:noFill/>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198EB7-ABCE-4BBF-B365-3925A85EB121}" type="datetime1">
              <a:rPr lang="en-US" smtClean="0"/>
              <a:t>6/16/2016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5CDD5-6D67-4F37-B48F-676FF031B2DD}" type="slidenum">
              <a:rPr lang="en-US" smtClean="0"/>
              <a:pPr/>
              <a:t>‹#›</a:t>
            </a:fld>
            <a:endParaRPr lang="en-US"/>
          </a:p>
        </p:txBody>
      </p:sp>
    </p:spTree>
    <p:extLst>
      <p:ext uri="{BB962C8B-B14F-4D97-AF65-F5344CB8AC3E}">
        <p14:creationId xmlns:p14="http://schemas.microsoft.com/office/powerpoint/2010/main" val="1770637195"/>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42106-0351-4D2A-BD27-1D75E15547E9}" type="datetime1">
              <a:rPr lang="en-US" smtClean="0"/>
              <a:t>6/16/2016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D459D-D154-454D-839A-58547355E8A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MOdell@comdcpa.com" TargetMode="External"/><Relationship Id="rId2" Type="http://schemas.openxmlformats.org/officeDocument/2006/relationships/hyperlink" Target="mailto:jhankowski@comdcpa.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772400" cy="2514599"/>
          </a:xfrm>
        </p:spPr>
        <p:txBody>
          <a:bodyPr>
            <a:normAutofit/>
          </a:bodyPr>
          <a:lstStyle/>
          <a:p>
            <a:pPr algn="ctr"/>
            <a:r>
              <a:rPr lang="en-US" sz="4000" dirty="0" smtClean="0">
                <a:latin typeface="Batang" panose="02030600000101010101" pitchFamily="18" charset="-127"/>
                <a:ea typeface="Batang" panose="02030600000101010101" pitchFamily="18" charset="-127"/>
              </a:rPr>
              <a:t>Accounting &amp; Tax Update -</a:t>
            </a:r>
            <a:r>
              <a:rPr lang="en-US" sz="3500" dirty="0" smtClean="0">
                <a:latin typeface="Batang" panose="02030600000101010101" pitchFamily="18" charset="-127"/>
                <a:ea typeface="Batang" panose="02030600000101010101" pitchFamily="18" charset="-127"/>
              </a:rPr>
              <a:t/>
            </a:r>
            <a:br>
              <a:rPr lang="en-US" sz="3500" dirty="0" smtClean="0">
                <a:latin typeface="Batang" panose="02030600000101010101" pitchFamily="18" charset="-127"/>
                <a:ea typeface="Batang" panose="02030600000101010101" pitchFamily="18" charset="-127"/>
              </a:rPr>
            </a:br>
            <a:r>
              <a:rPr lang="en-US" sz="3500" dirty="0" smtClean="0">
                <a:latin typeface="Batang" panose="02030600000101010101" pitchFamily="18" charset="-127"/>
                <a:ea typeface="Batang" panose="02030600000101010101" pitchFamily="18" charset="-127"/>
              </a:rPr>
              <a:t>including</a:t>
            </a:r>
            <a:r>
              <a:rPr lang="en-US" sz="3500" dirty="0">
                <a:latin typeface="Batang" panose="02030600000101010101" pitchFamily="18" charset="-127"/>
                <a:ea typeface="Batang" panose="02030600000101010101" pitchFamily="18" charset="-127"/>
              </a:rPr>
              <a:t> </a:t>
            </a:r>
            <a:r>
              <a:rPr lang="en-US" sz="3500" dirty="0" smtClean="0">
                <a:latin typeface="Batang" panose="02030600000101010101" pitchFamily="18" charset="-127"/>
                <a:ea typeface="Batang" panose="02030600000101010101" pitchFamily="18" charset="-127"/>
              </a:rPr>
              <a:t>the debunking of various myths and legends</a:t>
            </a:r>
            <a:br>
              <a:rPr lang="en-US" sz="3500" dirty="0" smtClean="0">
                <a:latin typeface="Batang" panose="02030600000101010101" pitchFamily="18" charset="-127"/>
                <a:ea typeface="Batang" panose="02030600000101010101" pitchFamily="18" charset="-127"/>
              </a:rPr>
            </a:br>
            <a:r>
              <a:rPr lang="en-US" sz="3500" dirty="0" smtClean="0">
                <a:latin typeface="Batang" panose="02030600000101010101" pitchFamily="18" charset="-127"/>
                <a:ea typeface="Batang" panose="02030600000101010101" pitchFamily="18" charset="-127"/>
              </a:rPr>
              <a:t>(Club Gumbo </a:t>
            </a:r>
            <a:r>
              <a:rPr lang="en-US" sz="3500" dirty="0" smtClean="0">
                <a:latin typeface="Batang" panose="02030600000101010101" pitchFamily="18" charset="-127"/>
                <a:ea typeface="Batang" panose="02030600000101010101" pitchFamily="18" charset="-127"/>
                <a:cs typeface="Tahoma" panose="020B0604030504040204" pitchFamily="34" charset="0"/>
              </a:rPr>
              <a:t>II)</a:t>
            </a:r>
            <a:endParaRPr lang="en-US" sz="3500" dirty="0">
              <a:latin typeface="Batang" panose="02030600000101010101" pitchFamily="18" charset="-127"/>
              <a:ea typeface="Batang" panose="02030600000101010101" pitchFamily="18" charset="-127"/>
              <a:cs typeface="Tahoma" panose="020B0604030504040204" pitchFamily="34" charset="0"/>
            </a:endParaRPr>
          </a:p>
        </p:txBody>
      </p:sp>
      <p:sp>
        <p:nvSpPr>
          <p:cNvPr id="8" name="Subtitle 7"/>
          <p:cNvSpPr>
            <a:spLocks noGrp="1"/>
          </p:cNvSpPr>
          <p:nvPr>
            <p:ph type="subTitle" idx="1"/>
          </p:nvPr>
        </p:nvSpPr>
        <p:spPr>
          <a:xfrm>
            <a:off x="685800" y="2590800"/>
            <a:ext cx="7772400" cy="2819400"/>
          </a:xfrm>
        </p:spPr>
        <p:txBody>
          <a:bodyPr>
            <a:normAutofit fontScale="25000" lnSpcReduction="20000"/>
          </a:bodyPr>
          <a:lstStyle/>
          <a:p>
            <a:pPr algn="ctr"/>
            <a:endParaRPr lang="en-US" dirty="0" smtClean="0"/>
          </a:p>
          <a:p>
            <a:pPr algn="ctr"/>
            <a:r>
              <a:rPr lang="en-US" sz="6000" b="1" dirty="0" smtClean="0"/>
              <a:t>2016 HFTP Club &amp; Hotel Controllers</a:t>
            </a:r>
          </a:p>
          <a:p>
            <a:pPr algn="ctr"/>
            <a:r>
              <a:rPr lang="en-US" sz="6000" b="1" dirty="0" smtClean="0"/>
              <a:t>June 20-22, 2016</a:t>
            </a:r>
          </a:p>
          <a:p>
            <a:pPr algn="ctr"/>
            <a:r>
              <a:rPr lang="en-US" sz="6000" b="1" dirty="0" smtClean="0"/>
              <a:t>New Orleans, LA</a:t>
            </a:r>
          </a:p>
          <a:p>
            <a:pPr algn="ctr"/>
            <a:endParaRPr lang="en-US" sz="6000" b="1" dirty="0" smtClean="0"/>
          </a:p>
          <a:p>
            <a:pPr algn="ctr"/>
            <a:r>
              <a:rPr lang="en-US" sz="7200" b="1" dirty="0" smtClean="0"/>
              <a:t>Presented by</a:t>
            </a:r>
          </a:p>
          <a:p>
            <a:pPr algn="ctr"/>
            <a:endParaRPr lang="en-US" sz="7200" b="1" dirty="0" smtClean="0"/>
          </a:p>
          <a:p>
            <a:pPr algn="ctr">
              <a:spcAft>
                <a:spcPts val="1200"/>
              </a:spcAft>
            </a:pPr>
            <a:r>
              <a:rPr lang="en-US" sz="7200" b="1" dirty="0" smtClean="0"/>
              <a:t>James J. </a:t>
            </a:r>
            <a:r>
              <a:rPr lang="en-US" sz="7200" b="1" dirty="0" err="1" smtClean="0"/>
              <a:t>Hankowski</a:t>
            </a:r>
            <a:r>
              <a:rPr lang="en-US" sz="7200" b="1" dirty="0" smtClean="0"/>
              <a:t>, CPA, Partner</a:t>
            </a:r>
          </a:p>
          <a:p>
            <a:pPr algn="ctr">
              <a:spcAft>
                <a:spcPts val="1200"/>
              </a:spcAft>
            </a:pPr>
            <a:r>
              <a:rPr lang="en-US" sz="7200" b="1" dirty="0" smtClean="0"/>
              <a:t/>
            </a:r>
            <a:br>
              <a:rPr lang="en-US" sz="7200" b="1" dirty="0" smtClean="0"/>
            </a:br>
            <a:r>
              <a:rPr lang="en-US" sz="7200" b="1" dirty="0" smtClean="0"/>
              <a:t>Matthew P. O’Dell, CPA, Partner</a:t>
            </a:r>
          </a:p>
          <a:p>
            <a:r>
              <a:rPr lang="en-US" dirty="0" smtClean="0"/>
              <a:t> </a:t>
            </a:r>
          </a:p>
          <a:p>
            <a:endParaRPr lang="en-US" dirty="0" smtClean="0"/>
          </a:p>
          <a:p>
            <a:endParaRPr lang="en-US" dirty="0" smtClean="0"/>
          </a:p>
          <a:p>
            <a:pPr algn="ctr"/>
            <a:endParaRPr lang="en-US" dirty="0"/>
          </a:p>
        </p:txBody>
      </p:sp>
      <p:pic>
        <p:nvPicPr>
          <p:cNvPr id="5" name="Picture 23" descr="condon"/>
          <p:cNvPicPr>
            <a:picLocks noGrp="1" noChangeAspect="1" noChangeArrowheads="1"/>
          </p:cNvPicPr>
          <p:nvPr>
            <p:ph idx="4294967295"/>
          </p:nvPr>
        </p:nvPicPr>
        <p:blipFill>
          <a:blip r:embed="rId2" cstate="print">
            <a:grayscl/>
          </a:blip>
          <a:srcRect/>
          <a:stretch>
            <a:fillRect/>
          </a:stretch>
        </p:blipFill>
        <p:spPr bwMode="auto">
          <a:xfrm>
            <a:off x="0" y="5572125"/>
            <a:ext cx="1474788" cy="1285875"/>
          </a:xfrm>
          <a:prstGeom prst="rect">
            <a:avLst/>
          </a:prstGeom>
          <a:noFill/>
        </p:spPr>
      </p:pic>
    </p:spTree>
    <p:extLst>
      <p:ext uri="{BB962C8B-B14F-4D97-AF65-F5344CB8AC3E}">
        <p14:creationId xmlns:p14="http://schemas.microsoft.com/office/powerpoint/2010/main" val="19446005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b="1" dirty="0"/>
              <a:t>Tax Background</a:t>
            </a:r>
            <a:endParaRPr lang="en-US" dirty="0"/>
          </a:p>
          <a:p>
            <a:pPr marL="109728" indent="0">
              <a:buNone/>
            </a:pPr>
            <a:r>
              <a:rPr lang="en-US" dirty="0"/>
              <a:t> </a:t>
            </a:r>
          </a:p>
          <a:p>
            <a:pPr lvl="0"/>
            <a:r>
              <a:rPr lang="en-US" sz="2000" dirty="0"/>
              <a:t>IRC § 501(c)(3) provides exemption from federal income tax for entities organized and operated exclusively for educational, charitable or religious purposes, or to foster national or international amateur sports competition (but only if no part of its activities involve the provision of athletic facilities or equipment), provided no part of the net earnings of which inures to the benefit of any private shareholder or individual.</a:t>
            </a:r>
          </a:p>
          <a:p>
            <a:pPr marL="109728" indent="0">
              <a:buNone/>
            </a:pPr>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10</a:t>
            </a:fld>
            <a:endParaRPr lang="en-US" dirty="0"/>
          </a:p>
        </p:txBody>
      </p:sp>
    </p:spTree>
    <p:extLst>
      <p:ext uri="{BB962C8B-B14F-4D97-AF65-F5344CB8AC3E}">
        <p14:creationId xmlns:p14="http://schemas.microsoft.com/office/powerpoint/2010/main" val="2004963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IRC § 1.501(c)(3)-1(d)(ii) of the Treasury Regulations (“Treas. Reg.”) provides that an entity is not organized or operated exclusively for one or more exempt purposes unless it serves a public rather than a private interest. Thus, it is necessary for an organization to establish that it is not organized or operated for the benefit of private interests such as designated individuals, the creator or his family, shareholders of the organization, or persons controlled, directly or indirectly, by such private interests.</a:t>
            </a:r>
          </a:p>
          <a:p>
            <a:pPr marL="109728" indent="0">
              <a:buNone/>
            </a:pPr>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11</a:t>
            </a:fld>
            <a:endParaRPr lang="en-US" dirty="0"/>
          </a:p>
        </p:txBody>
      </p:sp>
    </p:spTree>
    <p:extLst>
      <p:ext uri="{BB962C8B-B14F-4D97-AF65-F5344CB8AC3E}">
        <p14:creationId xmlns:p14="http://schemas.microsoft.com/office/powerpoint/2010/main" val="575517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The presence of private benefit, if substantial in nature, would destroy the organization's tax-exempt status regardless of whether the organization has other charitable purposes or activities; however, where private benefit is incidental to the accomplishment of an organization's charitable or educational purposes, it will not prevent the organization from being an organization described in IRC § 501(c)(3) and § 1.501(c)(3)-1(c)(1) of the Treas. Reg.</a:t>
            </a:r>
          </a:p>
          <a:p>
            <a:endParaRPr lang="en-US" dirty="0"/>
          </a:p>
          <a:p>
            <a:endParaRPr lang="en-US" dirty="0"/>
          </a:p>
          <a:p>
            <a:r>
              <a:rPr lang="en-US" dirty="0"/>
              <a:t>Clubs have established a number of different </a:t>
            </a:r>
            <a:r>
              <a:rPr lang="en-US" dirty="0" smtClean="0"/>
              <a:t>types of </a:t>
            </a:r>
            <a:r>
              <a:rPr lang="en-US" dirty="0"/>
              <a:t>charitable </a:t>
            </a:r>
            <a:r>
              <a:rPr lang="en-US" dirty="0" smtClean="0"/>
              <a:t>IRC organizations, </a:t>
            </a:r>
            <a:r>
              <a:rPr lang="en-US" dirty="0"/>
              <a:t>501(c) (3) </a:t>
            </a:r>
            <a:r>
              <a:rPr lang="en-US" dirty="0" smtClean="0"/>
              <a:t>including </a:t>
            </a:r>
            <a:endParaRPr lang="en-US" dirty="0"/>
          </a:p>
          <a:p>
            <a:pPr marL="109728" indent="0">
              <a:buNone/>
            </a:pPr>
            <a:r>
              <a:rPr lang="en-US" dirty="0"/>
              <a:t>                         </a:t>
            </a:r>
            <a:r>
              <a:rPr lang="en-US" dirty="0" smtClean="0"/>
              <a:t>Library</a:t>
            </a:r>
          </a:p>
          <a:p>
            <a:pPr marL="109728" indent="0">
              <a:buNone/>
            </a:pPr>
            <a:r>
              <a:rPr lang="en-US" dirty="0" smtClean="0"/>
              <a:t>                         Scholarship</a:t>
            </a:r>
          </a:p>
          <a:p>
            <a:pPr marL="109728" indent="0">
              <a:buNone/>
            </a:pPr>
            <a:r>
              <a:rPr lang="en-US" dirty="0" smtClean="0"/>
              <a:t>                         Façade </a:t>
            </a:r>
          </a:p>
          <a:p>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12</a:t>
            </a:fld>
            <a:endParaRPr lang="en-US" dirty="0"/>
          </a:p>
        </p:txBody>
      </p:sp>
    </p:spTree>
    <p:extLst>
      <p:ext uri="{BB962C8B-B14F-4D97-AF65-F5344CB8AC3E}">
        <p14:creationId xmlns:p14="http://schemas.microsoft.com/office/powerpoint/2010/main" val="3855871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a:t>For an organization to be considered operated exclusively for one or more charitable purposes, it must serve a public, and not a private, interest. The </a:t>
            </a:r>
            <a:r>
              <a:rPr lang="en-US" sz="1800" dirty="0" smtClean="0"/>
              <a:t>charitable organization </a:t>
            </a:r>
            <a:r>
              <a:rPr lang="en-US" sz="1800" dirty="0"/>
              <a:t>carries the burden of proving that it is not organized or operated for the benefit of private interests such as designated individuals, the creator or his family, shareholders of the organization, or persons controlled, directly or indirectly, by such private interests.  This exemption requirement is often described loosely by the courts, the Internal Revenue Service (“IRS”), and practitioners as a prohibition against “private benefit.”</a:t>
            </a:r>
          </a:p>
          <a:p>
            <a:endParaRPr lang="en-US" dirty="0"/>
          </a:p>
          <a:p>
            <a:pPr marL="109728" indent="0">
              <a:buNone/>
            </a:pPr>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13</a:t>
            </a:fld>
            <a:endParaRPr lang="en-US" dirty="0"/>
          </a:p>
        </p:txBody>
      </p:sp>
    </p:spTree>
    <p:extLst>
      <p:ext uri="{BB962C8B-B14F-4D97-AF65-F5344CB8AC3E}">
        <p14:creationId xmlns:p14="http://schemas.microsoft.com/office/powerpoint/2010/main" val="199364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6600" dirty="0" smtClean="0"/>
          </a:p>
          <a:p>
            <a:pPr marL="0" indent="0" algn="ctr">
              <a:buNone/>
            </a:pPr>
            <a:r>
              <a:rPr lang="en-US" sz="6600" dirty="0" smtClean="0"/>
              <a:t>Cyber Crime</a:t>
            </a:r>
            <a:endParaRPr lang="en-US" sz="6600" dirty="0"/>
          </a:p>
        </p:txBody>
      </p:sp>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14</a:t>
            </a:fld>
            <a:endParaRPr lang="en-US" dirty="0"/>
          </a:p>
        </p:txBody>
      </p:sp>
    </p:spTree>
    <p:extLst>
      <p:ext uri="{BB962C8B-B14F-4D97-AF65-F5344CB8AC3E}">
        <p14:creationId xmlns:p14="http://schemas.microsoft.com/office/powerpoint/2010/main" val="31964960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3600" b="1" dirty="0" smtClean="0"/>
              <a:t> The </a:t>
            </a:r>
            <a:r>
              <a:rPr lang="en-US" sz="3600" b="1" dirty="0"/>
              <a:t>U.S. Director of </a:t>
            </a:r>
            <a:r>
              <a:rPr lang="en-US" sz="3600" b="1" dirty="0" smtClean="0"/>
              <a:t>National Intelligence </a:t>
            </a:r>
            <a:r>
              <a:rPr lang="en-US" sz="3600" b="1" dirty="0"/>
              <a:t>has ranked cybercrime as the top national security threat, higher than that of terrorism, espionage, and weapons of mass destruction</a:t>
            </a:r>
            <a:r>
              <a:rPr lang="en-US" b="1" dirty="0"/>
              <a:t>.</a:t>
            </a:r>
          </a:p>
        </p:txBody>
      </p:sp>
      <p:sp>
        <p:nvSpPr>
          <p:cNvPr id="3" name="Title 2"/>
          <p:cNvSpPr>
            <a:spLocks noGrp="1"/>
          </p:cNvSpPr>
          <p:nvPr>
            <p:ph type="title"/>
          </p:nvPr>
        </p:nvSpPr>
        <p:spPr/>
        <p:txBody>
          <a:bodyPr>
            <a:normAutofit/>
          </a:bodyPr>
          <a:lstStyle/>
          <a:p>
            <a:r>
              <a:rPr lang="en-US" sz="5400" dirty="0">
                <a:effectLst/>
              </a:rPr>
              <a:t>How Bad Is It?</a:t>
            </a:r>
          </a:p>
        </p:txBody>
      </p:sp>
      <p:sp>
        <p:nvSpPr>
          <p:cNvPr id="4" name="Slide Number Placeholder 3"/>
          <p:cNvSpPr>
            <a:spLocks noGrp="1"/>
          </p:cNvSpPr>
          <p:nvPr>
            <p:ph type="sldNum" sz="quarter" idx="12"/>
          </p:nvPr>
        </p:nvSpPr>
        <p:spPr/>
        <p:txBody>
          <a:bodyPr/>
          <a:lstStyle/>
          <a:p>
            <a:fld id="{1D17EC6F-B3B8-4631-8AEB-CE63B8093A3D}" type="slidenum">
              <a:rPr lang="en-US" smtClean="0"/>
              <a:pPr/>
              <a:t>15</a:t>
            </a:fld>
            <a:endParaRPr lang="en-US" dirty="0"/>
          </a:p>
        </p:txBody>
      </p:sp>
    </p:spTree>
    <p:extLst>
      <p:ext uri="{BB962C8B-B14F-4D97-AF65-F5344CB8AC3E}">
        <p14:creationId xmlns:p14="http://schemas.microsoft.com/office/powerpoint/2010/main" val="12290667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83464">
              <a:buFont typeface="Wingdings 2"/>
              <a:buChar char=""/>
              <a:defRPr/>
            </a:pPr>
            <a:r>
              <a:rPr lang="en-US" sz="2000" dirty="0" smtClean="0"/>
              <a:t>Identity </a:t>
            </a:r>
            <a:r>
              <a:rPr lang="en-US" sz="2000" dirty="0"/>
              <a:t>theft</a:t>
            </a:r>
          </a:p>
          <a:p>
            <a:pPr marL="365760" indent="-283464">
              <a:buFont typeface="Wingdings 2"/>
              <a:buChar char=""/>
              <a:defRPr/>
            </a:pPr>
            <a:r>
              <a:rPr lang="en-US" sz="2000" dirty="0"/>
              <a:t>Malicious software</a:t>
            </a:r>
          </a:p>
          <a:p>
            <a:pPr marL="640080" lvl="1" indent="-237744">
              <a:buFont typeface="Verdana"/>
              <a:buChar char="◦"/>
              <a:defRPr/>
            </a:pPr>
            <a:r>
              <a:rPr lang="en-US" sz="2000" dirty="0"/>
              <a:t>Usually internet based software used to disrupt a network, steal sensitive information or cause damage to the present system</a:t>
            </a:r>
          </a:p>
          <a:p>
            <a:pPr marL="365760" indent="-283464">
              <a:buFont typeface="Wingdings 2"/>
              <a:buChar char=""/>
              <a:defRPr/>
            </a:pPr>
            <a:r>
              <a:rPr lang="en-US" sz="2000" dirty="0"/>
              <a:t>Hacking</a:t>
            </a:r>
          </a:p>
          <a:p>
            <a:pPr marL="640080" lvl="1" indent="-237744">
              <a:buFont typeface="Verdana"/>
              <a:buChar char="◦"/>
              <a:defRPr/>
            </a:pPr>
            <a:r>
              <a:rPr lang="en-US" sz="2000" dirty="0"/>
              <a:t>Computer is broken into</a:t>
            </a:r>
          </a:p>
          <a:p>
            <a:pPr marL="640080" lvl="1" indent="-237744">
              <a:buFont typeface="Verdana"/>
              <a:buChar char="◦"/>
              <a:defRPr/>
            </a:pPr>
            <a:r>
              <a:rPr lang="en-US" sz="2000" dirty="0"/>
              <a:t>Fraudulent financial transactions can occur</a:t>
            </a:r>
          </a:p>
          <a:p>
            <a:pPr marL="640080" lvl="1" indent="-237744">
              <a:buFont typeface="Verdana"/>
              <a:buChar char="◦"/>
              <a:defRPr/>
            </a:pPr>
            <a:r>
              <a:rPr lang="en-US" sz="2000" dirty="0"/>
              <a:t>Also have sensitive information stolen</a:t>
            </a:r>
          </a:p>
          <a:p>
            <a:pPr indent="-283464">
              <a:buFont typeface="Wingdings 2"/>
              <a:buChar char=""/>
              <a:defRPr/>
            </a:pPr>
            <a:r>
              <a:rPr lang="en-US" sz="2000" dirty="0"/>
              <a:t>Theft</a:t>
            </a:r>
          </a:p>
          <a:p>
            <a:pPr marL="640080" lvl="1" indent="-237744">
              <a:defRPr/>
            </a:pPr>
            <a:r>
              <a:rPr lang="en-US" sz="2000" dirty="0"/>
              <a:t>Copyright violations such as downloading music, games, etc.</a:t>
            </a:r>
          </a:p>
          <a:p>
            <a:pPr marL="0" indent="0">
              <a:buNone/>
            </a:pPr>
            <a:endParaRPr lang="en-US" dirty="0"/>
          </a:p>
        </p:txBody>
      </p:sp>
      <p:sp>
        <p:nvSpPr>
          <p:cNvPr id="2" name="Title 1"/>
          <p:cNvSpPr>
            <a:spLocks noGrp="1"/>
          </p:cNvSpPr>
          <p:nvPr>
            <p:ph type="title"/>
          </p:nvPr>
        </p:nvSpPr>
        <p:spPr/>
        <p:txBody>
          <a:bodyPr>
            <a:normAutofit/>
          </a:bodyPr>
          <a:lstStyle/>
          <a:p>
            <a:r>
              <a:rPr lang="en-US" sz="4000" b="1" dirty="0"/>
              <a:t>Common Types of Cybercrime</a:t>
            </a:r>
            <a:endParaRPr lang="en-US" sz="4000"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16</a:t>
            </a:fld>
            <a:endParaRPr lang="en-US" dirty="0"/>
          </a:p>
        </p:txBody>
      </p:sp>
    </p:spTree>
    <p:extLst>
      <p:ext uri="{BB962C8B-B14F-4D97-AF65-F5344CB8AC3E}">
        <p14:creationId xmlns:p14="http://schemas.microsoft.com/office/powerpoint/2010/main" val="15431923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283464">
              <a:buFont typeface="Wingdings 2"/>
              <a:buChar char=""/>
              <a:defRPr/>
            </a:pPr>
            <a:r>
              <a:rPr lang="en-US" dirty="0"/>
              <a:t>An infected document attached to an email </a:t>
            </a:r>
          </a:p>
          <a:p>
            <a:pPr indent="-283464">
              <a:buFont typeface="Wingdings 2"/>
              <a:buChar char=""/>
              <a:defRPr/>
            </a:pPr>
            <a:r>
              <a:rPr lang="en-US" dirty="0"/>
              <a:t>A link within an email that connects to an infected website </a:t>
            </a:r>
          </a:p>
          <a:p>
            <a:pPr indent="-283464">
              <a:buFont typeface="Wingdings 2"/>
              <a:buChar char=""/>
              <a:defRPr/>
            </a:pPr>
            <a:r>
              <a:rPr lang="en-US" dirty="0"/>
              <a:t>Employees visiting social networking websites and clicking on infected documents, videos, or photos posted there.</a:t>
            </a:r>
          </a:p>
          <a:p>
            <a:pPr indent="-283464">
              <a:buFont typeface="Wingdings 2"/>
              <a:buChar char=""/>
              <a:defRPr/>
            </a:pPr>
            <a:r>
              <a:rPr lang="en-US" dirty="0"/>
              <a:t>Transferring documents infected from another computer. </a:t>
            </a:r>
          </a:p>
          <a:p>
            <a:endParaRPr lang="en-US" dirty="0"/>
          </a:p>
        </p:txBody>
      </p:sp>
      <p:sp>
        <p:nvSpPr>
          <p:cNvPr id="3" name="Title 2"/>
          <p:cNvSpPr>
            <a:spLocks noGrp="1"/>
          </p:cNvSpPr>
          <p:nvPr>
            <p:ph type="title"/>
          </p:nvPr>
        </p:nvSpPr>
        <p:spPr/>
        <p:txBody>
          <a:bodyPr>
            <a:normAutofit/>
          </a:bodyPr>
          <a:lstStyle/>
          <a:p>
            <a:r>
              <a:rPr lang="en-US" sz="4400" dirty="0"/>
              <a:t>How Does Cybercrime Start</a:t>
            </a:r>
          </a:p>
        </p:txBody>
      </p:sp>
      <p:sp>
        <p:nvSpPr>
          <p:cNvPr id="4" name="Slide Number Placeholder 3"/>
          <p:cNvSpPr>
            <a:spLocks noGrp="1"/>
          </p:cNvSpPr>
          <p:nvPr>
            <p:ph type="sldNum" sz="quarter" idx="12"/>
          </p:nvPr>
        </p:nvSpPr>
        <p:spPr/>
        <p:txBody>
          <a:bodyPr/>
          <a:lstStyle/>
          <a:p>
            <a:fld id="{1D17EC6F-B3B8-4631-8AEB-CE63B8093A3D}" type="slidenum">
              <a:rPr lang="en-US" smtClean="0"/>
              <a:pPr/>
              <a:t>17</a:t>
            </a:fld>
            <a:endParaRPr lang="en-US" dirty="0"/>
          </a:p>
        </p:txBody>
      </p:sp>
    </p:spTree>
    <p:extLst>
      <p:ext uri="{BB962C8B-B14F-4D97-AF65-F5344CB8AC3E}">
        <p14:creationId xmlns:p14="http://schemas.microsoft.com/office/powerpoint/2010/main" val="6465618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How to protect financial assets and sensitive information (continued):</a:t>
            </a:r>
          </a:p>
          <a:p>
            <a:pPr lvl="1"/>
            <a:r>
              <a:rPr lang="en-US" dirty="0"/>
              <a:t>Do not perform online banking activities in public spaces</a:t>
            </a:r>
          </a:p>
          <a:p>
            <a:pPr lvl="1"/>
            <a:r>
              <a:rPr lang="en-US" dirty="0"/>
              <a:t>Use electronic security tokens</a:t>
            </a:r>
          </a:p>
          <a:p>
            <a:pPr lvl="2"/>
            <a:r>
              <a:rPr lang="en-US" dirty="0"/>
              <a:t>If you ever receive a message, after entering your code, that the online banking is temporarily unavailable, notify your bank at once</a:t>
            </a:r>
          </a:p>
          <a:p>
            <a:endParaRPr lang="en-US" dirty="0"/>
          </a:p>
        </p:txBody>
      </p:sp>
      <p:sp>
        <p:nvSpPr>
          <p:cNvPr id="2" name="Title 1"/>
          <p:cNvSpPr>
            <a:spLocks noGrp="1"/>
          </p:cNvSpPr>
          <p:nvPr>
            <p:ph type="title"/>
          </p:nvPr>
        </p:nvSpPr>
        <p:spPr/>
        <p:txBody>
          <a:bodyPr>
            <a:normAutofit/>
          </a:bodyPr>
          <a:lstStyle/>
          <a:p>
            <a:r>
              <a:rPr lang="en-US" sz="4800" b="1" dirty="0"/>
              <a:t>An Ounce of Prevention</a:t>
            </a:r>
            <a:endParaRPr lang="en-US" sz="4800"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18</a:t>
            </a:fld>
            <a:endParaRPr lang="en-US" dirty="0"/>
          </a:p>
        </p:txBody>
      </p:sp>
    </p:spTree>
    <p:extLst>
      <p:ext uri="{BB962C8B-B14F-4D97-AF65-F5344CB8AC3E}">
        <p14:creationId xmlns:p14="http://schemas.microsoft.com/office/powerpoint/2010/main" val="28960231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283464">
              <a:buFont typeface="Wingdings 2"/>
              <a:buChar char=""/>
              <a:defRPr/>
            </a:pPr>
            <a:r>
              <a:rPr lang="en-US" dirty="0"/>
              <a:t>How to protect financial assets and sensitive information (continued):</a:t>
            </a:r>
          </a:p>
          <a:p>
            <a:pPr marL="640080" lvl="1" indent="-237744">
              <a:defRPr/>
            </a:pPr>
            <a:r>
              <a:rPr lang="en-US" dirty="0"/>
              <a:t>Initiate wire and ACH files using dual control</a:t>
            </a:r>
          </a:p>
          <a:p>
            <a:pPr marL="886968" lvl="2">
              <a:defRPr/>
            </a:pPr>
            <a:r>
              <a:rPr lang="en-US" dirty="0"/>
              <a:t>One employee initiates transfer and another user approves and releases using a different computer and ID</a:t>
            </a:r>
          </a:p>
          <a:p>
            <a:pPr marL="640080" lvl="1" indent="-237744">
              <a:defRPr/>
            </a:pPr>
            <a:r>
              <a:rPr lang="en-US" dirty="0"/>
              <a:t>Dedicated computer(s) for banking</a:t>
            </a:r>
          </a:p>
          <a:p>
            <a:pPr marL="1097280" lvl="3" indent="-173736">
              <a:buClr>
                <a:schemeClr val="accent3"/>
              </a:buClr>
              <a:defRPr/>
            </a:pPr>
            <a:r>
              <a:rPr lang="en-US" dirty="0"/>
              <a:t>No email other than banks</a:t>
            </a:r>
          </a:p>
          <a:p>
            <a:pPr marL="1097280" lvl="3" indent="-173736">
              <a:buClr>
                <a:schemeClr val="accent3"/>
              </a:buClr>
              <a:defRPr/>
            </a:pPr>
            <a:r>
              <a:rPr lang="en-US" dirty="0"/>
              <a:t>No social media, etc.</a:t>
            </a:r>
          </a:p>
          <a:p>
            <a:pPr marL="640080" lvl="1" indent="-237744">
              <a:defRPr/>
            </a:pPr>
            <a:r>
              <a:rPr lang="en-US" dirty="0"/>
              <a:t>Discuss options with banking institution(s)</a:t>
            </a:r>
          </a:p>
          <a:p>
            <a:endParaRPr lang="en-US" dirty="0"/>
          </a:p>
        </p:txBody>
      </p:sp>
      <p:sp>
        <p:nvSpPr>
          <p:cNvPr id="3" name="Title 2"/>
          <p:cNvSpPr>
            <a:spLocks noGrp="1"/>
          </p:cNvSpPr>
          <p:nvPr>
            <p:ph type="title"/>
          </p:nvPr>
        </p:nvSpPr>
        <p:spPr/>
        <p:txBody>
          <a:bodyPr>
            <a:normAutofit/>
          </a:bodyPr>
          <a:lstStyle/>
          <a:p>
            <a:r>
              <a:rPr lang="en-US" sz="4800" dirty="0"/>
              <a:t>An Ounce of Prevention</a:t>
            </a:r>
          </a:p>
        </p:txBody>
      </p:sp>
      <p:sp>
        <p:nvSpPr>
          <p:cNvPr id="4" name="Slide Number Placeholder 3"/>
          <p:cNvSpPr>
            <a:spLocks noGrp="1"/>
          </p:cNvSpPr>
          <p:nvPr>
            <p:ph type="sldNum" sz="quarter" idx="12"/>
          </p:nvPr>
        </p:nvSpPr>
        <p:spPr/>
        <p:txBody>
          <a:bodyPr/>
          <a:lstStyle/>
          <a:p>
            <a:fld id="{1D17EC6F-B3B8-4631-8AEB-CE63B8093A3D}" type="slidenum">
              <a:rPr lang="en-US" smtClean="0"/>
              <a:pPr/>
              <a:t>19</a:t>
            </a:fld>
            <a:endParaRPr lang="en-US" dirty="0"/>
          </a:p>
        </p:txBody>
      </p:sp>
    </p:spTree>
    <p:extLst>
      <p:ext uri="{BB962C8B-B14F-4D97-AF65-F5344CB8AC3E}">
        <p14:creationId xmlns:p14="http://schemas.microsoft.com/office/powerpoint/2010/main" val="3159845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spcBef>
                <a:spcPts val="3600"/>
              </a:spcBef>
              <a:buNone/>
            </a:pPr>
            <a:endParaRPr lang="en-US" sz="6600" dirty="0" smtClean="0"/>
          </a:p>
          <a:p>
            <a:pPr marL="0" indent="0" algn="ctr">
              <a:spcBef>
                <a:spcPts val="3600"/>
              </a:spcBef>
              <a:buNone/>
            </a:pPr>
            <a:r>
              <a:rPr lang="en-US" sz="6600" dirty="0" smtClean="0"/>
              <a:t>Current Trends</a:t>
            </a:r>
            <a:endParaRPr lang="en-US" sz="6600" dirty="0"/>
          </a:p>
        </p:txBody>
      </p:sp>
      <p:sp>
        <p:nvSpPr>
          <p:cNvPr id="2" name="Title 1"/>
          <p:cNvSpPr>
            <a:spLocks noGrp="1"/>
          </p:cNvSpPr>
          <p:nvPr>
            <p:ph type="title"/>
          </p:nvPr>
        </p:nvSpPr>
        <p:spPr/>
        <p:txBody>
          <a:bodyPr/>
          <a:lstStyle/>
          <a:p>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1D17EC6F-B3B8-4631-8AEB-CE63B8093A3D}" type="slidenum">
              <a:rPr lang="en-US" smtClean="0"/>
              <a:pPr/>
              <a:t>2</a:t>
            </a:fld>
            <a:endParaRPr lang="en-US" dirty="0"/>
          </a:p>
        </p:txBody>
      </p:sp>
    </p:spTree>
    <p:extLst>
      <p:ext uri="{BB962C8B-B14F-4D97-AF65-F5344CB8AC3E}">
        <p14:creationId xmlns:p14="http://schemas.microsoft.com/office/powerpoint/2010/main" val="21202652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en-US" sz="2000" dirty="0" smtClean="0"/>
              <a:t>What is generally covered:</a:t>
            </a:r>
          </a:p>
          <a:p>
            <a:pPr marL="640080" lvl="1" indent="-237744" eaLnBrk="1" fontAlgn="auto" hangingPunct="1">
              <a:spcAft>
                <a:spcPts val="0"/>
              </a:spcAft>
              <a:buFont typeface="Verdana"/>
              <a:buChar char="◦"/>
              <a:defRPr/>
            </a:pPr>
            <a:r>
              <a:rPr lang="en-US" sz="2000" dirty="0" smtClean="0"/>
              <a:t>Third-party loss resulting from a breach</a:t>
            </a:r>
          </a:p>
          <a:p>
            <a:pPr marL="886968" lvl="2" eaLnBrk="1" fontAlgn="auto" hangingPunct="1">
              <a:spcAft>
                <a:spcPts val="0"/>
              </a:spcAft>
              <a:buFont typeface="Wingdings 2"/>
              <a:buChar char=""/>
              <a:defRPr/>
            </a:pPr>
            <a:r>
              <a:rPr lang="en-US" sz="2000" dirty="0" smtClean="0"/>
              <a:t>Employee or vendor information compromised resulting in a loss</a:t>
            </a:r>
          </a:p>
          <a:p>
            <a:pPr marL="886968" lvl="2" eaLnBrk="1" fontAlgn="auto" hangingPunct="1">
              <a:spcAft>
                <a:spcPts val="0"/>
              </a:spcAft>
              <a:buFont typeface="Wingdings 2"/>
              <a:buChar char=""/>
              <a:defRPr/>
            </a:pPr>
            <a:r>
              <a:rPr lang="en-US" sz="2000" dirty="0" smtClean="0"/>
              <a:t>Lawsuits</a:t>
            </a:r>
          </a:p>
          <a:p>
            <a:pPr marL="640080" lvl="1" indent="-237744" eaLnBrk="1" fontAlgn="auto" hangingPunct="1">
              <a:spcAft>
                <a:spcPts val="0"/>
              </a:spcAft>
              <a:buFont typeface="Verdana"/>
              <a:buChar char="◦"/>
              <a:defRPr/>
            </a:pPr>
            <a:r>
              <a:rPr lang="en-US" sz="2000" dirty="0" smtClean="0"/>
              <a:t>Direct first-party costs</a:t>
            </a:r>
          </a:p>
          <a:p>
            <a:pPr marL="886968" lvl="2" eaLnBrk="1" fontAlgn="auto" hangingPunct="1">
              <a:spcAft>
                <a:spcPts val="0"/>
              </a:spcAft>
              <a:buFont typeface="Wingdings 2"/>
              <a:buChar char=""/>
              <a:defRPr/>
            </a:pPr>
            <a:r>
              <a:rPr lang="en-US" sz="2000" dirty="0" smtClean="0"/>
              <a:t>Cost of notifications (Required in 46 states)</a:t>
            </a:r>
          </a:p>
          <a:p>
            <a:pPr marL="886968" lvl="2" eaLnBrk="1" fontAlgn="auto" hangingPunct="1">
              <a:spcAft>
                <a:spcPts val="0"/>
              </a:spcAft>
              <a:buFont typeface="Wingdings 2"/>
              <a:buChar char=""/>
              <a:defRPr/>
            </a:pPr>
            <a:r>
              <a:rPr lang="en-US" sz="2000" dirty="0" smtClean="0"/>
              <a:t>Public relations</a:t>
            </a:r>
          </a:p>
          <a:p>
            <a:pPr marL="886968" lvl="2" eaLnBrk="1" fontAlgn="auto" hangingPunct="1">
              <a:spcAft>
                <a:spcPts val="0"/>
              </a:spcAft>
              <a:buFont typeface="Wingdings 2"/>
              <a:buChar char=""/>
              <a:defRPr/>
            </a:pPr>
            <a:r>
              <a:rPr lang="en-US" sz="2000" dirty="0" smtClean="0"/>
              <a:t>Forensic investigations</a:t>
            </a:r>
          </a:p>
          <a:p>
            <a:pPr marL="886968" lvl="2" eaLnBrk="1" fontAlgn="auto" hangingPunct="1">
              <a:spcAft>
                <a:spcPts val="0"/>
              </a:spcAft>
              <a:buFont typeface="Wingdings 2"/>
              <a:buChar char=""/>
              <a:defRPr/>
            </a:pPr>
            <a:r>
              <a:rPr lang="en-US" sz="2000" dirty="0" smtClean="0"/>
              <a:t>Legal consultations</a:t>
            </a:r>
          </a:p>
          <a:p>
            <a:pPr marL="886968" lvl="2" eaLnBrk="1" fontAlgn="auto" hangingPunct="1">
              <a:spcAft>
                <a:spcPts val="0"/>
              </a:spcAft>
              <a:buFont typeface="Wingdings 2"/>
              <a:buChar char=""/>
              <a:defRPr/>
            </a:pPr>
            <a:r>
              <a:rPr lang="en-US" sz="2000" dirty="0" smtClean="0"/>
              <a:t>Identity monitoring cost for victims</a:t>
            </a:r>
          </a:p>
          <a:p>
            <a:pPr marL="886968" lvl="2" eaLnBrk="1" fontAlgn="auto" hangingPunct="1">
              <a:spcAft>
                <a:spcPts val="0"/>
              </a:spcAft>
              <a:buFont typeface="Wingdings 2"/>
              <a:buChar char=""/>
              <a:defRPr/>
            </a:pPr>
            <a:endParaRPr lang="en-US" dirty="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sz="4800" b="1" dirty="0" smtClean="0"/>
              <a:t>Cybercrime Insurance</a:t>
            </a:r>
            <a:endParaRPr lang="en-US" sz="4800" b="1"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20</a:t>
            </a:fld>
            <a:endParaRPr lang="en-US" dirty="0"/>
          </a:p>
        </p:txBody>
      </p:sp>
    </p:spTree>
    <p:extLst>
      <p:ext uri="{BB962C8B-B14F-4D97-AF65-F5344CB8AC3E}">
        <p14:creationId xmlns:p14="http://schemas.microsoft.com/office/powerpoint/2010/main" val="3360497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en-US" sz="2000" dirty="0" smtClean="0"/>
              <a:t>What is generally covered (continued):</a:t>
            </a:r>
          </a:p>
          <a:p>
            <a:pPr marL="640080" lvl="1" indent="-237744" eaLnBrk="1" fontAlgn="auto" hangingPunct="1">
              <a:spcAft>
                <a:spcPts val="0"/>
              </a:spcAft>
              <a:buFont typeface="Verdana"/>
              <a:buChar char="◦"/>
              <a:defRPr/>
            </a:pPr>
            <a:r>
              <a:rPr lang="en-US" sz="2000" dirty="0" smtClean="0"/>
              <a:t>Business interruption resulting in lost revenue and additional operating expenses</a:t>
            </a:r>
          </a:p>
          <a:p>
            <a:pPr marL="640080" lvl="1" indent="-237744" eaLnBrk="1" fontAlgn="auto" hangingPunct="1">
              <a:spcAft>
                <a:spcPts val="0"/>
              </a:spcAft>
              <a:buFont typeface="Verdana"/>
              <a:buChar char="◦"/>
              <a:defRPr/>
            </a:pPr>
            <a:r>
              <a:rPr lang="en-US" sz="2000" dirty="0" smtClean="0"/>
              <a:t>Threats made by an outsider</a:t>
            </a:r>
          </a:p>
          <a:p>
            <a:pPr marL="886968" lvl="2" eaLnBrk="1" fontAlgn="auto" hangingPunct="1">
              <a:spcAft>
                <a:spcPts val="0"/>
              </a:spcAft>
              <a:buFont typeface="Wingdings 2"/>
              <a:buChar char=""/>
              <a:defRPr/>
            </a:pPr>
            <a:r>
              <a:rPr lang="en-US" sz="2000" dirty="0" smtClean="0"/>
              <a:t>Extort money, securities, etc.</a:t>
            </a:r>
          </a:p>
          <a:p>
            <a:pPr marL="886968" lvl="2" eaLnBrk="1" fontAlgn="auto" hangingPunct="1">
              <a:spcAft>
                <a:spcPts val="0"/>
              </a:spcAft>
              <a:buFont typeface="Wingdings 2"/>
              <a:buChar char=""/>
              <a:defRPr/>
            </a:pPr>
            <a:r>
              <a:rPr lang="en-US" sz="2000" dirty="0" smtClean="0"/>
              <a:t>Monies paid to end threat</a:t>
            </a:r>
          </a:p>
          <a:p>
            <a:pPr marL="886968" lvl="2" eaLnBrk="1" fontAlgn="auto" hangingPunct="1">
              <a:spcAft>
                <a:spcPts val="0"/>
              </a:spcAft>
              <a:buFont typeface="Wingdings 2"/>
              <a:buChar char=""/>
              <a:defRPr/>
            </a:pPr>
            <a:r>
              <a:rPr lang="en-US" sz="2000" dirty="0" smtClean="0"/>
              <a:t>Cost of investigation</a:t>
            </a:r>
          </a:p>
          <a:p>
            <a:pPr marL="640080" lvl="1" indent="-237744" eaLnBrk="1" fontAlgn="auto" hangingPunct="1">
              <a:spcAft>
                <a:spcPts val="0"/>
              </a:spcAft>
              <a:buFont typeface="Verdana"/>
              <a:buChar char="◦"/>
              <a:defRPr/>
            </a:pPr>
            <a:r>
              <a:rPr lang="en-US" sz="2000" dirty="0" smtClean="0"/>
              <a:t>Liability due to content distributed on website</a:t>
            </a:r>
          </a:p>
          <a:p>
            <a:pPr marL="886968" lvl="2" eaLnBrk="1" fontAlgn="auto" hangingPunct="1">
              <a:spcAft>
                <a:spcPts val="0"/>
              </a:spcAft>
              <a:buFont typeface="Wingdings 2"/>
              <a:buChar char=""/>
              <a:defRPr/>
            </a:pPr>
            <a:r>
              <a:rPr lang="en-US" sz="2000" dirty="0" smtClean="0"/>
              <a:t>Copyright, trademark, etc. infringement</a:t>
            </a:r>
          </a:p>
          <a:p>
            <a:pPr marL="886968" lvl="2" eaLnBrk="1" fontAlgn="auto" hangingPunct="1">
              <a:spcAft>
                <a:spcPts val="0"/>
              </a:spcAft>
              <a:buFont typeface="Wingdings 2"/>
              <a:buChar char=""/>
              <a:defRPr/>
            </a:pPr>
            <a:r>
              <a:rPr lang="en-US" sz="2000" dirty="0" smtClean="0"/>
              <a:t>Defamation</a:t>
            </a:r>
          </a:p>
          <a:p>
            <a:pPr marL="886968" lvl="2" eaLnBrk="1" fontAlgn="auto" hangingPunct="1">
              <a:spcAft>
                <a:spcPts val="0"/>
              </a:spcAft>
              <a:buFont typeface="Wingdings 2"/>
              <a:buChar char=""/>
              <a:defRPr/>
            </a:pPr>
            <a:r>
              <a:rPr lang="en-US" sz="2000" dirty="0" smtClean="0"/>
              <a:t>Invasion of privacy </a:t>
            </a:r>
          </a:p>
          <a:p>
            <a:pPr marL="886968" lvl="2" eaLnBrk="1" fontAlgn="auto" hangingPunct="1">
              <a:spcAft>
                <a:spcPts val="0"/>
              </a:spcAft>
              <a:buFont typeface="Wingdings 2"/>
              <a:buChar char=""/>
              <a:defRPr/>
            </a:pPr>
            <a:endParaRPr lang="en-US" dirty="0" smtClean="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sz="4800" b="1" dirty="0" smtClean="0"/>
              <a:t>Cybercrime Insurance</a:t>
            </a:r>
            <a:endParaRPr lang="en-US" sz="4800" b="1"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21</a:t>
            </a:fld>
            <a:endParaRPr lang="en-US" dirty="0"/>
          </a:p>
        </p:txBody>
      </p:sp>
    </p:spTree>
    <p:extLst>
      <p:ext uri="{BB962C8B-B14F-4D97-AF65-F5344CB8AC3E}">
        <p14:creationId xmlns:p14="http://schemas.microsoft.com/office/powerpoint/2010/main" val="13574949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en-US" sz="2000" dirty="0" smtClean="0"/>
              <a:t>Cybercrime insurance usually in itself does not cover any actual lose of funds.</a:t>
            </a:r>
          </a:p>
          <a:p>
            <a:pPr marL="365760" indent="-283464" eaLnBrk="1" fontAlgn="auto" hangingPunct="1">
              <a:spcAft>
                <a:spcPts val="0"/>
              </a:spcAft>
              <a:buFont typeface="Wingdings 2"/>
              <a:buChar char=""/>
              <a:defRPr/>
            </a:pPr>
            <a:r>
              <a:rPr lang="en-US" sz="2000" dirty="0" smtClean="0"/>
              <a:t>Computer Fraud Coverage will</a:t>
            </a:r>
          </a:p>
          <a:p>
            <a:pPr marL="640080" lvl="1" indent="-237744" eaLnBrk="1" fontAlgn="auto" hangingPunct="1">
              <a:spcAft>
                <a:spcPts val="0"/>
              </a:spcAft>
              <a:buFont typeface="Verdana"/>
              <a:buChar char="◦"/>
              <a:defRPr/>
            </a:pPr>
            <a:r>
              <a:rPr lang="en-US" sz="2000" dirty="0" smtClean="0"/>
              <a:t>Protects if a thief uses a computer to steal covered property from your property or bank to a person or place on the outside</a:t>
            </a:r>
          </a:p>
          <a:p>
            <a:pPr marL="640080" lvl="1" indent="-237744" eaLnBrk="1" fontAlgn="auto" hangingPunct="1">
              <a:spcAft>
                <a:spcPts val="0"/>
              </a:spcAft>
              <a:buFont typeface="Verdana"/>
              <a:buChar char="◦"/>
              <a:defRPr/>
            </a:pPr>
            <a:r>
              <a:rPr lang="en-US" sz="2000" dirty="0" smtClean="0"/>
              <a:t> Covered property includes:</a:t>
            </a:r>
          </a:p>
          <a:p>
            <a:pPr marL="886968" lvl="2" eaLnBrk="1" fontAlgn="auto" hangingPunct="1">
              <a:spcAft>
                <a:spcPts val="0"/>
              </a:spcAft>
              <a:buFont typeface="Wingdings 2"/>
              <a:buChar char=""/>
              <a:defRPr/>
            </a:pPr>
            <a:r>
              <a:rPr lang="en-US" sz="2000" dirty="0" smtClean="0"/>
              <a:t>Money</a:t>
            </a:r>
          </a:p>
          <a:p>
            <a:pPr marL="886968" lvl="2" eaLnBrk="1" fontAlgn="auto" hangingPunct="1">
              <a:spcAft>
                <a:spcPts val="0"/>
              </a:spcAft>
              <a:buFont typeface="Wingdings 2"/>
              <a:buChar char=""/>
              <a:defRPr/>
            </a:pPr>
            <a:r>
              <a:rPr lang="en-US" sz="2000" dirty="0" smtClean="0"/>
              <a:t>Securities</a:t>
            </a:r>
          </a:p>
          <a:p>
            <a:pPr marL="886968" lvl="2" eaLnBrk="1" fontAlgn="auto" hangingPunct="1">
              <a:spcAft>
                <a:spcPts val="0"/>
              </a:spcAft>
              <a:buFont typeface="Wingdings 2"/>
              <a:buChar char=""/>
              <a:defRPr/>
            </a:pPr>
            <a:r>
              <a:rPr lang="en-US" sz="2000" dirty="0" smtClean="0"/>
              <a:t>Credit card receipts</a:t>
            </a:r>
          </a:p>
          <a:p>
            <a:pPr marL="886968" lvl="2" eaLnBrk="1" fontAlgn="auto" hangingPunct="1">
              <a:spcAft>
                <a:spcPts val="0"/>
              </a:spcAft>
              <a:buFont typeface="Wingdings 2"/>
              <a:buChar char=""/>
              <a:defRPr/>
            </a:pPr>
            <a:r>
              <a:rPr lang="en-US" sz="2000" dirty="0" smtClean="0"/>
              <a:t>Secret recipes</a:t>
            </a:r>
          </a:p>
          <a:p>
            <a:pPr marL="640080" lvl="1" indent="-237744" eaLnBrk="1" fontAlgn="auto" hangingPunct="1">
              <a:spcAft>
                <a:spcPts val="0"/>
              </a:spcAft>
              <a:buFont typeface="Verdana"/>
              <a:buNone/>
              <a:defRPr/>
            </a:pPr>
            <a:endParaRPr lang="en-US" dirty="0" smtClean="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sz="4800" b="1" dirty="0" smtClean="0"/>
              <a:t>Cybercrime Insurance</a:t>
            </a:r>
            <a:endParaRPr lang="en-US" sz="4800" b="1"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22</a:t>
            </a:fld>
            <a:endParaRPr lang="en-US" dirty="0"/>
          </a:p>
        </p:txBody>
      </p:sp>
    </p:spTree>
    <p:extLst>
      <p:ext uri="{BB962C8B-B14F-4D97-AF65-F5344CB8AC3E}">
        <p14:creationId xmlns:p14="http://schemas.microsoft.com/office/powerpoint/2010/main" val="6762801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lstStyle/>
          <a:p>
            <a:pPr eaLnBrk="1" hangingPunct="1"/>
            <a:r>
              <a:rPr lang="en-US" smtClean="0"/>
              <a:t>Computer Fraud Coverage does not always clearly define what a “computer” is</a:t>
            </a:r>
          </a:p>
          <a:p>
            <a:pPr eaLnBrk="1" hangingPunct="1"/>
            <a:r>
              <a:rPr lang="en-US" smtClean="0"/>
              <a:t>If you have a Cybercrime policy check to make sure Computer Fraud Coverage is included</a:t>
            </a:r>
          </a:p>
          <a:p>
            <a:pPr lvl="1" eaLnBrk="1" hangingPunct="1"/>
            <a:r>
              <a:rPr lang="en-US" smtClean="0"/>
              <a:t>Usually a separate endorsement</a:t>
            </a:r>
          </a:p>
          <a:p>
            <a:pPr lvl="1" eaLnBrk="1" hangingPunct="1"/>
            <a:r>
              <a:rPr lang="en-US" smtClean="0"/>
              <a:t>Usually maximum of $250,000</a:t>
            </a:r>
          </a:p>
          <a:p>
            <a:pPr lvl="2" eaLnBrk="1" hangingPunct="1"/>
            <a:r>
              <a:rPr lang="en-US" smtClean="0"/>
              <a:t>Statistics show that 90% of fraudulent transfers are for less than $250,000. </a:t>
            </a:r>
          </a:p>
          <a:p>
            <a:pPr lvl="1" eaLnBrk="1" hangingPunct="1">
              <a:buFont typeface="Verdana" pitchFamily="34" charset="0"/>
              <a:buNone/>
            </a:pPr>
            <a:endParaRPr lang="en-US" smtClean="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sz="4800" b="1" dirty="0" smtClean="0"/>
              <a:t>Cybercrime Insurance</a:t>
            </a:r>
            <a:endParaRPr lang="en-US" sz="4800" b="1"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23</a:t>
            </a:fld>
            <a:endParaRPr lang="en-US" dirty="0"/>
          </a:p>
        </p:txBody>
      </p:sp>
    </p:spTree>
    <p:extLst>
      <p:ext uri="{BB962C8B-B14F-4D97-AF65-F5344CB8AC3E}">
        <p14:creationId xmlns:p14="http://schemas.microsoft.com/office/powerpoint/2010/main" val="12167793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5400" dirty="0" smtClean="0"/>
          </a:p>
          <a:p>
            <a:pPr marL="0" indent="0" algn="ctr">
              <a:buNone/>
            </a:pPr>
            <a:r>
              <a:rPr lang="en-US" sz="5400" dirty="0" smtClean="0"/>
              <a:t>Myth </a:t>
            </a:r>
          </a:p>
          <a:p>
            <a:pPr marL="0" indent="0" algn="ctr">
              <a:buNone/>
            </a:pPr>
            <a:r>
              <a:rPr lang="en-US" sz="5400" dirty="0" smtClean="0"/>
              <a:t>And</a:t>
            </a:r>
          </a:p>
          <a:p>
            <a:pPr marL="0" indent="0" algn="ctr">
              <a:buNone/>
            </a:pPr>
            <a:r>
              <a:rPr lang="en-US" sz="5400" dirty="0" smtClean="0"/>
              <a:t>Legend</a:t>
            </a:r>
          </a:p>
          <a:p>
            <a:pPr marL="0" indent="0" algn="ctr">
              <a:buNone/>
            </a:pPr>
            <a:endParaRPr lang="en-US" sz="5400" dirty="0"/>
          </a:p>
        </p:txBody>
      </p:sp>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24</a:t>
            </a:fld>
            <a:endParaRPr lang="en-US" dirty="0"/>
          </a:p>
        </p:txBody>
      </p:sp>
    </p:spTree>
    <p:extLst>
      <p:ext uri="{BB962C8B-B14F-4D97-AF65-F5344CB8AC3E}">
        <p14:creationId xmlns:p14="http://schemas.microsoft.com/office/powerpoint/2010/main" val="12931715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1027"/>
          <p:cNvSpPr>
            <a:spLocks noGrp="1" noChangeArrowheads="1"/>
          </p:cNvSpPr>
          <p:nvPr>
            <p:ph idx="1"/>
          </p:nvPr>
        </p:nvSpPr>
        <p:spPr/>
        <p:txBody>
          <a:bodyPr>
            <a:normAutofit/>
          </a:bodyPr>
          <a:lstStyle/>
          <a:p>
            <a:r>
              <a:rPr lang="en-US" altLang="en-US" sz="4000" dirty="0"/>
              <a:t>Tax-exempt social clubs are not taxed on investment income.  True or False.</a:t>
            </a:r>
          </a:p>
          <a:p>
            <a:pPr>
              <a:buFontTx/>
              <a:buNone/>
            </a:pPr>
            <a:endParaRPr lang="en-US" altLang="en-US" sz="4000" dirty="0"/>
          </a:p>
          <a:p>
            <a:pPr>
              <a:buFontTx/>
              <a:buNone/>
            </a:pPr>
            <a:r>
              <a:rPr lang="en-US" altLang="en-US" sz="4000" dirty="0"/>
              <a:t>		</a:t>
            </a:r>
          </a:p>
        </p:txBody>
      </p:sp>
      <p:sp>
        <p:nvSpPr>
          <p:cNvPr id="168962" name="Rectangle 1026"/>
          <p:cNvSpPr>
            <a:spLocks noGrp="1" noChangeArrowheads="1"/>
          </p:cNvSpPr>
          <p:nvPr>
            <p:ph type="title"/>
          </p:nvPr>
        </p:nvSpPr>
        <p:spPr/>
        <p:txBody>
          <a:bodyPr/>
          <a:lstStyle/>
          <a:p>
            <a:pPr algn="ctr"/>
            <a:r>
              <a:rPr lang="en-US" altLang="en-US" sz="5400" b="1" u="sng" dirty="0"/>
              <a:t>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25</a:t>
            </a:fld>
            <a:endParaRPr lang="en-US" dirty="0"/>
          </a:p>
        </p:txBody>
      </p:sp>
    </p:spTree>
    <p:extLst>
      <p:ext uri="{BB962C8B-B14F-4D97-AF65-F5344CB8AC3E}">
        <p14:creationId xmlns:p14="http://schemas.microsoft.com/office/powerpoint/2010/main" val="38132773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1027"/>
          <p:cNvSpPr>
            <a:spLocks noGrp="1" noChangeArrowheads="1"/>
          </p:cNvSpPr>
          <p:nvPr>
            <p:ph idx="1"/>
          </p:nvPr>
        </p:nvSpPr>
        <p:spPr/>
        <p:txBody>
          <a:bodyPr>
            <a:normAutofit/>
          </a:bodyPr>
          <a:lstStyle/>
          <a:p>
            <a:pPr>
              <a:lnSpc>
                <a:spcPct val="90000"/>
              </a:lnSpc>
              <a:buFontTx/>
              <a:buNone/>
            </a:pPr>
            <a:r>
              <a:rPr lang="en-US" altLang="en-US" sz="3200" dirty="0"/>
              <a:t>False</a:t>
            </a:r>
          </a:p>
          <a:p>
            <a:pPr>
              <a:lnSpc>
                <a:spcPct val="90000"/>
              </a:lnSpc>
            </a:pPr>
            <a:r>
              <a:rPr lang="en-US" altLang="en-US" sz="3200" dirty="0"/>
              <a:t>Although investment income is generally not taxable to most other tax-exempt organizations, investment income earned by a social club is generally subject to federal income taxation.</a:t>
            </a:r>
          </a:p>
        </p:txBody>
      </p:sp>
      <p:sp>
        <p:nvSpPr>
          <p:cNvPr id="171010" name="Rectangle 1026"/>
          <p:cNvSpPr>
            <a:spLocks noGrp="1" noChangeArrowheads="1"/>
          </p:cNvSpPr>
          <p:nvPr>
            <p:ph type="title"/>
          </p:nvPr>
        </p:nvSpPr>
        <p:spPr/>
        <p:txBody>
          <a:bodyPr/>
          <a:lstStyle/>
          <a:p>
            <a:pPr algn="ctr"/>
            <a:r>
              <a:rPr lang="en-US" altLang="en-US" sz="4000"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26</a:t>
            </a:fld>
            <a:endParaRPr lang="en-US" dirty="0"/>
          </a:p>
        </p:txBody>
      </p:sp>
    </p:spTree>
    <p:extLst>
      <p:ext uri="{BB962C8B-B14F-4D97-AF65-F5344CB8AC3E}">
        <p14:creationId xmlns:p14="http://schemas.microsoft.com/office/powerpoint/2010/main" val="23166472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p:txBody>
          <a:bodyPr>
            <a:normAutofit/>
          </a:bodyPr>
          <a:lstStyle/>
          <a:p>
            <a:pPr algn="ctr">
              <a:lnSpc>
                <a:spcPct val="90000"/>
              </a:lnSpc>
              <a:buFontTx/>
              <a:buNone/>
            </a:pPr>
            <a:r>
              <a:rPr lang="en-US" altLang="en-US" sz="3200" u="sng" dirty="0"/>
              <a:t>Employer pays=Non-member Income?</a:t>
            </a:r>
          </a:p>
          <a:p>
            <a:pPr>
              <a:lnSpc>
                <a:spcPct val="90000"/>
              </a:lnSpc>
            </a:pPr>
            <a:r>
              <a:rPr lang="en-US" altLang="en-US" sz="3200" dirty="0"/>
              <a:t>If a member’s employer pays for a function that the member hosts at his/her club, the payment by the employer is non-member income to the social club?</a:t>
            </a:r>
          </a:p>
          <a:p>
            <a:pPr>
              <a:lnSpc>
                <a:spcPct val="90000"/>
              </a:lnSpc>
              <a:buFontTx/>
              <a:buNone/>
            </a:pPr>
            <a:r>
              <a:rPr lang="en-US" altLang="en-US" sz="3200" dirty="0"/>
              <a:t>		</a:t>
            </a:r>
            <a:endParaRPr lang="en-US" altLang="en-US" sz="3200" dirty="0" smtClean="0"/>
          </a:p>
          <a:p>
            <a:pPr>
              <a:lnSpc>
                <a:spcPct val="90000"/>
              </a:lnSpc>
            </a:pPr>
            <a:endParaRPr lang="en-US" altLang="en-US" sz="3600" dirty="0"/>
          </a:p>
        </p:txBody>
      </p:sp>
      <p:sp>
        <p:nvSpPr>
          <p:cNvPr id="94210" name="Rectangle 2"/>
          <p:cNvSpPr>
            <a:spLocks noGrp="1" noChangeArrowheads="1"/>
          </p:cNvSpPr>
          <p:nvPr>
            <p:ph type="title"/>
          </p:nvPr>
        </p:nvSpPr>
        <p:spPr/>
        <p:txBody>
          <a:bodyPr/>
          <a:lstStyle/>
          <a:p>
            <a:pPr algn="ctr"/>
            <a:r>
              <a:rPr lang="en-US" altLang="en-US" sz="5400" b="1" u="sng"/>
              <a:t>MYTH &amp; LEGNED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27</a:t>
            </a:fld>
            <a:endParaRPr lang="en-US" dirty="0"/>
          </a:p>
        </p:txBody>
      </p:sp>
    </p:spTree>
    <p:extLst>
      <p:ext uri="{BB962C8B-B14F-4D97-AF65-F5344CB8AC3E}">
        <p14:creationId xmlns:p14="http://schemas.microsoft.com/office/powerpoint/2010/main" val="27286993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a:xfrm>
            <a:off x="457200" y="1524000"/>
            <a:ext cx="8229600" cy="4495800"/>
          </a:xfrm>
        </p:spPr>
        <p:txBody>
          <a:bodyPr>
            <a:normAutofit/>
          </a:bodyPr>
          <a:lstStyle/>
          <a:p>
            <a:pPr marL="171450" indent="-117475">
              <a:buFontTx/>
              <a:buNone/>
            </a:pPr>
            <a:r>
              <a:rPr lang="en-US" altLang="en-US" sz="1700" b="1" dirty="0" smtClean="0"/>
              <a:t> The </a:t>
            </a:r>
            <a:r>
              <a:rPr lang="en-US" altLang="en-US" sz="1700" b="1" dirty="0"/>
              <a:t>answer is that the employer payment may likely be </a:t>
            </a:r>
            <a:r>
              <a:rPr lang="en-US" altLang="en-US" sz="1700" b="1" dirty="0" smtClean="0"/>
              <a:t>member income</a:t>
            </a:r>
            <a:r>
              <a:rPr lang="en-US" altLang="en-US" sz="1700" b="1" dirty="0"/>
              <a:t>.</a:t>
            </a:r>
          </a:p>
          <a:p>
            <a:r>
              <a:rPr lang="en-US" altLang="en-US" sz="1700" dirty="0"/>
              <a:t>Employer payments or reimbursements are considered member income if guests were present at the club because of a direct business objective of the employee-members</a:t>
            </a:r>
          </a:p>
          <a:p>
            <a:r>
              <a:rPr lang="en-US" altLang="en-US" sz="1700" dirty="0"/>
              <a:t>For example, if the vice president of sales of a corporation hosts a meeting of her sales staff at her club and her employer pays the cost of the meeting, the sales staff are guests of the member because their presence is related to a direct business purpose of the employee-member.  Therefore, such payment by the employer, on the member’s behalf, would be considered to be member income. </a:t>
            </a:r>
          </a:p>
          <a:p>
            <a:r>
              <a:rPr lang="en-US" altLang="en-US" sz="1700" dirty="0"/>
              <a:t>Alternatively, what if the vice president of sales sponsored a meeting of his corporation’s board of directors at the club?</a:t>
            </a:r>
          </a:p>
          <a:p>
            <a:pPr>
              <a:buFontTx/>
              <a:buNone/>
            </a:pPr>
            <a:endParaRPr lang="en-US" altLang="en-US" sz="2000" dirty="0"/>
          </a:p>
        </p:txBody>
      </p:sp>
      <p:sp>
        <p:nvSpPr>
          <p:cNvPr id="95234" name="Rectangle 2"/>
          <p:cNvSpPr>
            <a:spLocks noGrp="1" noChangeArrowheads="1"/>
          </p:cNvSpPr>
          <p:nvPr>
            <p:ph type="title"/>
          </p:nvPr>
        </p:nvSpPr>
        <p:spPr/>
        <p:txBody>
          <a:bodyPr/>
          <a:lstStyle/>
          <a:p>
            <a:pPr algn="ctr"/>
            <a:r>
              <a:rPr lang="en-US" altLang="en-US" sz="4000" b="1" u="sng" dirty="0"/>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28</a:t>
            </a:fld>
            <a:endParaRPr lang="en-US" dirty="0"/>
          </a:p>
        </p:txBody>
      </p:sp>
    </p:spTree>
    <p:extLst>
      <p:ext uri="{BB962C8B-B14F-4D97-AF65-F5344CB8AC3E}">
        <p14:creationId xmlns:p14="http://schemas.microsoft.com/office/powerpoint/2010/main" val="28917334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p:txBody>
          <a:bodyPr>
            <a:normAutofit/>
          </a:bodyPr>
          <a:lstStyle/>
          <a:p>
            <a:pPr algn="ctr">
              <a:buFontTx/>
              <a:buNone/>
            </a:pPr>
            <a:r>
              <a:rPr lang="en-US" altLang="en-US" sz="2000" u="sng" dirty="0"/>
              <a:t>Limitations on Non-Member &amp; Investment Income</a:t>
            </a:r>
          </a:p>
          <a:p>
            <a:r>
              <a:rPr lang="en-US" altLang="en-US" sz="2000" dirty="0"/>
              <a:t>Not only are “tax-exempt” social clubs subject to income tax on non-member &amp; investment income, but social clubs are limited with respect to the amount of non-member &amp; investment income that they may receive.</a:t>
            </a:r>
          </a:p>
          <a:p>
            <a:r>
              <a:rPr lang="en-US" altLang="en-US" sz="2000" dirty="0"/>
              <a:t>Social clubs are allowed to receive up to 35% of their gross receipts from non-members &amp; investment income provided that not more than 15% of the gross receipts of the club may be derived from use of club facilities or services by non-members of the club.</a:t>
            </a:r>
          </a:p>
        </p:txBody>
      </p:sp>
      <p:sp>
        <p:nvSpPr>
          <p:cNvPr id="96258" name="Rectangle 2"/>
          <p:cNvSpPr>
            <a:spLocks noGrp="1" noChangeArrowheads="1"/>
          </p:cNvSpPr>
          <p:nvPr>
            <p:ph type="title"/>
          </p:nvPr>
        </p:nvSpPr>
        <p:spPr/>
        <p:txBody>
          <a:bodyPr/>
          <a:lstStyle/>
          <a:p>
            <a:pPr algn="ctr"/>
            <a:r>
              <a:rPr lang="en-US" altLang="en-US" sz="5400" b="1" u="sng"/>
              <a:t>TAX INFORMATION</a:t>
            </a:r>
          </a:p>
        </p:txBody>
      </p:sp>
      <p:sp>
        <p:nvSpPr>
          <p:cNvPr id="4" name="Slide Number Placeholder 3"/>
          <p:cNvSpPr>
            <a:spLocks noGrp="1"/>
          </p:cNvSpPr>
          <p:nvPr>
            <p:ph type="sldNum" sz="quarter" idx="12"/>
          </p:nvPr>
        </p:nvSpPr>
        <p:spPr/>
        <p:txBody>
          <a:bodyPr/>
          <a:lstStyle/>
          <a:p>
            <a:fld id="{1D17EC6F-B3B8-4631-8AEB-CE63B8093A3D}" type="slidenum">
              <a:rPr lang="en-US" smtClean="0"/>
              <a:pPr/>
              <a:t>29</a:t>
            </a:fld>
            <a:endParaRPr lang="en-US" dirty="0"/>
          </a:p>
        </p:txBody>
      </p:sp>
    </p:spTree>
    <p:extLst>
      <p:ext uri="{BB962C8B-B14F-4D97-AF65-F5344CB8AC3E}">
        <p14:creationId xmlns:p14="http://schemas.microsoft.com/office/powerpoint/2010/main" val="19102667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b="1" dirty="0" smtClean="0">
                <a:latin typeface="Calibri" panose="020F0502020204030204" pitchFamily="34" charset="0"/>
              </a:rPr>
              <a:t>Golf</a:t>
            </a:r>
          </a:p>
          <a:p>
            <a:pPr lvl="1">
              <a:buFont typeface="Arial" panose="020B0604020202020204" pitchFamily="34" charset="0"/>
              <a:buChar char="•"/>
            </a:pPr>
            <a:r>
              <a:rPr lang="en-US" sz="1600" dirty="0" smtClean="0">
                <a:latin typeface="Calibri" panose="020F0502020204030204" pitchFamily="34" charset="0"/>
              </a:rPr>
              <a:t>Practice, fitness &amp; training</a:t>
            </a:r>
          </a:p>
          <a:p>
            <a:pPr lvl="1">
              <a:spcAft>
                <a:spcPts val="600"/>
              </a:spcAft>
              <a:buFont typeface="Arial" panose="020B0604020202020204" pitchFamily="34" charset="0"/>
              <a:buChar char="•"/>
            </a:pPr>
            <a:r>
              <a:rPr lang="en-US" sz="1600" dirty="0" smtClean="0">
                <a:latin typeface="Calibri" panose="020F0502020204030204" pitchFamily="34" charset="0"/>
              </a:rPr>
              <a:t>Indoor practice facilities</a:t>
            </a:r>
          </a:p>
          <a:p>
            <a:r>
              <a:rPr lang="en-US" sz="1600" b="1" dirty="0">
                <a:latin typeface="Calibri" panose="020F0502020204030204" pitchFamily="34" charset="0"/>
              </a:rPr>
              <a:t>Outdoor casual dining</a:t>
            </a:r>
          </a:p>
          <a:p>
            <a:pPr lvl="1"/>
            <a:r>
              <a:rPr lang="en-US" sz="1600" dirty="0" smtClean="0">
                <a:latin typeface="Calibri" panose="020F0502020204030204" pitchFamily="34" charset="0"/>
              </a:rPr>
              <a:t>Pub feel</a:t>
            </a:r>
          </a:p>
          <a:p>
            <a:pPr lvl="1">
              <a:spcAft>
                <a:spcPts val="600"/>
              </a:spcAft>
            </a:pPr>
            <a:r>
              <a:rPr lang="en-US" sz="1600" dirty="0" smtClean="0">
                <a:latin typeface="Calibri" panose="020F0502020204030204" pitchFamily="34" charset="0"/>
              </a:rPr>
              <a:t>Fire pits</a:t>
            </a:r>
          </a:p>
          <a:p>
            <a:pPr marL="365760" lvl="1" indent="-256032">
              <a:spcBef>
                <a:spcPts val="400"/>
              </a:spcBef>
              <a:buSzPct val="68000"/>
              <a:buFont typeface="Wingdings 3"/>
              <a:buChar char=""/>
            </a:pPr>
            <a:r>
              <a:rPr lang="en-US" sz="1600" b="1" dirty="0">
                <a:latin typeface="Calibri" panose="020F0502020204030204" pitchFamily="34" charset="0"/>
              </a:rPr>
              <a:t>Pool facilities</a:t>
            </a:r>
          </a:p>
          <a:p>
            <a:pPr lvl="1">
              <a:spcAft>
                <a:spcPts val="600"/>
              </a:spcAft>
              <a:buSzPct val="68000"/>
            </a:pPr>
            <a:r>
              <a:rPr lang="en-US" sz="1600" dirty="0" smtClean="0">
                <a:latin typeface="Calibri" panose="020F0502020204030204" pitchFamily="34" charset="0"/>
              </a:rPr>
              <a:t>Resort style</a:t>
            </a:r>
          </a:p>
          <a:p>
            <a:pPr marL="365760" lvl="1" indent="-256032">
              <a:spcBef>
                <a:spcPts val="400"/>
              </a:spcBef>
              <a:buSzPct val="68000"/>
              <a:buFont typeface="Wingdings 3"/>
              <a:buChar char=""/>
            </a:pPr>
            <a:r>
              <a:rPr lang="en-US" sz="1600" b="1" dirty="0">
                <a:latin typeface="Calibri" panose="020F0502020204030204" pitchFamily="34" charset="0"/>
              </a:rPr>
              <a:t>Tennis</a:t>
            </a:r>
          </a:p>
          <a:p>
            <a:pPr lvl="1">
              <a:spcAft>
                <a:spcPts val="600"/>
              </a:spcAft>
              <a:buSzPct val="68000"/>
            </a:pPr>
            <a:r>
              <a:rPr lang="en-US" sz="1600" dirty="0" smtClean="0">
                <a:latin typeface="Calibri" panose="020F0502020204030204" pitchFamily="34" charset="0"/>
              </a:rPr>
              <a:t>Still growing</a:t>
            </a:r>
            <a:endParaRPr lang="en-US" sz="1600" dirty="0">
              <a:latin typeface="Calibri" panose="020F0502020204030204" pitchFamily="34" charset="0"/>
            </a:endParaRPr>
          </a:p>
          <a:p>
            <a:pPr marL="365760" lvl="1" indent="-256032">
              <a:spcBef>
                <a:spcPts val="400"/>
              </a:spcBef>
              <a:buSzPct val="68000"/>
              <a:buFont typeface="Wingdings 3"/>
              <a:buChar char=""/>
            </a:pPr>
            <a:r>
              <a:rPr lang="en-US" sz="1600" b="1" dirty="0">
                <a:latin typeface="Calibri" panose="020F0502020204030204" pitchFamily="34" charset="0"/>
              </a:rPr>
              <a:t>Tween/Teen rooms</a:t>
            </a:r>
          </a:p>
          <a:p>
            <a:pPr marL="365760" lvl="1" indent="-256032">
              <a:spcBef>
                <a:spcPts val="400"/>
              </a:spcBef>
              <a:buSzPct val="68000"/>
              <a:buFont typeface="Wingdings 3"/>
              <a:buChar char=""/>
            </a:pPr>
            <a:endParaRPr lang="en-US" sz="1500" dirty="0">
              <a:latin typeface="Calibri" panose="020F0502020204030204" pitchFamily="34" charset="0"/>
            </a:endParaRPr>
          </a:p>
          <a:p>
            <a:pPr lvl="1"/>
            <a:endParaRPr lang="en-US" sz="2400" dirty="0">
              <a:latin typeface="Calibri" panose="020F0502020204030204" pitchFamily="34" charset="0"/>
            </a:endParaRPr>
          </a:p>
          <a:p>
            <a:pPr lvl="1">
              <a:buFont typeface="Arial" panose="020B0604020202020204" pitchFamily="34" charset="0"/>
              <a:buChar char="•"/>
            </a:pPr>
            <a:endParaRPr lang="en-US" sz="2400" dirty="0" smtClean="0">
              <a:latin typeface="Calibri" panose="020F0502020204030204" pitchFamily="34" charset="0"/>
            </a:endParaRPr>
          </a:p>
        </p:txBody>
      </p:sp>
      <p:sp>
        <p:nvSpPr>
          <p:cNvPr id="3" name="Title 2"/>
          <p:cNvSpPr>
            <a:spLocks noGrp="1"/>
          </p:cNvSpPr>
          <p:nvPr>
            <p:ph type="title"/>
          </p:nvPr>
        </p:nvSpPr>
        <p:spPr/>
        <p:txBody>
          <a:bodyPr>
            <a:normAutofit/>
          </a:bodyPr>
          <a:lstStyle/>
          <a:p>
            <a:r>
              <a:rPr lang="en-US" sz="4000" dirty="0" smtClean="0">
                <a:latin typeface="Calibri" panose="020F0502020204030204" pitchFamily="34" charset="0"/>
              </a:rPr>
              <a:t>What clubs are spending capital on?</a:t>
            </a:r>
            <a:endParaRPr lang="en-US" sz="4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1D17EC6F-B3B8-4631-8AEB-CE63B8093A3D}" type="slidenum">
              <a:rPr lang="en-US" smtClean="0"/>
              <a:pPr/>
              <a:t>3</a:t>
            </a:fld>
            <a:endParaRPr lang="en-US" dirty="0"/>
          </a:p>
        </p:txBody>
      </p:sp>
    </p:spTree>
    <p:extLst>
      <p:ext uri="{BB962C8B-B14F-4D97-AF65-F5344CB8AC3E}">
        <p14:creationId xmlns:p14="http://schemas.microsoft.com/office/powerpoint/2010/main" val="39706475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p:txBody>
          <a:bodyPr/>
          <a:lstStyle/>
          <a:p>
            <a:r>
              <a:rPr lang="en-US" altLang="en-US" sz="4400"/>
              <a:t>The gain on the sale of club property is always subject to federal income tax.</a:t>
            </a:r>
          </a:p>
        </p:txBody>
      </p:sp>
      <p:sp>
        <p:nvSpPr>
          <p:cNvPr id="103426" name="Rectangle 2"/>
          <p:cNvSpPr>
            <a:spLocks noGrp="1" noChangeArrowheads="1"/>
          </p:cNvSpPr>
          <p:nvPr>
            <p:ph type="title"/>
          </p:nvPr>
        </p:nvSpPr>
        <p:spPr>
          <a:xfrm>
            <a:off x="457200" y="685800"/>
            <a:ext cx="8229600" cy="1231900"/>
          </a:xfrm>
        </p:spPr>
        <p:txBody>
          <a:bodyPr>
            <a:normAutofit fontScale="90000"/>
          </a:bodyPr>
          <a:lstStyle/>
          <a:p>
            <a:pPr algn="ctr"/>
            <a:r>
              <a:rPr lang="en-US" altLang="en-US" sz="5400" b="1" u="sng"/>
              <a:t>MYTH &amp; LEGEND</a:t>
            </a:r>
            <a:r>
              <a:rPr lang="en-US" altLang="en-US" b="1"/>
              <a:t/>
            </a:r>
            <a:br>
              <a:rPr lang="en-US" altLang="en-US" b="1"/>
            </a:br>
            <a:endParaRPr lang="en-US" altLang="en-US" b="1"/>
          </a:p>
        </p:txBody>
      </p:sp>
      <p:sp>
        <p:nvSpPr>
          <p:cNvPr id="4" name="Slide Number Placeholder 3"/>
          <p:cNvSpPr>
            <a:spLocks noGrp="1"/>
          </p:cNvSpPr>
          <p:nvPr>
            <p:ph type="sldNum" sz="quarter" idx="12"/>
          </p:nvPr>
        </p:nvSpPr>
        <p:spPr/>
        <p:txBody>
          <a:bodyPr/>
          <a:lstStyle/>
          <a:p>
            <a:fld id="{1D17EC6F-B3B8-4631-8AEB-CE63B8093A3D}" type="slidenum">
              <a:rPr lang="en-US" smtClean="0"/>
              <a:pPr/>
              <a:t>30</a:t>
            </a:fld>
            <a:endParaRPr lang="en-US" dirty="0"/>
          </a:p>
        </p:txBody>
      </p:sp>
    </p:spTree>
    <p:extLst>
      <p:ext uri="{BB962C8B-B14F-4D97-AF65-F5344CB8AC3E}">
        <p14:creationId xmlns:p14="http://schemas.microsoft.com/office/powerpoint/2010/main" val="9435009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p:txBody>
          <a:bodyPr>
            <a:normAutofit/>
          </a:bodyPr>
          <a:lstStyle/>
          <a:p>
            <a:pPr>
              <a:lnSpc>
                <a:spcPct val="90000"/>
              </a:lnSpc>
            </a:pPr>
            <a:r>
              <a:rPr lang="en-US" altLang="en-US" sz="2000" b="1" dirty="0"/>
              <a:t>No</a:t>
            </a:r>
            <a:r>
              <a:rPr lang="en-US" altLang="en-US" sz="2000" dirty="0"/>
              <a:t>—not if the club has the right fact pattern.</a:t>
            </a:r>
          </a:p>
          <a:p>
            <a:pPr>
              <a:lnSpc>
                <a:spcPct val="90000"/>
              </a:lnSpc>
            </a:pPr>
            <a:r>
              <a:rPr lang="en-US" altLang="en-US" sz="2000" dirty="0"/>
              <a:t>If property used directly in the performance of the exempt function of a social club is sold by the club and, within a period beginning one year before the date of such sale and ending three years after the date of such sale, other property is purchased and used by the social club directly in the performance of the club’s exempt function, gain from such sale shall be recognized only to the extent that the club’s sale price of the old property exceeds the club’s cost of purchasing the other property.</a:t>
            </a:r>
          </a:p>
        </p:txBody>
      </p:sp>
      <p:sp>
        <p:nvSpPr>
          <p:cNvPr id="102402" name="Rectangle 2"/>
          <p:cNvSpPr>
            <a:spLocks noGrp="1" noChangeArrowheads="1"/>
          </p:cNvSpPr>
          <p:nvPr>
            <p:ph type="title"/>
          </p:nvPr>
        </p:nvSpPr>
        <p:spPr/>
        <p:txBody>
          <a:bodyPr/>
          <a:lstStyle/>
          <a:p>
            <a:pPr algn="ctr"/>
            <a:r>
              <a:rPr lang="en-US" altLang="en-US" sz="4000"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31</a:t>
            </a:fld>
            <a:endParaRPr lang="en-US" dirty="0"/>
          </a:p>
        </p:txBody>
      </p:sp>
    </p:spTree>
    <p:extLst>
      <p:ext uri="{BB962C8B-B14F-4D97-AF65-F5344CB8AC3E}">
        <p14:creationId xmlns:p14="http://schemas.microsoft.com/office/powerpoint/2010/main" val="40691662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r>
              <a:rPr lang="en-US" altLang="en-US" sz="4400" dirty="0"/>
              <a:t>Social clubs may engage in non-traditional activities.</a:t>
            </a:r>
          </a:p>
          <a:p>
            <a:pPr algn="ctr">
              <a:buFontTx/>
              <a:buNone/>
            </a:pPr>
            <a:r>
              <a:rPr lang="en-US" altLang="en-US" sz="4800" dirty="0"/>
              <a:t>True or </a:t>
            </a:r>
            <a:r>
              <a:rPr lang="en-US" altLang="en-US" sz="4800" dirty="0" smtClean="0"/>
              <a:t>False</a:t>
            </a:r>
            <a:endParaRPr lang="en-US" altLang="en-US" sz="4800" dirty="0"/>
          </a:p>
        </p:txBody>
      </p:sp>
      <p:sp>
        <p:nvSpPr>
          <p:cNvPr id="104450" name="Rectangle 2"/>
          <p:cNvSpPr>
            <a:spLocks noGrp="1" noChangeArrowheads="1"/>
          </p:cNvSpPr>
          <p:nvPr>
            <p:ph type="title"/>
          </p:nvPr>
        </p:nvSpPr>
        <p:spPr/>
        <p:txBody>
          <a:bodyPr/>
          <a:lstStyle/>
          <a:p>
            <a:pPr algn="ctr"/>
            <a:r>
              <a:rPr lang="en-US" altLang="en-US" sz="5400" b="1" u="sng"/>
              <a:t>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32</a:t>
            </a:fld>
            <a:endParaRPr lang="en-US" dirty="0"/>
          </a:p>
        </p:txBody>
      </p:sp>
    </p:spTree>
    <p:extLst>
      <p:ext uri="{BB962C8B-B14F-4D97-AF65-F5344CB8AC3E}">
        <p14:creationId xmlns:p14="http://schemas.microsoft.com/office/powerpoint/2010/main" val="1472821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ChangeArrowheads="1"/>
          </p:cNvSpPr>
          <p:nvPr>
            <p:ph idx="1"/>
          </p:nvPr>
        </p:nvSpPr>
        <p:spPr/>
        <p:txBody>
          <a:bodyPr/>
          <a:lstStyle/>
          <a:p>
            <a:pPr>
              <a:buFontTx/>
              <a:buNone/>
            </a:pPr>
            <a:r>
              <a:rPr lang="en-US" altLang="en-US" b="1"/>
              <a:t>True</a:t>
            </a:r>
          </a:p>
          <a:p>
            <a:r>
              <a:rPr lang="en-US" altLang="en-US"/>
              <a:t>A social club is not absolutely prohibited from participating in non-traditional activities.</a:t>
            </a:r>
          </a:p>
          <a:p>
            <a:r>
              <a:rPr lang="en-US" altLang="en-US"/>
              <a:t>As a general matter, a tax-exempt social club may receive an insubstantial amount of income from non-traditional activities. </a:t>
            </a:r>
          </a:p>
        </p:txBody>
      </p:sp>
      <p:sp>
        <p:nvSpPr>
          <p:cNvPr id="175106" name="Rectangle 2"/>
          <p:cNvSpPr>
            <a:spLocks noGrp="1" noChangeArrowheads="1"/>
          </p:cNvSpPr>
          <p:nvPr>
            <p:ph type="title"/>
          </p:nvPr>
        </p:nvSpPr>
        <p:spPr/>
        <p:txBody>
          <a:bodyPr/>
          <a:lstStyle/>
          <a:p>
            <a:pPr algn="ctr"/>
            <a:r>
              <a:rPr lang="en-US" altLang="en-US"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33</a:t>
            </a:fld>
            <a:endParaRPr lang="en-US" dirty="0"/>
          </a:p>
        </p:txBody>
      </p:sp>
    </p:spTree>
    <p:extLst>
      <p:ext uri="{BB962C8B-B14F-4D97-AF65-F5344CB8AC3E}">
        <p14:creationId xmlns:p14="http://schemas.microsoft.com/office/powerpoint/2010/main" val="2251587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marL="609600" indent="-609600"/>
            <a:r>
              <a:rPr lang="en-US" altLang="en-US" sz="3400" dirty="0"/>
              <a:t>Non Traditional Activities</a:t>
            </a:r>
          </a:p>
          <a:p>
            <a:pPr marL="609600" indent="-609600">
              <a:buFontTx/>
              <a:buNone/>
            </a:pPr>
            <a:r>
              <a:rPr lang="en-US" altLang="en-US" sz="2800" dirty="0"/>
              <a:t>		-Baked goods</a:t>
            </a:r>
          </a:p>
          <a:p>
            <a:pPr marL="609600" indent="-609600">
              <a:buFontTx/>
              <a:buNone/>
            </a:pPr>
            <a:r>
              <a:rPr lang="en-US" altLang="en-US" sz="2800" dirty="0"/>
              <a:t>		-Holiday sales</a:t>
            </a:r>
          </a:p>
          <a:p>
            <a:pPr marL="609600" indent="-609600">
              <a:buFontTx/>
              <a:buNone/>
            </a:pPr>
            <a:r>
              <a:rPr lang="en-US" altLang="en-US" sz="2800" dirty="0"/>
              <a:t>		-Food to go	</a:t>
            </a:r>
          </a:p>
          <a:p>
            <a:pPr marL="609600" indent="-609600"/>
            <a:r>
              <a:rPr lang="en-US" altLang="en-US" sz="2800" dirty="0"/>
              <a:t>The tax-exempt social club that participated in these activities lost its tax-exempt status.</a:t>
            </a:r>
          </a:p>
          <a:p>
            <a:pPr marL="609600" indent="-609600">
              <a:buFontTx/>
              <a:buNone/>
            </a:pPr>
            <a:r>
              <a:rPr lang="en-US" altLang="en-US" sz="2800" dirty="0"/>
              <a:t>					</a:t>
            </a:r>
          </a:p>
          <a:p>
            <a:pPr marL="609600" indent="-609600">
              <a:buFontTx/>
              <a:buNone/>
            </a:pPr>
            <a:endParaRPr lang="en-US" altLang="en-US" sz="2800" dirty="0"/>
          </a:p>
        </p:txBody>
      </p:sp>
      <p:sp>
        <p:nvSpPr>
          <p:cNvPr id="28674" name="Rectangle 2"/>
          <p:cNvSpPr>
            <a:spLocks noGrp="1" noChangeArrowheads="1"/>
          </p:cNvSpPr>
          <p:nvPr>
            <p:ph type="title"/>
          </p:nvPr>
        </p:nvSpPr>
        <p:spPr/>
        <p:txBody>
          <a:bodyPr/>
          <a:lstStyle/>
          <a:p>
            <a:pPr algn="ctr"/>
            <a:r>
              <a:rPr lang="en-US" altLang="en-US" sz="5400" b="1" u="sng"/>
              <a:t>TAX INFORMATION</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34</a:t>
            </a:fld>
            <a:endParaRPr lang="en-US" dirty="0"/>
          </a:p>
        </p:txBody>
      </p:sp>
    </p:spTree>
    <p:extLst>
      <p:ext uri="{BB962C8B-B14F-4D97-AF65-F5344CB8AC3E}">
        <p14:creationId xmlns:p14="http://schemas.microsoft.com/office/powerpoint/2010/main" val="10144884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normAutofit/>
          </a:bodyPr>
          <a:lstStyle/>
          <a:p>
            <a:pPr marL="609600" indent="-609600">
              <a:lnSpc>
                <a:spcPct val="80000"/>
              </a:lnSpc>
              <a:buFontTx/>
              <a:buNone/>
            </a:pPr>
            <a:r>
              <a:rPr lang="en-US" altLang="en-US" sz="3000" dirty="0"/>
              <a:t>Non Traditional </a:t>
            </a:r>
            <a:r>
              <a:rPr lang="en-US" altLang="en-US" sz="3000" dirty="0" smtClean="0"/>
              <a:t>Activities (continued)</a:t>
            </a:r>
            <a:endParaRPr lang="en-US" altLang="en-US" sz="3000" dirty="0"/>
          </a:p>
          <a:p>
            <a:pPr marL="609600" indent="-609600">
              <a:lnSpc>
                <a:spcPct val="80000"/>
              </a:lnSpc>
              <a:buFontTx/>
              <a:buNone/>
            </a:pPr>
            <a:endParaRPr lang="en-US" altLang="en-US" sz="2800" dirty="0"/>
          </a:p>
          <a:p>
            <a:pPr marL="609600" indent="-609600">
              <a:lnSpc>
                <a:spcPct val="80000"/>
              </a:lnSpc>
            </a:pPr>
            <a:r>
              <a:rPr lang="en-US" altLang="en-US" sz="2400" dirty="0"/>
              <a:t>Revenue for non-traditional activities is treated as unrelated business income and is subject to taxation.	</a:t>
            </a:r>
          </a:p>
          <a:p>
            <a:pPr marL="609600" indent="-609600">
              <a:lnSpc>
                <a:spcPct val="80000"/>
              </a:lnSpc>
            </a:pPr>
            <a:r>
              <a:rPr lang="en-US" altLang="en-US" sz="2400" dirty="0"/>
              <a:t>Club can received an insubstantial amount of revenues from non-traditional activities.</a:t>
            </a:r>
          </a:p>
          <a:p>
            <a:pPr marL="609600" indent="-609600">
              <a:lnSpc>
                <a:spcPct val="80000"/>
              </a:lnSpc>
              <a:buFontTx/>
              <a:buNone/>
            </a:pPr>
            <a:r>
              <a:rPr lang="en-US" altLang="en-US" sz="2400" dirty="0"/>
              <a:t>		-Less than 5% of gross receipts</a:t>
            </a:r>
            <a:r>
              <a:rPr lang="en-US" altLang="en-US" sz="2400" dirty="0" smtClean="0"/>
              <a:t>—			generally </a:t>
            </a:r>
            <a:r>
              <a:rPr lang="en-US" altLang="en-US" sz="2400" dirty="0"/>
              <a:t>fine.</a:t>
            </a:r>
          </a:p>
          <a:p>
            <a:pPr marL="609600" indent="-609600">
              <a:lnSpc>
                <a:spcPct val="80000"/>
              </a:lnSpc>
              <a:buFontTx/>
              <a:buNone/>
            </a:pPr>
            <a:r>
              <a:rPr lang="en-US" altLang="en-US" sz="2400" dirty="0"/>
              <a:t>		-More than 5% of gross receipts—tax </a:t>
            </a:r>
            <a:r>
              <a:rPr lang="en-US" altLang="en-US" sz="2400" dirty="0" smtClean="0"/>
              <a:t>			exempt </a:t>
            </a:r>
            <a:r>
              <a:rPr lang="en-US" altLang="en-US" sz="2400" dirty="0"/>
              <a:t>status </a:t>
            </a:r>
            <a:r>
              <a:rPr lang="en-US" altLang="en-US" sz="2400" dirty="0" smtClean="0"/>
              <a:t>is </a:t>
            </a:r>
            <a:r>
              <a:rPr lang="en-US" altLang="en-US" sz="2400" dirty="0"/>
              <a:t>at risk.</a:t>
            </a:r>
          </a:p>
          <a:p>
            <a:pPr marL="609600" indent="-609600">
              <a:lnSpc>
                <a:spcPct val="80000"/>
              </a:lnSpc>
              <a:buFontTx/>
              <a:buNone/>
            </a:pPr>
            <a:endParaRPr lang="en-US" altLang="en-US" sz="2400" dirty="0"/>
          </a:p>
          <a:p>
            <a:pPr marL="609600" indent="-609600">
              <a:lnSpc>
                <a:spcPct val="80000"/>
              </a:lnSpc>
              <a:buFontTx/>
              <a:buNone/>
            </a:pPr>
            <a:r>
              <a:rPr lang="en-US" altLang="en-US" sz="1800" dirty="0"/>
              <a:t>					</a:t>
            </a:r>
          </a:p>
          <a:p>
            <a:pPr marL="609600" indent="-609600">
              <a:lnSpc>
                <a:spcPct val="80000"/>
              </a:lnSpc>
              <a:buFontTx/>
              <a:buNone/>
            </a:pPr>
            <a:endParaRPr lang="en-US" altLang="en-US" sz="1800" dirty="0"/>
          </a:p>
        </p:txBody>
      </p:sp>
      <p:sp>
        <p:nvSpPr>
          <p:cNvPr id="31746" name="Rectangle 2"/>
          <p:cNvSpPr>
            <a:spLocks noGrp="1" noChangeArrowheads="1"/>
          </p:cNvSpPr>
          <p:nvPr>
            <p:ph type="title"/>
          </p:nvPr>
        </p:nvSpPr>
        <p:spPr/>
        <p:txBody>
          <a:bodyPr/>
          <a:lstStyle/>
          <a:p>
            <a:pPr algn="ctr"/>
            <a:r>
              <a:rPr lang="en-US" altLang="en-US" sz="5400" b="1" u="sng"/>
              <a:t>TAX INFORMATION</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35</a:t>
            </a:fld>
            <a:endParaRPr lang="en-US" dirty="0"/>
          </a:p>
        </p:txBody>
      </p:sp>
    </p:spTree>
    <p:extLst>
      <p:ext uri="{BB962C8B-B14F-4D97-AF65-F5344CB8AC3E}">
        <p14:creationId xmlns:p14="http://schemas.microsoft.com/office/powerpoint/2010/main" val="7776828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57200" y="1295400"/>
            <a:ext cx="8229600" cy="4724400"/>
          </a:xfrm>
        </p:spPr>
        <p:txBody>
          <a:bodyPr/>
          <a:lstStyle/>
          <a:p>
            <a:pPr algn="ctr">
              <a:buFontTx/>
              <a:buNone/>
            </a:pPr>
            <a:endParaRPr lang="en-US" altLang="en-US" sz="4400" b="1" u="sng"/>
          </a:p>
          <a:p>
            <a:r>
              <a:rPr lang="en-US" altLang="en-US"/>
              <a:t>Club sets up a for-profit subsidiary in order to remove non-member revenues from the exempt organization to satisfy the 15% UBI test.</a:t>
            </a:r>
          </a:p>
          <a:p>
            <a:endParaRPr lang="en-US" altLang="en-US"/>
          </a:p>
          <a:p>
            <a:r>
              <a:rPr lang="en-US" altLang="en-US"/>
              <a:t>Does it work? </a:t>
            </a:r>
          </a:p>
        </p:txBody>
      </p:sp>
      <p:sp>
        <p:nvSpPr>
          <p:cNvPr id="32770" name="Rectangle 2"/>
          <p:cNvSpPr>
            <a:spLocks noGrp="1" noChangeArrowheads="1"/>
          </p:cNvSpPr>
          <p:nvPr>
            <p:ph type="title"/>
          </p:nvPr>
        </p:nvSpPr>
        <p:spPr/>
        <p:txBody>
          <a:bodyPr/>
          <a:lstStyle/>
          <a:p>
            <a:pPr algn="ctr"/>
            <a:r>
              <a:rPr lang="en-US" altLang="en-US" sz="4800" b="1" u="sng"/>
              <a:t>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36</a:t>
            </a:fld>
            <a:endParaRPr lang="en-US" dirty="0"/>
          </a:p>
        </p:txBody>
      </p:sp>
    </p:spTree>
    <p:extLst>
      <p:ext uri="{BB962C8B-B14F-4D97-AF65-F5344CB8AC3E}">
        <p14:creationId xmlns:p14="http://schemas.microsoft.com/office/powerpoint/2010/main" val="34945337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pPr>
              <a:lnSpc>
                <a:spcPct val="90000"/>
              </a:lnSpc>
            </a:pPr>
            <a:r>
              <a:rPr lang="en-US" altLang="en-US"/>
              <a:t>No, setting up a for-profit subsidiary in order to satisfy the 15% UBI test doesn’t work.</a:t>
            </a:r>
          </a:p>
          <a:p>
            <a:pPr>
              <a:lnSpc>
                <a:spcPct val="90000"/>
              </a:lnSpc>
            </a:pPr>
            <a:r>
              <a:rPr lang="en-US" altLang="en-US"/>
              <a:t>A club may not do indirectly what it cannot do directly.</a:t>
            </a:r>
          </a:p>
          <a:p>
            <a:pPr>
              <a:lnSpc>
                <a:spcPct val="90000"/>
              </a:lnSpc>
            </a:pPr>
            <a:r>
              <a:rPr lang="en-US" altLang="en-US"/>
              <a:t>The activities of the subsidiary are considered to be those of the club for the purpose of computing the 15% UBI test.</a:t>
            </a:r>
          </a:p>
        </p:txBody>
      </p:sp>
      <p:sp>
        <p:nvSpPr>
          <p:cNvPr id="34818" name="Rectangle 2"/>
          <p:cNvSpPr>
            <a:spLocks noGrp="1" noChangeArrowheads="1"/>
          </p:cNvSpPr>
          <p:nvPr>
            <p:ph type="title"/>
          </p:nvPr>
        </p:nvSpPr>
        <p:spPr/>
        <p:txBody>
          <a:bodyPr/>
          <a:lstStyle/>
          <a:p>
            <a:pPr algn="ctr"/>
            <a:r>
              <a:rPr lang="en-US" altLang="en-US"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37</a:t>
            </a:fld>
            <a:endParaRPr lang="en-US" dirty="0"/>
          </a:p>
        </p:txBody>
      </p:sp>
    </p:spTree>
    <p:extLst>
      <p:ext uri="{BB962C8B-B14F-4D97-AF65-F5344CB8AC3E}">
        <p14:creationId xmlns:p14="http://schemas.microsoft.com/office/powerpoint/2010/main" val="26155346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r>
              <a:rPr lang="en-US" altLang="en-US" sz="4400" dirty="0"/>
              <a:t>Accepting corporate checks for payments of member charges creates UBI.</a:t>
            </a:r>
          </a:p>
          <a:p>
            <a:r>
              <a:rPr lang="en-US" altLang="en-US" sz="4400" dirty="0"/>
              <a:t>True or </a:t>
            </a:r>
            <a:r>
              <a:rPr lang="en-US" altLang="en-US" sz="4400" dirty="0" smtClean="0"/>
              <a:t>False</a:t>
            </a:r>
            <a:endParaRPr lang="en-US" altLang="en-US" sz="4400" dirty="0"/>
          </a:p>
        </p:txBody>
      </p:sp>
      <p:sp>
        <p:nvSpPr>
          <p:cNvPr id="107522" name="Rectangle 2"/>
          <p:cNvSpPr>
            <a:spLocks noGrp="1" noChangeArrowheads="1"/>
          </p:cNvSpPr>
          <p:nvPr>
            <p:ph type="title"/>
          </p:nvPr>
        </p:nvSpPr>
        <p:spPr/>
        <p:txBody>
          <a:bodyPr/>
          <a:lstStyle/>
          <a:p>
            <a:pPr algn="ctr"/>
            <a:r>
              <a:rPr lang="en-US" altLang="en-US" sz="5400" b="1" u="sng"/>
              <a:t>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38</a:t>
            </a:fld>
            <a:endParaRPr lang="en-US" dirty="0"/>
          </a:p>
        </p:txBody>
      </p:sp>
    </p:spTree>
    <p:extLst>
      <p:ext uri="{BB962C8B-B14F-4D97-AF65-F5344CB8AC3E}">
        <p14:creationId xmlns:p14="http://schemas.microsoft.com/office/powerpoint/2010/main" val="11324100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p:txBody>
          <a:bodyPr>
            <a:normAutofit/>
          </a:bodyPr>
          <a:lstStyle/>
          <a:p>
            <a:r>
              <a:rPr lang="en-US" altLang="en-US" sz="3600" dirty="0"/>
              <a:t>False</a:t>
            </a:r>
          </a:p>
          <a:p>
            <a:endParaRPr lang="en-US" altLang="en-US" sz="3600" dirty="0"/>
          </a:p>
          <a:p>
            <a:r>
              <a:rPr lang="en-US" altLang="en-US" sz="3600" dirty="0"/>
              <a:t>Accepting corporate checks could result in a challenge to the clubs “private status,”-a non-tax issue.</a:t>
            </a:r>
          </a:p>
        </p:txBody>
      </p:sp>
      <p:sp>
        <p:nvSpPr>
          <p:cNvPr id="108546" name="Rectangle 2"/>
          <p:cNvSpPr>
            <a:spLocks noGrp="1" noChangeArrowheads="1"/>
          </p:cNvSpPr>
          <p:nvPr>
            <p:ph type="title"/>
          </p:nvPr>
        </p:nvSpPr>
        <p:spPr/>
        <p:txBody>
          <a:bodyPr/>
          <a:lstStyle/>
          <a:p>
            <a:pPr algn="ctr"/>
            <a:r>
              <a:rPr lang="en-US" altLang="en-US"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39</a:t>
            </a:fld>
            <a:endParaRPr lang="en-US" dirty="0"/>
          </a:p>
        </p:txBody>
      </p:sp>
    </p:spTree>
    <p:extLst>
      <p:ext uri="{BB962C8B-B14F-4D97-AF65-F5344CB8AC3E}">
        <p14:creationId xmlns:p14="http://schemas.microsoft.com/office/powerpoint/2010/main" val="35001851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D17EC6F-B3B8-4631-8AEB-CE63B8093A3D}" type="slidenum">
              <a:rPr lang="en-US" smtClean="0"/>
              <a:pPr/>
              <a:t>4</a:t>
            </a:fld>
            <a:endParaRPr lang="en-US" dirty="0"/>
          </a:p>
        </p:txBody>
      </p:sp>
      <p:sp>
        <p:nvSpPr>
          <p:cNvPr id="4" name="Title 3"/>
          <p:cNvSpPr>
            <a:spLocks noGrp="1"/>
          </p:cNvSpPr>
          <p:nvPr>
            <p:ph type="title"/>
          </p:nvPr>
        </p:nvSpPr>
        <p:spPr/>
        <p:txBody>
          <a:bodyPr/>
          <a:lstStyle/>
          <a:p>
            <a:r>
              <a:rPr lang="en-US" dirty="0" smtClean="0"/>
              <a:t>Ten Year Summary of Country Club Capital Expenditures</a:t>
            </a:r>
            <a:endParaRPr lang="en-US" dirty="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val="2944652624"/>
              </p:ext>
            </p:extLst>
          </p:nvPr>
        </p:nvGraphicFramePr>
        <p:xfrm>
          <a:off x="441283" y="1524000"/>
          <a:ext cx="8229600" cy="42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63879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p:txBody>
          <a:bodyPr/>
          <a:lstStyle/>
          <a:p>
            <a:r>
              <a:rPr lang="en-US" altLang="en-US" sz="4400" u="sng"/>
              <a:t>Advertising</a:t>
            </a:r>
          </a:p>
          <a:p>
            <a:pPr lvl="1"/>
            <a:r>
              <a:rPr lang="en-US" altLang="en-US" sz="4400"/>
              <a:t>A tax-exempt 501(c)(7) private club can advertise all it wants.</a:t>
            </a:r>
          </a:p>
        </p:txBody>
      </p:sp>
      <p:sp>
        <p:nvSpPr>
          <p:cNvPr id="110594" name="Rectangle 2"/>
          <p:cNvSpPr>
            <a:spLocks noGrp="1" noChangeArrowheads="1"/>
          </p:cNvSpPr>
          <p:nvPr>
            <p:ph type="title"/>
          </p:nvPr>
        </p:nvSpPr>
        <p:spPr/>
        <p:txBody>
          <a:bodyPr/>
          <a:lstStyle/>
          <a:p>
            <a:pPr algn="ctr"/>
            <a:r>
              <a:rPr lang="en-US" altLang="en-US" sz="5400" b="1" u="sng"/>
              <a:t>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40</a:t>
            </a:fld>
            <a:endParaRPr lang="en-US" dirty="0"/>
          </a:p>
        </p:txBody>
      </p:sp>
    </p:spTree>
    <p:extLst>
      <p:ext uri="{BB962C8B-B14F-4D97-AF65-F5344CB8AC3E}">
        <p14:creationId xmlns:p14="http://schemas.microsoft.com/office/powerpoint/2010/main" val="38586242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idx="1"/>
          </p:nvPr>
        </p:nvSpPr>
        <p:spPr/>
        <p:txBody>
          <a:bodyPr>
            <a:normAutofit/>
          </a:bodyPr>
          <a:lstStyle/>
          <a:p>
            <a:r>
              <a:rPr lang="en-US" altLang="en-US" sz="3200" dirty="0"/>
              <a:t>Advertising for members is not restricted under the Internal Revenue Service guidelines.</a:t>
            </a:r>
          </a:p>
          <a:p>
            <a:r>
              <a:rPr lang="en-US" altLang="en-US" sz="3200" dirty="0"/>
              <a:t>Advertising for the use of facilities for events such as golf outings, weddings, etc.—Proceed with Caution.</a:t>
            </a:r>
          </a:p>
        </p:txBody>
      </p:sp>
      <p:sp>
        <p:nvSpPr>
          <p:cNvPr id="111618" name="Rectangle 2"/>
          <p:cNvSpPr>
            <a:spLocks noGrp="1" noChangeArrowheads="1"/>
          </p:cNvSpPr>
          <p:nvPr>
            <p:ph type="title"/>
          </p:nvPr>
        </p:nvSpPr>
        <p:spPr/>
        <p:txBody>
          <a:bodyPr/>
          <a:lstStyle/>
          <a:p>
            <a:pPr algn="ctr"/>
            <a:r>
              <a:rPr lang="en-US" altLang="en-US" b="1" u="sng"/>
              <a:t>Response to Myth &amp; Legend</a:t>
            </a:r>
          </a:p>
        </p:txBody>
      </p:sp>
      <p:sp>
        <p:nvSpPr>
          <p:cNvPr id="4" name="Slide Number Placeholder 3"/>
          <p:cNvSpPr>
            <a:spLocks noGrp="1"/>
          </p:cNvSpPr>
          <p:nvPr>
            <p:ph type="sldNum" sz="quarter" idx="12"/>
          </p:nvPr>
        </p:nvSpPr>
        <p:spPr/>
        <p:txBody>
          <a:bodyPr/>
          <a:lstStyle/>
          <a:p>
            <a:fld id="{1D17EC6F-B3B8-4631-8AEB-CE63B8093A3D}" type="slidenum">
              <a:rPr lang="en-US" smtClean="0"/>
              <a:pPr/>
              <a:t>41</a:t>
            </a:fld>
            <a:endParaRPr lang="en-US" dirty="0"/>
          </a:p>
        </p:txBody>
      </p:sp>
    </p:spTree>
    <p:extLst>
      <p:ext uri="{BB962C8B-B14F-4D97-AF65-F5344CB8AC3E}">
        <p14:creationId xmlns:p14="http://schemas.microsoft.com/office/powerpoint/2010/main" val="8201594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ctr">
              <a:buNone/>
            </a:pPr>
            <a:endParaRPr lang="en-US" sz="5400" dirty="0" smtClean="0"/>
          </a:p>
          <a:p>
            <a:pPr marL="109728" indent="0" algn="ctr">
              <a:buNone/>
            </a:pPr>
            <a:r>
              <a:rPr lang="en-US" sz="5400" dirty="0" smtClean="0"/>
              <a:t>Current Accounting Issues</a:t>
            </a:r>
            <a:endParaRPr lang="en-US" sz="5400" dirty="0"/>
          </a:p>
        </p:txBody>
      </p:sp>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42</a:t>
            </a:fld>
            <a:endParaRPr lang="en-US" dirty="0"/>
          </a:p>
        </p:txBody>
      </p:sp>
    </p:spTree>
    <p:extLst>
      <p:ext uri="{BB962C8B-B14F-4D97-AF65-F5344CB8AC3E}">
        <p14:creationId xmlns:p14="http://schemas.microsoft.com/office/powerpoint/2010/main" val="4166856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Accounting for Leases</a:t>
            </a:r>
          </a:p>
          <a:p>
            <a:r>
              <a:rPr lang="en-US" dirty="0" smtClean="0"/>
              <a:t>Final Standard – 1</a:t>
            </a:r>
            <a:r>
              <a:rPr lang="en-US" baseline="30000" dirty="0" smtClean="0"/>
              <a:t>st</a:t>
            </a:r>
            <a:r>
              <a:rPr lang="en-US" dirty="0" smtClean="0"/>
              <a:t> Quarter of 2016</a:t>
            </a:r>
          </a:p>
          <a:p>
            <a:r>
              <a:rPr lang="en-US" dirty="0" smtClean="0"/>
              <a:t>Expected Required Implementation – </a:t>
            </a:r>
          </a:p>
          <a:p>
            <a:pPr lvl="1"/>
            <a:r>
              <a:rPr lang="en-US" b="1" dirty="0" smtClean="0"/>
              <a:t>2019/2020</a:t>
            </a:r>
          </a:p>
          <a:p>
            <a:r>
              <a:rPr lang="en-US" dirty="0" smtClean="0"/>
              <a:t>Statement of Financial Position</a:t>
            </a:r>
          </a:p>
          <a:p>
            <a:pPr lvl="1"/>
            <a:r>
              <a:rPr lang="en-US" dirty="0" smtClean="0"/>
              <a:t>Right of Use Asset and Present Value of Future Lease Payments Liability</a:t>
            </a:r>
            <a:endParaRPr lang="en-US" dirty="0"/>
          </a:p>
        </p:txBody>
      </p:sp>
      <p:sp>
        <p:nvSpPr>
          <p:cNvPr id="2" name="Title 1"/>
          <p:cNvSpPr>
            <a:spLocks noGrp="1"/>
          </p:cNvSpPr>
          <p:nvPr>
            <p:ph type="title"/>
          </p:nvPr>
        </p:nvSpPr>
        <p:spPr/>
        <p:txBody>
          <a:bodyPr/>
          <a:lstStyle/>
          <a:p>
            <a:r>
              <a:rPr lang="en-US" dirty="0" smtClean="0"/>
              <a:t>Current Accounting Issues</a:t>
            </a:r>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43</a:t>
            </a:fld>
            <a:endParaRPr lang="en-US" dirty="0"/>
          </a:p>
        </p:txBody>
      </p:sp>
    </p:spTree>
    <p:extLst>
      <p:ext uri="{BB962C8B-B14F-4D97-AF65-F5344CB8AC3E}">
        <p14:creationId xmlns:p14="http://schemas.microsoft.com/office/powerpoint/2010/main" val="28245571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pPr marL="109728" indent="0" algn="ctr">
              <a:buNone/>
            </a:pPr>
            <a:r>
              <a:rPr lang="en-US" sz="3600" dirty="0" smtClean="0"/>
              <a:t>Not-for-Profit Accounting Standards Update</a:t>
            </a:r>
          </a:p>
          <a:p>
            <a:pPr lvl="2">
              <a:buFont typeface="Arial" panose="020B0604020202020204" pitchFamily="34" charset="0"/>
              <a:buChar char="•"/>
            </a:pPr>
            <a:r>
              <a:rPr lang="en-US" sz="2400" dirty="0" smtClean="0">
                <a:latin typeface="Arial Black" pitchFamily="34" charset="0"/>
              </a:rPr>
              <a:t>Project Broken into</a:t>
            </a:r>
            <a:endParaRPr lang="en-US" sz="2400" dirty="0">
              <a:latin typeface="Arial Black" pitchFamily="34" charset="0"/>
            </a:endParaRPr>
          </a:p>
          <a:p>
            <a:pPr lvl="5">
              <a:buFont typeface="Arial" panose="020B0604020202020204" pitchFamily="34" charset="0"/>
              <a:buChar char="•"/>
            </a:pPr>
            <a:r>
              <a:rPr lang="en-US" sz="2100" dirty="0">
                <a:latin typeface="Arial Black" pitchFamily="34" charset="0"/>
              </a:rPr>
              <a:t>Phase 1 and Phase </a:t>
            </a:r>
            <a:r>
              <a:rPr lang="en-US" sz="2100" dirty="0" smtClean="0">
                <a:latin typeface="Arial Black" pitchFamily="34" charset="0"/>
              </a:rPr>
              <a:t>2</a:t>
            </a:r>
          </a:p>
          <a:p>
            <a:pPr marL="630936" lvl="2" indent="0">
              <a:buNone/>
            </a:pPr>
            <a:endParaRPr lang="en-US" sz="1000" dirty="0">
              <a:latin typeface="Arial Black" pitchFamily="34" charset="0"/>
            </a:endParaRPr>
          </a:p>
          <a:p>
            <a:pPr marL="630936" lvl="2" indent="0">
              <a:buNone/>
            </a:pPr>
            <a:r>
              <a:rPr lang="en-US" sz="2400" dirty="0" smtClean="0">
                <a:latin typeface="Arial Black" pitchFamily="34" charset="0"/>
              </a:rPr>
              <a:t>	</a:t>
            </a:r>
            <a:r>
              <a:rPr lang="en-US" sz="2000" dirty="0" smtClean="0">
                <a:latin typeface="Arial Black" pitchFamily="34" charset="0"/>
              </a:rPr>
              <a:t>More significant issues contemplates</a:t>
            </a:r>
          </a:p>
          <a:p>
            <a:pPr marL="623888" lvl="2" indent="0">
              <a:buNone/>
            </a:pPr>
            <a:r>
              <a:rPr lang="en-US" sz="2000" dirty="0">
                <a:latin typeface="Arial Black" pitchFamily="34" charset="0"/>
              </a:rPr>
              <a:t>	</a:t>
            </a:r>
            <a:r>
              <a:rPr lang="en-US" sz="2000" dirty="0" smtClean="0">
                <a:latin typeface="Arial Black" pitchFamily="34" charset="0"/>
              </a:rPr>
              <a:t>	1) Liquidity</a:t>
            </a:r>
          </a:p>
          <a:p>
            <a:pPr marL="2173288" lvl="2" indent="-1312863">
              <a:buNone/>
              <a:tabLst>
                <a:tab pos="1657350" algn="l"/>
                <a:tab pos="1828800" algn="l"/>
              </a:tabLst>
            </a:pPr>
            <a:r>
              <a:rPr lang="en-US" sz="2000" dirty="0">
                <a:latin typeface="Arial Black" pitchFamily="34" charset="0"/>
              </a:rPr>
              <a:t>	</a:t>
            </a:r>
            <a:r>
              <a:rPr lang="en-US" sz="2000" dirty="0" smtClean="0">
                <a:latin typeface="Arial Black" pitchFamily="34" charset="0"/>
              </a:rPr>
              <a:t>	2) Financial Performance </a:t>
            </a:r>
            <a:r>
              <a:rPr lang="en-US" sz="1500" dirty="0" smtClean="0">
                <a:latin typeface="Arial Black" pitchFamily="34" charset="0"/>
              </a:rPr>
              <a:t>(operating measure)</a:t>
            </a:r>
          </a:p>
          <a:p>
            <a:pPr marL="623888" lvl="2" indent="0">
              <a:buNone/>
            </a:pPr>
            <a:r>
              <a:rPr lang="en-US" sz="2000" dirty="0">
                <a:latin typeface="Arial Black" pitchFamily="34" charset="0"/>
              </a:rPr>
              <a:t>	</a:t>
            </a:r>
            <a:r>
              <a:rPr lang="en-US" sz="2000" dirty="0" smtClean="0">
                <a:latin typeface="Arial Black" pitchFamily="34" charset="0"/>
              </a:rPr>
              <a:t>	3) Cash Flows</a:t>
            </a:r>
          </a:p>
          <a:p>
            <a:pPr marL="630936" lvl="2" indent="0">
              <a:buNone/>
            </a:pPr>
            <a:r>
              <a:rPr lang="en-US" sz="2000" dirty="0">
                <a:latin typeface="Arial Black" pitchFamily="34" charset="0"/>
              </a:rPr>
              <a:t>	</a:t>
            </a:r>
            <a:r>
              <a:rPr lang="en-US" sz="2000" dirty="0" smtClean="0">
                <a:latin typeface="Arial Black" pitchFamily="34" charset="0"/>
              </a:rPr>
              <a:t>	4) </a:t>
            </a:r>
            <a:r>
              <a:rPr lang="en-US" sz="2000" dirty="0">
                <a:latin typeface="Arial Black" pitchFamily="34" charset="0"/>
              </a:rPr>
              <a:t>Net Asset </a:t>
            </a:r>
            <a:r>
              <a:rPr lang="en-US" sz="2000" dirty="0" smtClean="0">
                <a:latin typeface="Arial Black" pitchFamily="34" charset="0"/>
              </a:rPr>
              <a:t>Classification</a:t>
            </a:r>
          </a:p>
          <a:p>
            <a:pPr marL="630936" lvl="2" indent="0">
              <a:buNone/>
            </a:pPr>
            <a:r>
              <a:rPr lang="en-US" sz="1600" dirty="0" smtClean="0">
                <a:latin typeface="Arial Black" pitchFamily="34" charset="0"/>
              </a:rPr>
              <a:t>Effective Fiscal Years beginning after December 15, 2017</a:t>
            </a:r>
          </a:p>
          <a:p>
            <a:pPr marL="630936" lvl="2" indent="0">
              <a:buNone/>
            </a:pPr>
            <a:endParaRPr lang="en-US" sz="1500" dirty="0">
              <a:latin typeface="Arial Black" pitchFamily="34" charset="0"/>
            </a:endParaRPr>
          </a:p>
          <a:p>
            <a:pPr marL="109728" indent="0">
              <a:buNone/>
            </a:pPr>
            <a:endParaRPr lang="en-US" dirty="0" smtClean="0"/>
          </a:p>
        </p:txBody>
      </p:sp>
      <p:sp>
        <p:nvSpPr>
          <p:cNvPr id="3" name="Title 2"/>
          <p:cNvSpPr>
            <a:spLocks noGrp="1"/>
          </p:cNvSpPr>
          <p:nvPr>
            <p:ph type="title"/>
          </p:nvPr>
        </p:nvSpPr>
        <p:spPr>
          <a:xfrm>
            <a:off x="457200" y="274638"/>
            <a:ext cx="8229600" cy="868362"/>
          </a:xfrm>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44</a:t>
            </a:fld>
            <a:endParaRPr lang="en-US" dirty="0"/>
          </a:p>
        </p:txBody>
      </p:sp>
    </p:spTree>
    <p:extLst>
      <p:ext uri="{BB962C8B-B14F-4D97-AF65-F5344CB8AC3E}">
        <p14:creationId xmlns:p14="http://schemas.microsoft.com/office/powerpoint/2010/main" val="30312906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ctr">
              <a:buNone/>
            </a:pPr>
            <a:r>
              <a:rPr lang="en-US" dirty="0" smtClean="0"/>
              <a:t>Condon O’Meara McGinty &amp; Donnelly LLP</a:t>
            </a:r>
          </a:p>
          <a:p>
            <a:pPr algn="ctr">
              <a:buNone/>
            </a:pPr>
            <a:endParaRPr lang="en-US" dirty="0" smtClean="0"/>
          </a:p>
          <a:p>
            <a:pPr algn="ctr">
              <a:buNone/>
            </a:pPr>
            <a:r>
              <a:rPr lang="en-US" dirty="0" smtClean="0"/>
              <a:t>James </a:t>
            </a:r>
            <a:r>
              <a:rPr lang="en-US" dirty="0"/>
              <a:t>J</a:t>
            </a:r>
            <a:r>
              <a:rPr lang="en-US" dirty="0" smtClean="0"/>
              <a:t>. </a:t>
            </a:r>
            <a:r>
              <a:rPr lang="en-US" dirty="0" err="1" smtClean="0"/>
              <a:t>Hankowski</a:t>
            </a:r>
            <a:r>
              <a:rPr lang="en-US" dirty="0" smtClean="0"/>
              <a:t>, CPA</a:t>
            </a:r>
          </a:p>
          <a:p>
            <a:pPr algn="ctr">
              <a:buNone/>
            </a:pPr>
            <a:r>
              <a:rPr lang="en-US" dirty="0" smtClean="0"/>
              <a:t>Partner</a:t>
            </a:r>
          </a:p>
          <a:p>
            <a:pPr algn="ctr">
              <a:buNone/>
            </a:pPr>
            <a:r>
              <a:rPr lang="en-US" dirty="0" smtClean="0"/>
              <a:t>Telephone: (212) 661-7777</a:t>
            </a:r>
          </a:p>
          <a:p>
            <a:pPr algn="ctr">
              <a:buNone/>
            </a:pPr>
            <a:r>
              <a:rPr lang="en-US" dirty="0" smtClean="0"/>
              <a:t>Email: </a:t>
            </a:r>
            <a:r>
              <a:rPr lang="en-US" dirty="0" smtClean="0">
                <a:hlinkClick r:id="rId2"/>
              </a:rPr>
              <a:t>jhankowski@comdcpa.com</a:t>
            </a:r>
            <a:endParaRPr lang="en-US" dirty="0" smtClean="0"/>
          </a:p>
          <a:p>
            <a:pPr algn="ctr">
              <a:buNone/>
            </a:pPr>
            <a:endParaRPr lang="en-US" dirty="0" smtClean="0"/>
          </a:p>
          <a:p>
            <a:pPr algn="ctr">
              <a:buNone/>
            </a:pPr>
            <a:endParaRPr lang="en-US" dirty="0" smtClean="0"/>
          </a:p>
          <a:p>
            <a:pPr algn="ctr">
              <a:buNone/>
            </a:pPr>
            <a:r>
              <a:rPr lang="en-US" dirty="0" smtClean="0"/>
              <a:t>Matthew P. O’Dell, CPA</a:t>
            </a:r>
          </a:p>
          <a:p>
            <a:pPr algn="ctr">
              <a:buNone/>
            </a:pPr>
            <a:r>
              <a:rPr lang="en-US" dirty="0" smtClean="0"/>
              <a:t>Partner</a:t>
            </a:r>
          </a:p>
          <a:p>
            <a:pPr algn="ctr">
              <a:buNone/>
            </a:pPr>
            <a:r>
              <a:rPr lang="en-US" dirty="0"/>
              <a:t>Telephone: (212) 661-7777</a:t>
            </a:r>
          </a:p>
          <a:p>
            <a:pPr algn="ctr">
              <a:buNone/>
            </a:pPr>
            <a:r>
              <a:rPr lang="en-US" dirty="0" smtClean="0"/>
              <a:t>Email: </a:t>
            </a:r>
            <a:r>
              <a:rPr lang="en-US" dirty="0" smtClean="0">
                <a:hlinkClick r:id="rId3"/>
              </a:rPr>
              <a:t>MOdell@comdcpa.com</a:t>
            </a:r>
            <a:endParaRPr lang="en-US" dirty="0" smtClean="0"/>
          </a:p>
          <a:p>
            <a:pPr algn="ctr">
              <a:buNone/>
            </a:pPr>
            <a:endParaRPr lang="en-US" dirty="0" smtClean="0"/>
          </a:p>
          <a:p>
            <a:pPr algn="ctr">
              <a:buNone/>
            </a:pPr>
            <a:endParaRPr lang="en-US" dirty="0" smtClean="0"/>
          </a:p>
          <a:p>
            <a:pPr algn="ctr">
              <a:buNone/>
            </a:pPr>
            <a:endParaRPr lang="en-US" dirty="0"/>
          </a:p>
        </p:txBody>
      </p:sp>
      <p:sp>
        <p:nvSpPr>
          <p:cNvPr id="3" name="Title 2"/>
          <p:cNvSpPr>
            <a:spLocks noGrp="1"/>
          </p:cNvSpPr>
          <p:nvPr>
            <p:ph type="title"/>
          </p:nvPr>
        </p:nvSpPr>
        <p:spPr/>
        <p:txBody>
          <a:bodyPr/>
          <a:lstStyle/>
          <a:p>
            <a:pPr algn="ctr"/>
            <a:r>
              <a:rPr lang="en-US" dirty="0" smtClean="0"/>
              <a:t>Contact Information</a:t>
            </a:r>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45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8237829"/>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1D17EC6F-B3B8-4631-8AEB-CE63B8093A3D}" type="slidenum">
              <a:rPr lang="en-US" smtClean="0"/>
              <a:pPr/>
              <a:t>5</a:t>
            </a:fld>
            <a:endParaRPr lang="en-US" dirty="0"/>
          </a:p>
        </p:txBody>
      </p:sp>
      <p:sp>
        <p:nvSpPr>
          <p:cNvPr id="4" name="Title 3"/>
          <p:cNvSpPr>
            <a:spLocks noGrp="1"/>
          </p:cNvSpPr>
          <p:nvPr>
            <p:ph type="title"/>
          </p:nvPr>
        </p:nvSpPr>
        <p:spPr/>
        <p:txBody>
          <a:bodyPr/>
          <a:lstStyle/>
          <a:p>
            <a:r>
              <a:rPr lang="en-US" dirty="0" smtClean="0"/>
              <a:t>Eight Year Summary of Country Club Long-Term Debt</a:t>
            </a:r>
            <a:endParaRPr lang="en-US" dirty="0"/>
          </a:p>
        </p:txBody>
      </p:sp>
    </p:spTree>
    <p:extLst>
      <p:ext uri="{BB962C8B-B14F-4D97-AF65-F5344CB8AC3E}">
        <p14:creationId xmlns:p14="http://schemas.microsoft.com/office/powerpoint/2010/main" val="112401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6600" dirty="0" smtClean="0"/>
          </a:p>
          <a:p>
            <a:pPr marL="0" indent="0" algn="ctr">
              <a:buNone/>
            </a:pPr>
            <a:r>
              <a:rPr lang="en-US" sz="5400" b="1" dirty="0" smtClean="0"/>
              <a:t>Department of Labor</a:t>
            </a:r>
            <a:endParaRPr lang="en-US" sz="5400" b="1" dirty="0"/>
          </a:p>
        </p:txBody>
      </p:sp>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6</a:t>
            </a:fld>
            <a:endParaRPr lang="en-US" dirty="0"/>
          </a:p>
        </p:txBody>
      </p:sp>
    </p:spTree>
    <p:extLst>
      <p:ext uri="{BB962C8B-B14F-4D97-AF65-F5344CB8AC3E}">
        <p14:creationId xmlns:p14="http://schemas.microsoft.com/office/powerpoint/2010/main" val="6819723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lgn="ctr">
              <a:buNone/>
            </a:pPr>
            <a:r>
              <a:rPr lang="en-US" sz="2000" u="sng" dirty="0" smtClean="0"/>
              <a:t>Final Overtime Rules Released under the Fair Labor Standards Act.  </a:t>
            </a:r>
          </a:p>
          <a:p>
            <a:pPr marL="109728" indent="0">
              <a:buNone/>
            </a:pPr>
            <a:endParaRPr lang="en-US" sz="2000" u="sng" dirty="0" smtClean="0"/>
          </a:p>
          <a:p>
            <a:r>
              <a:rPr lang="en-US" sz="2000" dirty="0" smtClean="0"/>
              <a:t>On May 18, 2016, the Department of Labor </a:t>
            </a:r>
            <a:r>
              <a:rPr lang="en-US" sz="2000" dirty="0"/>
              <a:t>(“DOL”) </a:t>
            </a:r>
            <a:r>
              <a:rPr lang="en-US" sz="2000" dirty="0" smtClean="0"/>
              <a:t>published its Final Rule which is effective December 1, 2016, updating the overtime regulations by, as a general matter, requiring overtime to employees with standard salary and compensation levels less than $47,476 annually ($913 per week) that is an increase from $23,660 annually ($455 per week) under the current law.  The Final Rule contains other key provisions which should be reviewed when incorporating these changes.</a:t>
            </a:r>
          </a:p>
          <a:p>
            <a:endParaRPr lang="en-US" sz="2000" dirty="0" smtClean="0"/>
          </a:p>
          <a:p>
            <a:r>
              <a:rPr lang="en-US" sz="2400" dirty="0" smtClean="0">
                <a:latin typeface="Arial Black" pitchFamily="34" charset="0"/>
              </a:rPr>
              <a:t>					</a:t>
            </a:r>
            <a:endParaRPr lang="en-US" sz="1100" dirty="0" smtClean="0">
              <a:latin typeface="Arial Black" pitchFamily="34" charset="0"/>
            </a:endParaRPr>
          </a:p>
          <a:p>
            <a:endParaRPr lang="en-US" dirty="0" smtClean="0"/>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    </a:t>
            </a:r>
            <a:r>
              <a:rPr lang="en-US" sz="3100" dirty="0" smtClean="0">
                <a:latin typeface="Century Gothic" pitchFamily="34" charset="0"/>
              </a:rPr>
              <a:t>DOL Administrator’s Interpretation No. 2015-1</a:t>
            </a:r>
            <a:r>
              <a:rPr lang="en-US" dirty="0" smtClean="0"/>
              <a:t/>
            </a:r>
            <a:br>
              <a:rPr lang="en-US" dirty="0" smtClean="0"/>
            </a:br>
            <a:endParaRPr lang="en-US" dirty="0"/>
          </a:p>
        </p:txBody>
      </p:sp>
      <p:pic>
        <p:nvPicPr>
          <p:cNvPr id="6" name="Picture 23" descr="condon"/>
          <p:cNvPicPr>
            <a:picLocks noChangeAspect="1" noChangeArrowheads="1"/>
          </p:cNvPicPr>
          <p:nvPr/>
        </p:nvPicPr>
        <p:blipFill>
          <a:blip r:embed="rId2" cstate="print">
            <a:grayscl/>
          </a:blip>
          <a:srcRect/>
          <a:stretch>
            <a:fillRect/>
          </a:stretch>
        </p:blipFill>
        <p:spPr bwMode="auto">
          <a:xfrm>
            <a:off x="0" y="5572125"/>
            <a:ext cx="1474788" cy="1285875"/>
          </a:xfrm>
          <a:prstGeom prst="rect">
            <a:avLst/>
          </a:prstGeom>
          <a:noFill/>
        </p:spPr>
      </p:pic>
      <p:sp>
        <p:nvSpPr>
          <p:cNvPr id="5" name="Slide Number Placeholder 4"/>
          <p:cNvSpPr>
            <a:spLocks noGrp="1"/>
          </p:cNvSpPr>
          <p:nvPr>
            <p:ph type="sldNum" sz="quarter" idx="12"/>
          </p:nvPr>
        </p:nvSpPr>
        <p:spPr/>
        <p:txBody>
          <a:bodyPr/>
          <a:lstStyle/>
          <a:p>
            <a:fld id="{1D17EC6F-B3B8-4631-8AEB-CE63B8093A3D}" type="slidenum">
              <a:rPr lang="en-US" smtClean="0"/>
              <a:pPr/>
              <a:t>7</a:t>
            </a:fld>
            <a:endParaRPr lang="en-US" dirty="0"/>
          </a:p>
        </p:txBody>
      </p:sp>
    </p:spTree>
    <p:extLst>
      <p:ext uri="{BB962C8B-B14F-4D97-AF65-F5344CB8AC3E}">
        <p14:creationId xmlns:p14="http://schemas.microsoft.com/office/powerpoint/2010/main" val="13758753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500" dirty="0"/>
              <a:t>On July 15, 2015, in DOL Administrator’s Interpretation No. 2015-1, the DOL advised that misclassification of employees as independent contractors is found in an increasing number of workplaces in the United States. </a:t>
            </a:r>
            <a:endParaRPr lang="en-US" sz="1500" dirty="0" smtClean="0"/>
          </a:p>
          <a:p>
            <a:r>
              <a:rPr lang="en-US" sz="1500" dirty="0" smtClean="0"/>
              <a:t>Please </a:t>
            </a:r>
            <a:r>
              <a:rPr lang="en-US" sz="1500" dirty="0"/>
              <a:t>note this is a workplace specific concern – it is not a club specific </a:t>
            </a:r>
            <a:r>
              <a:rPr lang="en-US" sz="1500" dirty="0" smtClean="0"/>
              <a:t>concern.</a:t>
            </a:r>
          </a:p>
          <a:p>
            <a:r>
              <a:rPr lang="en-US" sz="1500" dirty="0" smtClean="0"/>
              <a:t>Clubs </a:t>
            </a:r>
            <a:r>
              <a:rPr lang="en-US" sz="1500" dirty="0"/>
              <a:t>are workplaces. </a:t>
            </a:r>
            <a:endParaRPr lang="en-US" sz="1500" dirty="0" smtClean="0"/>
          </a:p>
          <a:p>
            <a:r>
              <a:rPr lang="en-US" sz="1500" dirty="0" smtClean="0"/>
              <a:t>Concern – if employers misclassify employees as independent contractors, employees may not receive important workplace protections such as the minimum wage, overtime compensation, unemployment insurance, and workers’ compensation.</a:t>
            </a:r>
          </a:p>
          <a:p>
            <a:r>
              <a:rPr lang="en-US" sz="1500" dirty="0" smtClean="0"/>
              <a:t>This is not a new development – proper classification has always been a DOL concern.	</a:t>
            </a:r>
          </a:p>
          <a:p>
            <a:r>
              <a:rPr lang="en-US" sz="1500" dirty="0" smtClean="0"/>
              <a:t>Concern – misclassification results in lower tax                              revenues for government!</a:t>
            </a:r>
            <a:r>
              <a:rPr lang="en-US" sz="2000" dirty="0" smtClean="0"/>
              <a:t>		</a:t>
            </a:r>
            <a:r>
              <a:rPr lang="en-US" dirty="0" smtClean="0"/>
              <a:t>		</a:t>
            </a:r>
            <a:r>
              <a:rPr lang="en-US" sz="1100" dirty="0" smtClean="0"/>
              <a:t>  </a:t>
            </a:r>
            <a:endParaRPr lang="en-US" sz="1100" dirty="0"/>
          </a:p>
        </p:txBody>
      </p:sp>
      <p:sp>
        <p:nvSpPr>
          <p:cNvPr id="2" name="Title 1"/>
          <p:cNvSpPr>
            <a:spLocks noGrp="1"/>
          </p:cNvSpPr>
          <p:nvPr>
            <p:ph type="title"/>
          </p:nvPr>
        </p:nvSpPr>
        <p:spPr/>
        <p:txBody>
          <a:bodyPr/>
          <a:lstStyle/>
          <a:p>
            <a:r>
              <a:rPr lang="en-US" dirty="0" smtClean="0"/>
              <a:t>    DOL No. 2015-1 – Why is the DOL Concerned?</a:t>
            </a:r>
            <a:endParaRPr lang="en-US" dirty="0"/>
          </a:p>
        </p:txBody>
      </p:sp>
      <p:pic>
        <p:nvPicPr>
          <p:cNvPr id="6" name="Picture 23" descr="condon"/>
          <p:cNvPicPr>
            <a:picLocks noChangeAspect="1" noChangeArrowheads="1"/>
          </p:cNvPicPr>
          <p:nvPr/>
        </p:nvPicPr>
        <p:blipFill>
          <a:blip r:embed="rId2" cstate="print">
            <a:grayscl/>
          </a:blip>
          <a:srcRect/>
          <a:stretch>
            <a:fillRect/>
          </a:stretch>
        </p:blipFill>
        <p:spPr bwMode="auto">
          <a:xfrm>
            <a:off x="0" y="5572125"/>
            <a:ext cx="1474788" cy="1285875"/>
          </a:xfrm>
          <a:prstGeom prst="rect">
            <a:avLst/>
          </a:prstGeom>
          <a:noFill/>
        </p:spPr>
      </p:pic>
      <p:sp>
        <p:nvSpPr>
          <p:cNvPr id="5" name="Slide Number Placeholder 4"/>
          <p:cNvSpPr>
            <a:spLocks noGrp="1"/>
          </p:cNvSpPr>
          <p:nvPr>
            <p:ph type="sldNum" sz="quarter" idx="12"/>
          </p:nvPr>
        </p:nvSpPr>
        <p:spPr/>
        <p:txBody>
          <a:bodyPr/>
          <a:lstStyle/>
          <a:p>
            <a:fld id="{1D17EC6F-B3B8-4631-8AEB-CE63B8093A3D}" type="slidenum">
              <a:rPr lang="en-US" smtClean="0"/>
              <a:pPr/>
              <a:t>8</a:t>
            </a:fld>
            <a:endParaRPr lang="en-US" dirty="0"/>
          </a:p>
        </p:txBody>
      </p:sp>
    </p:spTree>
    <p:extLst>
      <p:ext uri="{BB962C8B-B14F-4D97-AF65-F5344CB8AC3E}">
        <p14:creationId xmlns:p14="http://schemas.microsoft.com/office/powerpoint/2010/main" val="29665302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b="1" dirty="0" smtClean="0"/>
          </a:p>
          <a:p>
            <a:pPr marL="109728" indent="0" algn="ctr">
              <a:buNone/>
            </a:pPr>
            <a:endParaRPr lang="en-US" b="1" dirty="0"/>
          </a:p>
          <a:p>
            <a:pPr marL="109728" indent="0" algn="ctr">
              <a:buNone/>
            </a:pPr>
            <a:endParaRPr lang="en-US" b="1" dirty="0"/>
          </a:p>
          <a:p>
            <a:pPr marL="109728" indent="0" algn="ctr">
              <a:buNone/>
            </a:pPr>
            <a:r>
              <a:rPr lang="en-US" sz="6000" b="1" dirty="0" smtClean="0"/>
              <a:t>Charitable Organizations</a:t>
            </a:r>
            <a:endParaRPr lang="en-US" sz="6000" b="1"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D17EC6F-B3B8-4631-8AEB-CE63B8093A3D}" type="slidenum">
              <a:rPr lang="en-US" smtClean="0"/>
              <a:pPr/>
              <a:t>9</a:t>
            </a:fld>
            <a:endParaRPr lang="en-US" dirty="0"/>
          </a:p>
        </p:txBody>
      </p:sp>
    </p:spTree>
    <p:extLst>
      <p:ext uri="{BB962C8B-B14F-4D97-AF65-F5344CB8AC3E}">
        <p14:creationId xmlns:p14="http://schemas.microsoft.com/office/powerpoint/2010/main" val="40133674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3711</TotalTime>
  <Words>1951</Words>
  <Application>Microsoft Office PowerPoint</Application>
  <PresentationFormat>On-screen Show (4:3)</PresentationFormat>
  <Paragraphs>320</Paragraphs>
  <Slides>45</Slides>
  <Notes>18</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45</vt:i4>
      </vt:variant>
    </vt:vector>
  </HeadingPairs>
  <TitlesOfParts>
    <vt:vector size="59" baseType="lpstr">
      <vt:lpstr>Batang</vt:lpstr>
      <vt:lpstr>Arial</vt:lpstr>
      <vt:lpstr>Arial Black</vt:lpstr>
      <vt:lpstr>Calibri</vt:lpstr>
      <vt:lpstr>Calibri Light</vt:lpstr>
      <vt:lpstr>Century Gothic</vt:lpstr>
      <vt:lpstr>Lucida Sans Unicode</vt:lpstr>
      <vt:lpstr>Tahoma</vt:lpstr>
      <vt:lpstr>Verdana</vt:lpstr>
      <vt:lpstr>Wingdings 2</vt:lpstr>
      <vt:lpstr>Wingdings 3</vt:lpstr>
      <vt:lpstr>Concourse</vt:lpstr>
      <vt:lpstr>1_Custom Design</vt:lpstr>
      <vt:lpstr>Custom Design</vt:lpstr>
      <vt:lpstr>Accounting &amp; Tax Update - including the debunking of various myths and legends (Club Gumbo II)</vt:lpstr>
      <vt:lpstr>PowerPoint Presentation</vt:lpstr>
      <vt:lpstr>What clubs are spending capital on?</vt:lpstr>
      <vt:lpstr>Ten Year Summary of Country Club Capital Expenditures</vt:lpstr>
      <vt:lpstr>Eight Year Summary of Country Club Long-Term Debt</vt:lpstr>
      <vt:lpstr>PowerPoint Presentation</vt:lpstr>
      <vt:lpstr>     DOL Administrator’s Interpretation No. 2015-1 </vt:lpstr>
      <vt:lpstr>    DOL No. 2015-1 – Why is the DOL Concerned?</vt:lpstr>
      <vt:lpstr>PowerPoint Presentation</vt:lpstr>
      <vt:lpstr>PowerPoint Presentation</vt:lpstr>
      <vt:lpstr>PowerPoint Presentation</vt:lpstr>
      <vt:lpstr>PowerPoint Presentation</vt:lpstr>
      <vt:lpstr>PowerPoint Presentation</vt:lpstr>
      <vt:lpstr>PowerPoint Presentation</vt:lpstr>
      <vt:lpstr>How Bad Is It?</vt:lpstr>
      <vt:lpstr>Common Types of Cybercrime</vt:lpstr>
      <vt:lpstr>How Does Cybercrime Start</vt:lpstr>
      <vt:lpstr>An Ounce of Prevention</vt:lpstr>
      <vt:lpstr>An Ounce of Prevention</vt:lpstr>
      <vt:lpstr>Cybercrime Insurance</vt:lpstr>
      <vt:lpstr>Cybercrime Insurance</vt:lpstr>
      <vt:lpstr>Cybercrime Insurance</vt:lpstr>
      <vt:lpstr>Cybercrime Insurance</vt:lpstr>
      <vt:lpstr>PowerPoint Presentation</vt:lpstr>
      <vt:lpstr>MYTH &amp; LEGEND</vt:lpstr>
      <vt:lpstr>RESPONSE TO MYTH &amp; LEGEND</vt:lpstr>
      <vt:lpstr>MYTH &amp; LEGNED</vt:lpstr>
      <vt:lpstr>RESPONSE TO MYTH &amp; LEGEND</vt:lpstr>
      <vt:lpstr>TAX INFORMATION</vt:lpstr>
      <vt:lpstr>MYTH &amp; LEGEND </vt:lpstr>
      <vt:lpstr>Response to Myth &amp; Legend</vt:lpstr>
      <vt:lpstr>MYTH &amp; LEGEND</vt:lpstr>
      <vt:lpstr>Response to Myth &amp; Legend</vt:lpstr>
      <vt:lpstr>TAX INFORMATION</vt:lpstr>
      <vt:lpstr>TAX INFORMATION</vt:lpstr>
      <vt:lpstr>MYTH &amp; LEGEND</vt:lpstr>
      <vt:lpstr>Response to Myth &amp; Legend</vt:lpstr>
      <vt:lpstr>MYTH &amp; LEGEND</vt:lpstr>
      <vt:lpstr>Response to Myth &amp; Legend</vt:lpstr>
      <vt:lpstr>MYTH &amp; LEGEND</vt:lpstr>
      <vt:lpstr>Response to Myth &amp; Legend</vt:lpstr>
      <vt:lpstr>PowerPoint Presentation</vt:lpstr>
      <vt:lpstr>Current Accounting Issues</vt:lpstr>
      <vt:lpstr>PowerPoint Presentation</vt:lpstr>
      <vt:lpstr>Contact Information</vt:lpstr>
    </vt:vector>
  </TitlesOfParts>
  <Company>The Gateway to Club Accounting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P.O'Dell</dc:creator>
  <dc:description>rds:1603.08:1536-1644</dc:description>
  <cp:lastModifiedBy>Emilio J. Romano</cp:lastModifiedBy>
  <cp:revision>346</cp:revision>
  <cp:lastPrinted>2016-06-16T18:30:52Z</cp:lastPrinted>
  <dcterms:created xsi:type="dcterms:W3CDTF">2015-03-07T18:05:37Z</dcterms:created>
  <dcterms:modified xsi:type="dcterms:W3CDTF">2016-06-16T19:47:57Z</dcterms:modified>
</cp:coreProperties>
</file>