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harts/chart9.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Default Extension="bin" ContentType="application/vnd.openxmlformats-officedocument.oleObject"/>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9" r:id="rId2"/>
  </p:sldMasterIdLst>
  <p:notesMasterIdLst>
    <p:notesMasterId r:id="rId51"/>
  </p:notesMasterIdLst>
  <p:handoutMasterIdLst>
    <p:handoutMasterId r:id="rId52"/>
  </p:handoutMasterIdLst>
  <p:sldIdLst>
    <p:sldId id="257" r:id="rId3"/>
    <p:sldId id="289" r:id="rId4"/>
    <p:sldId id="290"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274" r:id="rId29"/>
    <p:sldId id="266" r:id="rId30"/>
    <p:sldId id="268" r:id="rId31"/>
    <p:sldId id="270" r:id="rId32"/>
    <p:sldId id="271" r:id="rId33"/>
    <p:sldId id="287" r:id="rId34"/>
    <p:sldId id="260" r:id="rId35"/>
    <p:sldId id="262" r:id="rId36"/>
    <p:sldId id="314" r:id="rId37"/>
    <p:sldId id="288" r:id="rId38"/>
    <p:sldId id="275" r:id="rId39"/>
    <p:sldId id="276" r:id="rId40"/>
    <p:sldId id="319" r:id="rId41"/>
    <p:sldId id="315" r:id="rId42"/>
    <p:sldId id="316" r:id="rId43"/>
    <p:sldId id="317" r:id="rId44"/>
    <p:sldId id="318" r:id="rId45"/>
    <p:sldId id="278" r:id="rId46"/>
    <p:sldId id="279" r:id="rId47"/>
    <p:sldId id="281" r:id="rId48"/>
    <p:sldId id="282" r:id="rId49"/>
    <p:sldId id="286"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157" autoAdjust="0"/>
    <p:restoredTop sz="94660"/>
  </p:normalViewPr>
  <p:slideViewPr>
    <p:cSldViewPr>
      <p:cViewPr varScale="1">
        <p:scale>
          <a:sx n="85" d="100"/>
          <a:sy n="85" d="100"/>
        </p:scale>
        <p:origin x="-432" y="-90"/>
      </p:cViewPr>
      <p:guideLst>
        <p:guide orient="horz" pos="2160"/>
        <p:guide pos="2880"/>
      </p:guideLst>
    </p:cSldViewPr>
  </p:slideViewPr>
  <p:notesTextViewPr>
    <p:cViewPr>
      <p:scale>
        <a:sx n="100" d="100"/>
        <a:sy n="100" d="100"/>
      </p:scale>
      <p:origin x="0" y="0"/>
    </p:cViewPr>
  </p:notesTextViewPr>
  <p:notesViewPr>
    <p:cSldViewPr>
      <p:cViewPr varScale="1">
        <p:scale>
          <a:sx n="68" d="100"/>
          <a:sy n="68" d="100"/>
        </p:scale>
        <p:origin x="-236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hankowski\Documents\NJ%20Golf%20Summi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hankowski\Documents\InitiationFeeeGraph.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jhankowski\Documents\InitiationFeeeGraph.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hankowski\Documents\InitiationFeeeGraphCityClubs.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jhankowski\Documents\InitiationFeeeGraphCityClub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jhankowski\Documents\InitiationFeeeGraphCityClubs.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jhankowski\Documents\InitiationFeeeGraphCityClub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jhankowski\Documents\NJ%20Golf%20Summit.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jhankowski\Documents\NJ%20Golf%20Summi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6.9572209871026899E-2"/>
          <c:y val="2.8252405949256341E-2"/>
          <c:w val="0.6509878271741335"/>
          <c:h val="0.8326195683872849"/>
        </c:manualLayout>
      </c:layout>
      <c:scatterChart>
        <c:scatterStyle val="lineMarker"/>
        <c:ser>
          <c:idx val="0"/>
          <c:order val="0"/>
          <c:tx>
            <c:v>Regular Members</c:v>
          </c:tx>
          <c:dLbls>
            <c:dLbl>
              <c:idx val="0"/>
              <c:layout>
                <c:manualLayout>
                  <c:x val="-1.5730302050407131E-2"/>
                  <c:y val="-6.5289442986293383E-2"/>
                </c:manualLayout>
              </c:layout>
              <c:dLblPos val="r"/>
              <c:showVal val="1"/>
            </c:dLbl>
            <c:dLblPos val="t"/>
            <c:showVal val="1"/>
          </c:dLbls>
          <c:xVal>
            <c:numRef>
              <c:f>Sheet7!$A$1:$A$9</c:f>
              <c:numCache>
                <c:formatCode>General</c:formatCode>
                <c:ptCount val="9"/>
                <c:pt idx="0">
                  <c:v>2007</c:v>
                </c:pt>
                <c:pt idx="1">
                  <c:v>2008</c:v>
                </c:pt>
                <c:pt idx="2">
                  <c:v>2009</c:v>
                </c:pt>
                <c:pt idx="3">
                  <c:v>2010</c:v>
                </c:pt>
                <c:pt idx="4">
                  <c:v>2011</c:v>
                </c:pt>
                <c:pt idx="5">
                  <c:v>2012</c:v>
                </c:pt>
                <c:pt idx="6">
                  <c:v>2013</c:v>
                </c:pt>
                <c:pt idx="7">
                  <c:v>2014</c:v>
                </c:pt>
                <c:pt idx="8">
                  <c:v>2015</c:v>
                </c:pt>
              </c:numCache>
            </c:numRef>
          </c:xVal>
          <c:yVal>
            <c:numRef>
              <c:f>Sheet7!$B$1:$B$9</c:f>
              <c:numCache>
                <c:formatCode>General</c:formatCode>
                <c:ptCount val="9"/>
                <c:pt idx="0">
                  <c:v>300</c:v>
                </c:pt>
                <c:pt idx="1">
                  <c:v>290</c:v>
                </c:pt>
                <c:pt idx="2">
                  <c:v>278</c:v>
                </c:pt>
                <c:pt idx="3">
                  <c:v>270</c:v>
                </c:pt>
                <c:pt idx="4">
                  <c:v>268</c:v>
                </c:pt>
                <c:pt idx="5">
                  <c:v>262</c:v>
                </c:pt>
                <c:pt idx="6">
                  <c:v>261</c:v>
                </c:pt>
                <c:pt idx="7">
                  <c:v>279</c:v>
                </c:pt>
                <c:pt idx="8">
                  <c:v>280</c:v>
                </c:pt>
              </c:numCache>
            </c:numRef>
          </c:yVal>
        </c:ser>
        <c:ser>
          <c:idx val="1"/>
          <c:order val="1"/>
          <c:tx>
            <c:v>Other Categories</c:v>
          </c:tx>
          <c:dLbls>
            <c:dLbl>
              <c:idx val="0"/>
              <c:layout>
                <c:manualLayout>
                  <c:x val="-9.9078866374191325E-3"/>
                  <c:y val="6.5289442986293383E-2"/>
                </c:manualLayout>
              </c:layout>
              <c:dLblPos val="r"/>
              <c:showVal val="1"/>
            </c:dLbl>
            <c:dLblPos val="b"/>
            <c:showVal val="1"/>
          </c:dLbls>
          <c:xVal>
            <c:numRef>
              <c:f>Sheet7!$A$1:$A$9</c:f>
              <c:numCache>
                <c:formatCode>General</c:formatCode>
                <c:ptCount val="9"/>
                <c:pt idx="0">
                  <c:v>2007</c:v>
                </c:pt>
                <c:pt idx="1">
                  <c:v>2008</c:v>
                </c:pt>
                <c:pt idx="2">
                  <c:v>2009</c:v>
                </c:pt>
                <c:pt idx="3">
                  <c:v>2010</c:v>
                </c:pt>
                <c:pt idx="4">
                  <c:v>2011</c:v>
                </c:pt>
                <c:pt idx="5">
                  <c:v>2012</c:v>
                </c:pt>
                <c:pt idx="6">
                  <c:v>2013</c:v>
                </c:pt>
                <c:pt idx="7">
                  <c:v>2014</c:v>
                </c:pt>
                <c:pt idx="8">
                  <c:v>2015</c:v>
                </c:pt>
              </c:numCache>
            </c:numRef>
          </c:xVal>
          <c:yVal>
            <c:numRef>
              <c:f>Sheet7!$C$1:$C$9</c:f>
              <c:numCache>
                <c:formatCode>General</c:formatCode>
                <c:ptCount val="9"/>
                <c:pt idx="0">
                  <c:v>250</c:v>
                </c:pt>
                <c:pt idx="1">
                  <c:v>224</c:v>
                </c:pt>
                <c:pt idx="2">
                  <c:v>227</c:v>
                </c:pt>
                <c:pt idx="3">
                  <c:v>211</c:v>
                </c:pt>
                <c:pt idx="4">
                  <c:v>212</c:v>
                </c:pt>
                <c:pt idx="5">
                  <c:v>219</c:v>
                </c:pt>
                <c:pt idx="6">
                  <c:v>218</c:v>
                </c:pt>
                <c:pt idx="7">
                  <c:v>259</c:v>
                </c:pt>
                <c:pt idx="8">
                  <c:v>262</c:v>
                </c:pt>
              </c:numCache>
            </c:numRef>
          </c:yVal>
        </c:ser>
        <c:ser>
          <c:idx val="2"/>
          <c:order val="2"/>
          <c:tx>
            <c:v>Total members</c:v>
          </c:tx>
          <c:dLbls>
            <c:dLbl>
              <c:idx val="0"/>
              <c:layout>
                <c:manualLayout>
                  <c:x val="-1.7671107188069864E-2"/>
                  <c:y val="-4.8551691455234913E-2"/>
                </c:manualLayout>
              </c:layout>
              <c:dLblPos val="r"/>
              <c:showVal val="1"/>
            </c:dLbl>
            <c:dLblPos val="t"/>
            <c:showVal val="1"/>
          </c:dLbls>
          <c:xVal>
            <c:numRef>
              <c:f>Sheet7!$A$1:$A$9</c:f>
              <c:numCache>
                <c:formatCode>General</c:formatCode>
                <c:ptCount val="9"/>
                <c:pt idx="0">
                  <c:v>2007</c:v>
                </c:pt>
                <c:pt idx="1">
                  <c:v>2008</c:v>
                </c:pt>
                <c:pt idx="2">
                  <c:v>2009</c:v>
                </c:pt>
                <c:pt idx="3">
                  <c:v>2010</c:v>
                </c:pt>
                <c:pt idx="4">
                  <c:v>2011</c:v>
                </c:pt>
                <c:pt idx="5">
                  <c:v>2012</c:v>
                </c:pt>
                <c:pt idx="6">
                  <c:v>2013</c:v>
                </c:pt>
                <c:pt idx="7">
                  <c:v>2014</c:v>
                </c:pt>
                <c:pt idx="8">
                  <c:v>2015</c:v>
                </c:pt>
              </c:numCache>
            </c:numRef>
          </c:xVal>
          <c:yVal>
            <c:numRef>
              <c:f>Sheet7!$D$1:$D$9</c:f>
              <c:numCache>
                <c:formatCode>General</c:formatCode>
                <c:ptCount val="9"/>
                <c:pt idx="0">
                  <c:v>550</c:v>
                </c:pt>
                <c:pt idx="1">
                  <c:v>515</c:v>
                </c:pt>
                <c:pt idx="2">
                  <c:v>505</c:v>
                </c:pt>
                <c:pt idx="3">
                  <c:v>481</c:v>
                </c:pt>
                <c:pt idx="4">
                  <c:v>481</c:v>
                </c:pt>
                <c:pt idx="5">
                  <c:v>480</c:v>
                </c:pt>
                <c:pt idx="6">
                  <c:v>479</c:v>
                </c:pt>
                <c:pt idx="7">
                  <c:v>538</c:v>
                </c:pt>
                <c:pt idx="8">
                  <c:v>542</c:v>
                </c:pt>
              </c:numCache>
            </c:numRef>
          </c:yVal>
        </c:ser>
        <c:axId val="79614720"/>
        <c:axId val="79616256"/>
      </c:scatterChart>
      <c:valAx>
        <c:axId val="79614720"/>
        <c:scaling>
          <c:orientation val="minMax"/>
          <c:max val="2015"/>
          <c:min val="2007"/>
        </c:scaling>
        <c:axPos val="b"/>
        <c:numFmt formatCode="General" sourceLinked="1"/>
        <c:tickLblPos val="nextTo"/>
        <c:crossAx val="79616256"/>
        <c:crosses val="autoZero"/>
        <c:crossBetween val="midCat"/>
      </c:valAx>
      <c:valAx>
        <c:axId val="79616256"/>
        <c:scaling>
          <c:orientation val="minMax"/>
        </c:scaling>
        <c:axPos val="l"/>
        <c:majorGridlines/>
        <c:numFmt formatCode="General" sourceLinked="1"/>
        <c:tickLblPos val="nextTo"/>
        <c:crossAx val="79614720"/>
        <c:crosses val="autoZero"/>
        <c:crossBetween val="midCat"/>
      </c:valAx>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127261790147366"/>
          <c:y val="0.18423222175597989"/>
          <c:w val="0.84510763695740865"/>
          <c:h val="0.73195731411316678"/>
        </c:manualLayout>
      </c:layout>
      <c:scatterChart>
        <c:scatterStyle val="smoothMarker"/>
        <c:ser>
          <c:idx val="0"/>
          <c:order val="0"/>
          <c:dLbls>
            <c:dLbl>
              <c:idx val="0"/>
              <c:layout>
                <c:manualLayout>
                  <c:x val="-1.6849078600872976E-2"/>
                  <c:y val="4.6405515924929454E-2"/>
                </c:manualLayout>
              </c:layout>
              <c:tx>
                <c:rich>
                  <a:bodyPr/>
                  <a:lstStyle/>
                  <a:p>
                    <a:r>
                      <a:rPr lang="en-US" dirty="0"/>
                      <a:t>$467k </a:t>
                    </a:r>
                  </a:p>
                </c:rich>
              </c:tx>
              <c:dLblPos val="r"/>
              <c:showVal val="1"/>
            </c:dLbl>
            <c:dLbl>
              <c:idx val="1"/>
              <c:layout/>
              <c:tx>
                <c:rich>
                  <a:bodyPr/>
                  <a:lstStyle/>
                  <a:p>
                    <a:r>
                      <a:rPr lang="en-US" dirty="0"/>
                      <a:t>$547k</a:t>
                    </a:r>
                  </a:p>
                </c:rich>
              </c:tx>
              <c:dLblPos val="b"/>
              <c:showVal val="1"/>
            </c:dLbl>
            <c:dLbl>
              <c:idx val="2"/>
              <c:layout/>
              <c:tx>
                <c:rich>
                  <a:bodyPr/>
                  <a:lstStyle/>
                  <a:p>
                    <a:r>
                      <a:rPr lang="en-US" dirty="0"/>
                      <a:t>$596k</a:t>
                    </a:r>
                  </a:p>
                </c:rich>
              </c:tx>
              <c:dLblPos val="b"/>
              <c:showVal val="1"/>
            </c:dLbl>
            <c:dLbl>
              <c:idx val="3"/>
              <c:layout/>
              <c:tx>
                <c:rich>
                  <a:bodyPr/>
                  <a:lstStyle/>
                  <a:p>
                    <a:r>
                      <a:rPr lang="en-US" dirty="0"/>
                      <a:t>$604k</a:t>
                    </a:r>
                  </a:p>
                </c:rich>
              </c:tx>
              <c:dLblPos val="b"/>
              <c:showVal val="1"/>
            </c:dLbl>
            <c:dLbl>
              <c:idx val="4"/>
              <c:layout/>
              <c:tx>
                <c:rich>
                  <a:bodyPr/>
                  <a:lstStyle/>
                  <a:p>
                    <a:r>
                      <a:rPr lang="en-US" dirty="0"/>
                      <a:t> $597k </a:t>
                    </a:r>
                  </a:p>
                </c:rich>
              </c:tx>
              <c:dLblPos val="b"/>
              <c:showVal val="1"/>
            </c:dLbl>
            <c:dLbl>
              <c:idx val="5"/>
              <c:layout/>
              <c:tx>
                <c:rich>
                  <a:bodyPr/>
                  <a:lstStyle/>
                  <a:p>
                    <a:r>
                      <a:rPr lang="en-US" dirty="0"/>
                      <a:t> $581k </a:t>
                    </a:r>
                  </a:p>
                </c:rich>
              </c:tx>
              <c:dLblPos val="b"/>
              <c:showVal val="1"/>
            </c:dLbl>
            <c:dLbl>
              <c:idx val="6"/>
              <c:layout/>
              <c:tx>
                <c:rich>
                  <a:bodyPr/>
                  <a:lstStyle/>
                  <a:p>
                    <a:r>
                      <a:rPr lang="en-US" dirty="0"/>
                      <a:t> $566k </a:t>
                    </a:r>
                  </a:p>
                </c:rich>
              </c:tx>
              <c:dLblPos val="b"/>
              <c:showVal val="1"/>
            </c:dLbl>
            <c:dLbl>
              <c:idx val="7"/>
              <c:layout/>
              <c:tx>
                <c:rich>
                  <a:bodyPr/>
                  <a:lstStyle/>
                  <a:p>
                    <a:r>
                      <a:rPr lang="en-US" dirty="0"/>
                      <a:t> $546k </a:t>
                    </a:r>
                  </a:p>
                </c:rich>
              </c:tx>
              <c:dLblPos val="b"/>
              <c:showVal val="1"/>
            </c:dLbl>
            <c:dLbl>
              <c:idx val="8"/>
              <c:layout/>
              <c:tx>
                <c:rich>
                  <a:bodyPr/>
                  <a:lstStyle/>
                  <a:p>
                    <a:r>
                      <a:rPr lang="en-US" dirty="0"/>
                      <a:t> $496k </a:t>
                    </a:r>
                  </a:p>
                </c:rich>
              </c:tx>
              <c:dLblPos val="b"/>
              <c:showVal val="1"/>
            </c:dLbl>
            <c:dLbl>
              <c:idx val="9"/>
              <c:layout/>
              <c:tx>
                <c:rich>
                  <a:bodyPr/>
                  <a:lstStyle/>
                  <a:p>
                    <a:r>
                      <a:rPr lang="en-US" dirty="0"/>
                      <a:t>$501k </a:t>
                    </a:r>
                  </a:p>
                </c:rich>
              </c:tx>
              <c:dLblPos val="b"/>
              <c:showVal val="1"/>
            </c:dLbl>
            <c:dLblPos val="b"/>
            <c:showVal val="1"/>
          </c:dLbls>
          <c:trendline>
            <c:trendlineType val="linear"/>
          </c:trendline>
          <c:xVal>
            <c:numRef>
              <c:f>Sheet1!$A$1:$A$10</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xVal>
          <c:yVal>
            <c:numRef>
              <c:f>Sheet1!$B$1:$B$10</c:f>
              <c:numCache>
                <c:formatCode>_("$"* #,##0_);_("$"* \(#,##0\);_("$"* "-"??_);_(@_)</c:formatCode>
                <c:ptCount val="10"/>
                <c:pt idx="0">
                  <c:v>467361</c:v>
                </c:pt>
                <c:pt idx="1">
                  <c:v>547334</c:v>
                </c:pt>
                <c:pt idx="2">
                  <c:v>595929</c:v>
                </c:pt>
                <c:pt idx="3">
                  <c:v>604414</c:v>
                </c:pt>
                <c:pt idx="4">
                  <c:v>597174</c:v>
                </c:pt>
                <c:pt idx="5">
                  <c:v>580700</c:v>
                </c:pt>
                <c:pt idx="6">
                  <c:v>565823</c:v>
                </c:pt>
                <c:pt idx="7">
                  <c:v>546436</c:v>
                </c:pt>
                <c:pt idx="8">
                  <c:v>495745</c:v>
                </c:pt>
                <c:pt idx="9">
                  <c:v>500897</c:v>
                </c:pt>
              </c:numCache>
            </c:numRef>
          </c:yVal>
          <c:smooth val="1"/>
        </c:ser>
        <c:dLbls>
          <c:showVal val="1"/>
        </c:dLbls>
        <c:axId val="57309440"/>
        <c:axId val="57323520"/>
      </c:scatterChart>
      <c:valAx>
        <c:axId val="57309440"/>
        <c:scaling>
          <c:orientation val="minMax"/>
          <c:max val="2014"/>
          <c:min val="2004"/>
        </c:scaling>
        <c:axPos val="b"/>
        <c:numFmt formatCode="General" sourceLinked="1"/>
        <c:majorTickMark val="none"/>
        <c:tickLblPos val="nextTo"/>
        <c:crossAx val="57323520"/>
        <c:crossesAt val="0"/>
        <c:crossBetween val="midCat"/>
      </c:valAx>
      <c:valAx>
        <c:axId val="57323520"/>
        <c:scaling>
          <c:orientation val="minMax"/>
          <c:max val="700000"/>
        </c:scaling>
        <c:axPos val="l"/>
        <c:majorGridlines/>
        <c:numFmt formatCode="_(&quot;$&quot;* #,##0_);_(&quot;$&quot;* \(#,##0\);_(&quot;$&quot;* &quot;-&quot;??_);_(@_)" sourceLinked="1"/>
        <c:majorTickMark val="none"/>
        <c:tickLblPos val="nextTo"/>
        <c:crossAx val="57309440"/>
        <c:crosses val="autoZero"/>
        <c:crossBetween val="midCat"/>
        <c:majorUnit val="100000"/>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4"/>
  <c:chart>
    <c:title>
      <c:layout/>
    </c:title>
    <c:plotArea>
      <c:layout>
        <c:manualLayout>
          <c:layoutTarget val="inner"/>
          <c:xMode val="edge"/>
          <c:yMode val="edge"/>
          <c:x val="0.15755171907859342"/>
          <c:y val="0.14610263560804887"/>
          <c:w val="0.80771524158071795"/>
          <c:h val="0.76691245625546944"/>
        </c:manualLayout>
      </c:layout>
      <c:scatterChart>
        <c:scatterStyle val="lineMarker"/>
        <c:ser>
          <c:idx val="0"/>
          <c:order val="0"/>
          <c:tx>
            <c:strRef>
              <c:f>Sheet2!$B$11</c:f>
              <c:strCache>
                <c:ptCount val="1"/>
              </c:strCache>
            </c:strRef>
          </c:tx>
          <c:dLbls>
            <c:dLbl>
              <c:idx val="0"/>
              <c:layout>
                <c:manualLayout>
                  <c:x val="-2.3679716091826612E-2"/>
                  <c:y val="4.2022637795275729E-2"/>
                </c:manualLayout>
              </c:layout>
              <c:dLblPos val="r"/>
              <c:showVal val="1"/>
            </c:dLbl>
            <c:dLbl>
              <c:idx val="1"/>
              <c:layout>
                <c:manualLayout>
                  <c:x val="-7.2464788732394383E-2"/>
                  <c:y val="-3.0894028871391081E-2"/>
                </c:manualLayout>
              </c:layout>
              <c:dLblPos val="r"/>
              <c:showVal val="1"/>
            </c:dLbl>
            <c:dLbl>
              <c:idx val="3"/>
              <c:layout>
                <c:manualLayout>
                  <c:x val="-7.4812206572769963E-2"/>
                  <c:y val="-4.4782917760279983E-2"/>
                </c:manualLayout>
              </c:layout>
              <c:dLblPos val="r"/>
              <c:showVal val="1"/>
            </c:dLbl>
            <c:dLbl>
              <c:idx val="5"/>
              <c:layout>
                <c:manualLayout>
                  <c:x val="-7.0117370892018943E-2"/>
                  <c:y val="-3.0894028871391081E-2"/>
                </c:manualLayout>
              </c:layout>
              <c:dLblPos val="r"/>
              <c:showVal val="1"/>
            </c:dLbl>
            <c:dLbl>
              <c:idx val="6"/>
              <c:layout>
                <c:manualLayout>
                  <c:x val="-0.11471830985915488"/>
                  <c:y val="3.8550415573053415E-2"/>
                </c:manualLayout>
              </c:layout>
              <c:dLblPos val="r"/>
              <c:showVal val="1"/>
            </c:dLbl>
            <c:dLbl>
              <c:idx val="7"/>
              <c:layout>
                <c:manualLayout>
                  <c:x val="-4.2459058814831183E-2"/>
                  <c:y val="-5.1727362204724354E-2"/>
                </c:manualLayout>
              </c:layout>
              <c:dLblPos val="r"/>
              <c:showVal val="1"/>
            </c:dLbl>
            <c:dLbl>
              <c:idx val="8"/>
              <c:layout>
                <c:manualLayout>
                  <c:x val="-2.0553768807068186E-4"/>
                  <c:y val="2.8133748906386702E-2"/>
                </c:manualLayout>
              </c:layout>
              <c:dLblPos val="r"/>
              <c:showVal val="1"/>
            </c:dLbl>
            <c:dLbl>
              <c:idx val="9"/>
              <c:layout>
                <c:manualLayout>
                  <c:x val="-7.2464788732394383E-2"/>
                  <c:y val="-3.7838473315835591E-2"/>
                </c:manualLayout>
              </c:layout>
              <c:tx>
                <c:rich>
                  <a:bodyPr/>
                  <a:lstStyle/>
                  <a:p>
                    <a:r>
                      <a:rPr lang="en-US" dirty="0"/>
                      <a:t> $</a:t>
                    </a:r>
                    <a:r>
                      <a:rPr lang="en-US" dirty="0" smtClean="0"/>
                      <a:t>1,114,170 </a:t>
                    </a:r>
                  </a:p>
                  <a:p>
                    <a:r>
                      <a:rPr lang="en-US" dirty="0" smtClean="0"/>
                      <a:t> </a:t>
                    </a:r>
                    <a:endParaRPr lang="en-US" dirty="0"/>
                  </a:p>
                </c:rich>
              </c:tx>
              <c:dLblPos val="r"/>
              <c:showVal val="1"/>
            </c:dLbl>
            <c:dLblPos val="b"/>
            <c:showVal val="1"/>
          </c:dLbls>
          <c:trendline>
            <c:trendlineType val="linear"/>
          </c:trendline>
          <c:xVal>
            <c:numRef>
              <c:f>Sheet2!$A$1:$A$10</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xVal>
          <c:yVal>
            <c:numRef>
              <c:f>Sheet2!$B$1:$B$10</c:f>
              <c:numCache>
                <c:formatCode>_("$"* #,##0_);_("$"* \(#,##0\);_("$"* "-"??_);_(@_)</c:formatCode>
                <c:ptCount val="10"/>
                <c:pt idx="0">
                  <c:v>864235</c:v>
                </c:pt>
                <c:pt idx="1">
                  <c:v>1230495</c:v>
                </c:pt>
                <c:pt idx="2">
                  <c:v>988947</c:v>
                </c:pt>
                <c:pt idx="3">
                  <c:v>1140867</c:v>
                </c:pt>
                <c:pt idx="4">
                  <c:v>1177112</c:v>
                </c:pt>
                <c:pt idx="5">
                  <c:v>1272858</c:v>
                </c:pt>
                <c:pt idx="6">
                  <c:v>1011152</c:v>
                </c:pt>
                <c:pt idx="7">
                  <c:v>769084</c:v>
                </c:pt>
                <c:pt idx="8">
                  <c:v>815364</c:v>
                </c:pt>
                <c:pt idx="9">
                  <c:v>1114170</c:v>
                </c:pt>
              </c:numCache>
            </c:numRef>
          </c:yVal>
        </c:ser>
        <c:dLbls>
          <c:showVal val="1"/>
        </c:dLbls>
        <c:axId val="82006784"/>
        <c:axId val="82008320"/>
      </c:scatterChart>
      <c:valAx>
        <c:axId val="82006784"/>
        <c:scaling>
          <c:orientation val="minMax"/>
          <c:min val="2004"/>
        </c:scaling>
        <c:axPos val="b"/>
        <c:numFmt formatCode="General" sourceLinked="1"/>
        <c:tickLblPos val="nextTo"/>
        <c:crossAx val="82008320"/>
        <c:crosses val="autoZero"/>
        <c:crossBetween val="midCat"/>
      </c:valAx>
      <c:valAx>
        <c:axId val="82008320"/>
        <c:scaling>
          <c:orientation val="minMax"/>
        </c:scaling>
        <c:axPos val="l"/>
        <c:majorGridlines/>
        <c:numFmt formatCode="_(&quot;$&quot;* #,##0_);_(&quot;$&quot;* \(#,##0\);_(&quot;$&quot;* &quot;-&quot;??_);_(@_)" sourceLinked="1"/>
        <c:tickLblPos val="nextTo"/>
        <c:crossAx val="82006784"/>
        <c:crosses val="autoZero"/>
        <c:crossBetween val="midCat"/>
      </c:valAx>
    </c:plotArea>
    <c:plotVisOnly val="1"/>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Initiation Fees</a:t>
            </a:r>
          </a:p>
        </c:rich>
      </c:tx>
      <c:layout>
        <c:manualLayout>
          <c:xMode val="edge"/>
          <c:yMode val="edge"/>
          <c:x val="0.36999993930447239"/>
          <c:y val="3.3437826541274848E-2"/>
        </c:manualLayout>
      </c:layout>
    </c:title>
    <c:plotArea>
      <c:layout>
        <c:manualLayout>
          <c:layoutTarget val="inner"/>
          <c:xMode val="edge"/>
          <c:yMode val="edge"/>
          <c:x val="0.12127261790147353"/>
          <c:y val="0.18423222175597967"/>
          <c:w val="0.84510763695740865"/>
          <c:h val="0.73195731411316589"/>
        </c:manualLayout>
      </c:layout>
      <c:lineChart>
        <c:grouping val="standard"/>
        <c:ser>
          <c:idx val="0"/>
          <c:order val="0"/>
          <c:dLbls>
            <c:dLbl>
              <c:idx val="0"/>
              <c:layout>
                <c:manualLayout>
                  <c:x val="-1.6849078600872949E-2"/>
                  <c:y val="4.6405515924929454E-2"/>
                </c:manualLayout>
              </c:layout>
              <c:tx>
                <c:rich>
                  <a:bodyPr/>
                  <a:lstStyle/>
                  <a:p>
                    <a:r>
                      <a:rPr lang="en-US"/>
                      <a:t>$333</a:t>
                    </a:r>
                  </a:p>
                </c:rich>
              </c:tx>
              <c:dLblPos val="r"/>
              <c:showVal val="1"/>
            </c:dLbl>
            <c:dLbl>
              <c:idx val="1"/>
              <c:layout/>
              <c:tx>
                <c:rich>
                  <a:bodyPr/>
                  <a:lstStyle/>
                  <a:p>
                    <a:r>
                      <a:rPr lang="en-US"/>
                      <a:t>$333</a:t>
                    </a:r>
                  </a:p>
                </c:rich>
              </c:tx>
              <c:dLblPos val="b"/>
              <c:showVal val="1"/>
            </c:dLbl>
            <c:dLbl>
              <c:idx val="2"/>
              <c:layout/>
              <c:tx>
                <c:rich>
                  <a:bodyPr/>
                  <a:lstStyle/>
                  <a:p>
                    <a:r>
                      <a:rPr lang="en-US"/>
                      <a:t>$362</a:t>
                    </a:r>
                  </a:p>
                </c:rich>
              </c:tx>
              <c:dLblPos val="b"/>
              <c:showVal val="1"/>
            </c:dLbl>
            <c:dLbl>
              <c:idx val="3"/>
              <c:layout/>
              <c:tx>
                <c:rich>
                  <a:bodyPr/>
                  <a:lstStyle/>
                  <a:p>
                    <a:r>
                      <a:rPr lang="en-US"/>
                      <a:t>$396</a:t>
                    </a:r>
                  </a:p>
                </c:rich>
              </c:tx>
              <c:dLblPos val="b"/>
              <c:showVal val="1"/>
            </c:dLbl>
            <c:dLbl>
              <c:idx val="4"/>
              <c:layout/>
              <c:tx>
                <c:rich>
                  <a:bodyPr/>
                  <a:lstStyle/>
                  <a:p>
                    <a:r>
                      <a:rPr lang="en-US"/>
                      <a:t> $337</a:t>
                    </a:r>
                  </a:p>
                </c:rich>
              </c:tx>
              <c:dLblPos val="b"/>
              <c:showVal val="1"/>
            </c:dLbl>
            <c:dLbl>
              <c:idx val="5"/>
              <c:layout/>
              <c:tx>
                <c:rich>
                  <a:bodyPr/>
                  <a:lstStyle/>
                  <a:p>
                    <a:r>
                      <a:rPr lang="en-US"/>
                      <a:t> $350k </a:t>
                    </a:r>
                  </a:p>
                </c:rich>
              </c:tx>
              <c:dLblPos val="b"/>
              <c:showVal val="1"/>
            </c:dLbl>
            <c:dLbl>
              <c:idx val="6"/>
              <c:layout/>
              <c:tx>
                <c:rich>
                  <a:bodyPr/>
                  <a:lstStyle/>
                  <a:p>
                    <a:r>
                      <a:rPr lang="en-US"/>
                      <a:t> $381k </a:t>
                    </a:r>
                  </a:p>
                </c:rich>
              </c:tx>
              <c:dLblPos val="b"/>
              <c:showVal val="1"/>
            </c:dLbl>
            <c:dLbl>
              <c:idx val="7"/>
              <c:layout/>
              <c:tx>
                <c:rich>
                  <a:bodyPr/>
                  <a:lstStyle/>
                  <a:p>
                    <a:r>
                      <a:rPr lang="en-US"/>
                      <a:t> $397k </a:t>
                    </a:r>
                  </a:p>
                </c:rich>
              </c:tx>
              <c:dLblPos val="b"/>
              <c:showVal val="1"/>
            </c:dLbl>
            <c:dLbl>
              <c:idx val="8"/>
              <c:layout/>
              <c:tx>
                <c:rich>
                  <a:bodyPr/>
                  <a:lstStyle/>
                  <a:p>
                    <a:r>
                      <a:rPr lang="en-US"/>
                      <a:t> $407k </a:t>
                    </a:r>
                  </a:p>
                </c:rich>
              </c:tx>
              <c:dLblPos val="b"/>
              <c:showVal val="1"/>
            </c:dLbl>
            <c:dLbl>
              <c:idx val="9"/>
              <c:layout/>
              <c:tx>
                <c:rich>
                  <a:bodyPr/>
                  <a:lstStyle/>
                  <a:p>
                    <a:r>
                      <a:rPr lang="en-US"/>
                      <a:t>$473k </a:t>
                    </a:r>
                  </a:p>
                </c:rich>
              </c:tx>
              <c:dLblPos val="b"/>
              <c:showVal val="1"/>
            </c:dLbl>
            <c:dLblPos val="b"/>
            <c:showVal val="1"/>
          </c:dLbls>
          <c:trendline>
            <c:trendlineType val="linear"/>
          </c:trendline>
          <c:cat>
            <c:numRef>
              <c:f>Sheet1!$A$1:$A$10</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Sheet1!$B$1:$B$10</c:f>
              <c:numCache>
                <c:formatCode>_("$"* #,##0_);_("$"* \(#,##0\);_("$"* "-"??_);_(@_)</c:formatCode>
                <c:ptCount val="10"/>
                <c:pt idx="0">
                  <c:v>333291</c:v>
                </c:pt>
                <c:pt idx="1">
                  <c:v>332957</c:v>
                </c:pt>
                <c:pt idx="2">
                  <c:v>362554</c:v>
                </c:pt>
                <c:pt idx="3">
                  <c:v>395575</c:v>
                </c:pt>
                <c:pt idx="4">
                  <c:v>337200</c:v>
                </c:pt>
                <c:pt idx="5">
                  <c:v>350950</c:v>
                </c:pt>
                <c:pt idx="6">
                  <c:v>381621</c:v>
                </c:pt>
                <c:pt idx="7">
                  <c:v>397928</c:v>
                </c:pt>
                <c:pt idx="8">
                  <c:v>407333</c:v>
                </c:pt>
                <c:pt idx="9">
                  <c:v>473390</c:v>
                </c:pt>
              </c:numCache>
            </c:numRef>
          </c:val>
          <c:smooth val="1"/>
        </c:ser>
        <c:dLbls>
          <c:showVal val="1"/>
        </c:dLbls>
        <c:marker val="1"/>
        <c:axId val="68966272"/>
        <c:axId val="70410240"/>
      </c:lineChart>
      <c:catAx>
        <c:axId val="68966272"/>
        <c:scaling>
          <c:orientation val="minMax"/>
        </c:scaling>
        <c:axPos val="b"/>
        <c:numFmt formatCode="General" sourceLinked="1"/>
        <c:majorTickMark val="none"/>
        <c:tickLblPos val="nextTo"/>
        <c:crossAx val="70410240"/>
        <c:crosses val="autoZero"/>
        <c:auto val="1"/>
        <c:lblAlgn val="ctr"/>
        <c:lblOffset val="100"/>
      </c:catAx>
      <c:valAx>
        <c:axId val="70410240"/>
        <c:scaling>
          <c:orientation val="minMax"/>
        </c:scaling>
        <c:axPos val="l"/>
        <c:majorGridlines/>
        <c:numFmt formatCode="_(&quot;$&quot;* #,##0_);_(&quot;$&quot;* \(#,##0\);_(&quot;$&quot;* &quot;-&quot;??_);_(@_)" sourceLinked="1"/>
        <c:majorTickMark val="none"/>
        <c:tickLblPos val="nextTo"/>
        <c:crossAx val="68966272"/>
        <c:crosses val="autoZero"/>
        <c:crossBetween val="between"/>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style val="4"/>
  <c:chart>
    <c:title>
      <c:layout/>
    </c:title>
    <c:plotArea>
      <c:layout>
        <c:manualLayout>
          <c:layoutTarget val="inner"/>
          <c:xMode val="edge"/>
          <c:yMode val="edge"/>
          <c:x val="0.15755171907859344"/>
          <c:y val="0.14610263560804898"/>
          <c:w val="0.80771524158071795"/>
          <c:h val="0.76691245625546856"/>
        </c:manualLayout>
      </c:layout>
      <c:scatterChart>
        <c:scatterStyle val="lineMarker"/>
        <c:ser>
          <c:idx val="0"/>
          <c:order val="0"/>
          <c:tx>
            <c:strRef>
              <c:f>Sheet2!$B$11</c:f>
              <c:strCache>
                <c:ptCount val="1"/>
              </c:strCache>
            </c:strRef>
          </c:tx>
          <c:dLbls>
            <c:dLbl>
              <c:idx val="0"/>
              <c:layout>
                <c:manualLayout>
                  <c:x val="-5.4735658042744655E-2"/>
                  <c:y val="-2.7421806649168854E-2"/>
                </c:manualLayout>
              </c:layout>
              <c:dLblPos val="r"/>
              <c:showVal val="1"/>
            </c:dLbl>
            <c:dLbl>
              <c:idx val="1"/>
              <c:layout>
                <c:manualLayout>
                  <c:x val="-6.0042386006097063E-2"/>
                  <c:y val="5.2439304461942254E-2"/>
                </c:manualLayout>
              </c:layout>
              <c:dLblPos val="r"/>
              <c:showVal val="1"/>
            </c:dLbl>
            <c:dLbl>
              <c:idx val="2"/>
              <c:layout>
                <c:manualLayout>
                  <c:x val="-4.3069398933828926E-2"/>
                  <c:y val="7.5286526684164481E-2"/>
                </c:manualLayout>
              </c:layout>
              <c:dLblPos val="r"/>
              <c:showVal val="1"/>
            </c:dLbl>
            <c:dLbl>
              <c:idx val="3"/>
              <c:layout>
                <c:manualLayout>
                  <c:x val="-7.4812206572769963E-2"/>
                  <c:y val="-4.4782917760279983E-2"/>
                </c:manualLayout>
              </c:layout>
              <c:dLblPos val="r"/>
              <c:showVal val="1"/>
            </c:dLbl>
            <c:dLbl>
              <c:idx val="5"/>
              <c:layout>
                <c:manualLayout>
                  <c:x val="-7.0117370892018832E-2"/>
                  <c:y val="-3.0894028871391081E-2"/>
                </c:manualLayout>
              </c:layout>
              <c:dLblPos val="r"/>
              <c:showVal val="1"/>
            </c:dLbl>
            <c:dLbl>
              <c:idx val="6"/>
              <c:layout>
                <c:manualLayout>
                  <c:x val="-0.11471830985915488"/>
                  <c:y val="3.8550415573053394E-2"/>
                </c:manualLayout>
              </c:layout>
              <c:dLblPos val="r"/>
              <c:showVal val="1"/>
            </c:dLbl>
            <c:dLbl>
              <c:idx val="7"/>
              <c:layout>
                <c:manualLayout>
                  <c:x val="-4.2459058814831183E-2"/>
                  <c:y val="-5.1727362204724354E-2"/>
                </c:manualLayout>
              </c:layout>
              <c:dLblPos val="r"/>
              <c:showVal val="1"/>
            </c:dLbl>
            <c:dLbl>
              <c:idx val="8"/>
              <c:layout>
                <c:manualLayout>
                  <c:x val="-2.0553768807068148E-4"/>
                  <c:y val="2.8133748906386702E-2"/>
                </c:manualLayout>
              </c:layout>
              <c:dLblPos val="r"/>
              <c:showVal val="1"/>
            </c:dLbl>
            <c:dLbl>
              <c:idx val="9"/>
              <c:layout>
                <c:manualLayout>
                  <c:x val="-7.2464788732394383E-2"/>
                  <c:y val="-3.7838473315835577E-2"/>
                </c:manualLayout>
              </c:layout>
              <c:dLblPos val="r"/>
              <c:showVal val="1"/>
            </c:dLbl>
            <c:dLblPos val="b"/>
            <c:showVal val="1"/>
          </c:dLbls>
          <c:trendline>
            <c:trendlineType val="linear"/>
          </c:trendline>
          <c:xVal>
            <c:numRef>
              <c:f>Sheet2!$A$1:$A$10</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xVal>
          <c:yVal>
            <c:numRef>
              <c:f>Sheet2!$B$1:$B$10</c:f>
              <c:numCache>
                <c:formatCode>_("$"* #,##0_);_("$"* \(#,##0\);_("$"* "-"??_);_(@_)</c:formatCode>
                <c:ptCount val="10"/>
                <c:pt idx="0">
                  <c:v>618000</c:v>
                </c:pt>
                <c:pt idx="1">
                  <c:v>520000</c:v>
                </c:pt>
                <c:pt idx="2">
                  <c:v>487000</c:v>
                </c:pt>
                <c:pt idx="3">
                  <c:v>444000</c:v>
                </c:pt>
                <c:pt idx="4">
                  <c:v>721000</c:v>
                </c:pt>
                <c:pt idx="5">
                  <c:v>639000</c:v>
                </c:pt>
                <c:pt idx="6">
                  <c:v>495000</c:v>
                </c:pt>
                <c:pt idx="7">
                  <c:v>429000</c:v>
                </c:pt>
                <c:pt idx="8">
                  <c:v>631000</c:v>
                </c:pt>
                <c:pt idx="9">
                  <c:v>983000</c:v>
                </c:pt>
              </c:numCache>
            </c:numRef>
          </c:yVal>
        </c:ser>
        <c:dLbls>
          <c:showVal val="1"/>
        </c:dLbls>
        <c:axId val="79633408"/>
        <c:axId val="79639296"/>
      </c:scatterChart>
      <c:valAx>
        <c:axId val="79633408"/>
        <c:scaling>
          <c:orientation val="minMax"/>
          <c:min val="2004"/>
        </c:scaling>
        <c:axPos val="b"/>
        <c:numFmt formatCode="General" sourceLinked="1"/>
        <c:tickLblPos val="nextTo"/>
        <c:crossAx val="79639296"/>
        <c:crosses val="autoZero"/>
        <c:crossBetween val="midCat"/>
      </c:valAx>
      <c:valAx>
        <c:axId val="79639296"/>
        <c:scaling>
          <c:orientation val="minMax"/>
        </c:scaling>
        <c:axPos val="l"/>
        <c:majorGridlines/>
        <c:numFmt formatCode="_(&quot;$&quot;* #,##0_);_(&quot;$&quot;* \(#,##0\);_(&quot;$&quot;* &quot;-&quot;??_);_(@_)" sourceLinked="1"/>
        <c:tickLblPos val="nextTo"/>
        <c:crossAx val="79633408"/>
        <c:crosses val="autoZero"/>
        <c:crossBetween val="midCat"/>
      </c:valAx>
    </c:plotArea>
    <c:plotVisOnly val="1"/>
  </c:chart>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Initiation Fees</a:t>
            </a:r>
          </a:p>
        </c:rich>
      </c:tx>
      <c:layout>
        <c:manualLayout>
          <c:xMode val="edge"/>
          <c:yMode val="edge"/>
          <c:x val="0.36999993930447239"/>
          <c:y val="3.3437826541274848E-2"/>
        </c:manualLayout>
      </c:layout>
    </c:title>
    <c:plotArea>
      <c:layout>
        <c:manualLayout>
          <c:layoutTarget val="inner"/>
          <c:xMode val="edge"/>
          <c:yMode val="edge"/>
          <c:x val="0.12127261790147353"/>
          <c:y val="0.18423222175597967"/>
          <c:w val="0.84510763695740865"/>
          <c:h val="0.73195731411316589"/>
        </c:manualLayout>
      </c:layout>
      <c:lineChart>
        <c:grouping val="standard"/>
        <c:ser>
          <c:idx val="0"/>
          <c:order val="0"/>
          <c:dLbls>
            <c:dLbl>
              <c:idx val="0"/>
              <c:layout>
                <c:manualLayout>
                  <c:x val="-1.6849078600872949E-2"/>
                  <c:y val="4.6405515924929454E-2"/>
                </c:manualLayout>
              </c:layout>
              <c:tx>
                <c:rich>
                  <a:bodyPr/>
                  <a:lstStyle/>
                  <a:p>
                    <a:r>
                      <a:rPr lang="en-US"/>
                      <a:t>$194</a:t>
                    </a:r>
                  </a:p>
                </c:rich>
              </c:tx>
              <c:dLblPos val="r"/>
              <c:showVal val="1"/>
            </c:dLbl>
            <c:dLbl>
              <c:idx val="1"/>
              <c:layout/>
              <c:tx>
                <c:rich>
                  <a:bodyPr/>
                  <a:lstStyle/>
                  <a:p>
                    <a:r>
                      <a:rPr lang="en-US"/>
                      <a:t>$228</a:t>
                    </a:r>
                  </a:p>
                </c:rich>
              </c:tx>
              <c:dLblPos val="b"/>
              <c:showVal val="1"/>
            </c:dLbl>
            <c:dLbl>
              <c:idx val="2"/>
              <c:layout/>
              <c:tx>
                <c:rich>
                  <a:bodyPr/>
                  <a:lstStyle/>
                  <a:p>
                    <a:r>
                      <a:rPr lang="en-US"/>
                      <a:t>$223</a:t>
                    </a:r>
                  </a:p>
                </c:rich>
              </c:tx>
              <c:dLblPos val="b"/>
              <c:showVal val="1"/>
            </c:dLbl>
            <c:dLbl>
              <c:idx val="3"/>
              <c:layout/>
              <c:tx>
                <c:rich>
                  <a:bodyPr/>
                  <a:lstStyle/>
                  <a:p>
                    <a:r>
                      <a:rPr lang="en-US"/>
                      <a:t>$233</a:t>
                    </a:r>
                  </a:p>
                </c:rich>
              </c:tx>
              <c:dLblPos val="b"/>
              <c:showVal val="1"/>
            </c:dLbl>
            <c:dLbl>
              <c:idx val="4"/>
              <c:layout/>
              <c:tx>
                <c:rich>
                  <a:bodyPr/>
                  <a:lstStyle/>
                  <a:p>
                    <a:r>
                      <a:rPr lang="en-US"/>
                      <a:t> $243</a:t>
                    </a:r>
                  </a:p>
                </c:rich>
              </c:tx>
              <c:dLblPos val="b"/>
              <c:showVal val="1"/>
            </c:dLbl>
            <c:dLbl>
              <c:idx val="5"/>
              <c:layout/>
              <c:tx>
                <c:rich>
                  <a:bodyPr/>
                  <a:lstStyle/>
                  <a:p>
                    <a:r>
                      <a:rPr lang="en-US"/>
                      <a:t> $237k </a:t>
                    </a:r>
                  </a:p>
                </c:rich>
              </c:tx>
              <c:dLblPos val="b"/>
              <c:showVal val="1"/>
            </c:dLbl>
            <c:dLbl>
              <c:idx val="6"/>
              <c:layout/>
              <c:tx>
                <c:rich>
                  <a:bodyPr/>
                  <a:lstStyle/>
                  <a:p>
                    <a:r>
                      <a:rPr lang="en-US"/>
                      <a:t> $228k </a:t>
                    </a:r>
                  </a:p>
                </c:rich>
              </c:tx>
              <c:dLblPos val="b"/>
              <c:showVal val="1"/>
            </c:dLbl>
            <c:dLbl>
              <c:idx val="7"/>
              <c:layout/>
              <c:tx>
                <c:rich>
                  <a:bodyPr/>
                  <a:lstStyle/>
                  <a:p>
                    <a:r>
                      <a:rPr lang="en-US"/>
                      <a:t> $240k </a:t>
                    </a:r>
                  </a:p>
                </c:rich>
              </c:tx>
              <c:dLblPos val="b"/>
              <c:showVal val="1"/>
            </c:dLbl>
            <c:dLbl>
              <c:idx val="8"/>
              <c:layout/>
              <c:tx>
                <c:rich>
                  <a:bodyPr/>
                  <a:lstStyle/>
                  <a:p>
                    <a:r>
                      <a:rPr lang="en-US"/>
                      <a:t> $232k </a:t>
                    </a:r>
                  </a:p>
                </c:rich>
              </c:tx>
              <c:dLblPos val="b"/>
              <c:showVal val="1"/>
            </c:dLbl>
            <c:dLbl>
              <c:idx val="9"/>
              <c:layout/>
              <c:tx>
                <c:rich>
                  <a:bodyPr/>
                  <a:lstStyle/>
                  <a:p>
                    <a:r>
                      <a:rPr lang="en-US"/>
                      <a:t>$241</a:t>
                    </a:r>
                  </a:p>
                </c:rich>
              </c:tx>
              <c:dLblPos val="b"/>
              <c:showVal val="1"/>
            </c:dLbl>
            <c:dLblPos val="b"/>
            <c:showVal val="1"/>
          </c:dLbls>
          <c:trendline>
            <c:trendlineType val="linear"/>
          </c:trendline>
          <c:cat>
            <c:numRef>
              <c:f>Sheet1!$A$1:$A$10</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Sheet1!$B$1:$B$10</c:f>
              <c:numCache>
                <c:formatCode>_("$"* #,##0_);_("$"* \(#,##0\);_("$"* "-"??_);_(@_)</c:formatCode>
                <c:ptCount val="10"/>
                <c:pt idx="0">
                  <c:v>194000</c:v>
                </c:pt>
                <c:pt idx="1">
                  <c:v>228000</c:v>
                </c:pt>
                <c:pt idx="2">
                  <c:v>223000</c:v>
                </c:pt>
                <c:pt idx="3">
                  <c:v>233000</c:v>
                </c:pt>
                <c:pt idx="4">
                  <c:v>243000</c:v>
                </c:pt>
                <c:pt idx="5">
                  <c:v>237000</c:v>
                </c:pt>
                <c:pt idx="6">
                  <c:v>228000</c:v>
                </c:pt>
                <c:pt idx="7">
                  <c:v>240000</c:v>
                </c:pt>
                <c:pt idx="8">
                  <c:v>232000</c:v>
                </c:pt>
                <c:pt idx="9">
                  <c:v>241000</c:v>
                </c:pt>
              </c:numCache>
            </c:numRef>
          </c:val>
          <c:smooth val="1"/>
        </c:ser>
        <c:dLbls>
          <c:showVal val="1"/>
        </c:dLbls>
        <c:marker val="1"/>
        <c:axId val="82057088"/>
        <c:axId val="82058624"/>
      </c:lineChart>
      <c:catAx>
        <c:axId val="82057088"/>
        <c:scaling>
          <c:orientation val="minMax"/>
        </c:scaling>
        <c:axPos val="b"/>
        <c:numFmt formatCode="General" sourceLinked="1"/>
        <c:majorTickMark val="none"/>
        <c:tickLblPos val="nextTo"/>
        <c:crossAx val="82058624"/>
        <c:crosses val="autoZero"/>
        <c:auto val="1"/>
        <c:lblAlgn val="ctr"/>
        <c:lblOffset val="100"/>
      </c:catAx>
      <c:valAx>
        <c:axId val="82058624"/>
        <c:scaling>
          <c:orientation val="minMax"/>
        </c:scaling>
        <c:axPos val="l"/>
        <c:majorGridlines/>
        <c:numFmt formatCode="_(&quot;$&quot;* #,##0_);_(&quot;$&quot;* \(#,##0\);_(&quot;$&quot;* &quot;-&quot;??_);_(@_)" sourceLinked="1"/>
        <c:majorTickMark val="none"/>
        <c:tickLblPos val="nextTo"/>
        <c:crossAx val="82057088"/>
        <c:crosses val="autoZero"/>
        <c:crossBetween val="between"/>
      </c:valAx>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style val="4"/>
  <c:chart>
    <c:title>
      <c:layout/>
    </c:title>
    <c:plotArea>
      <c:layout>
        <c:manualLayout>
          <c:layoutTarget val="inner"/>
          <c:xMode val="edge"/>
          <c:yMode val="edge"/>
          <c:x val="0.15440334922923388"/>
          <c:y val="0.14610263560804887"/>
          <c:w val="0.80771524158071795"/>
          <c:h val="0.76691245625546856"/>
        </c:manualLayout>
      </c:layout>
      <c:scatterChart>
        <c:scatterStyle val="lineMarker"/>
        <c:ser>
          <c:idx val="0"/>
          <c:order val="0"/>
          <c:tx>
            <c:strRef>
              <c:f>Sheet2!$B$11</c:f>
              <c:strCache>
                <c:ptCount val="1"/>
              </c:strCache>
            </c:strRef>
          </c:tx>
          <c:dLbls>
            <c:dLbl>
              <c:idx val="0"/>
              <c:layout>
                <c:manualLayout>
                  <c:x val="-4.0242904419556233E-2"/>
                  <c:y val="-3.7838473315835543E-2"/>
                </c:manualLayout>
              </c:layout>
              <c:dLblPos val="r"/>
              <c:showVal val="1"/>
            </c:dLbl>
            <c:dLbl>
              <c:idx val="1"/>
              <c:layout>
                <c:manualLayout>
                  <c:x val="-1.6564125136531858E-2"/>
                  <c:y val="-4.4782917760279983E-2"/>
                </c:manualLayout>
              </c:layout>
              <c:dLblPos val="r"/>
              <c:showVal val="1"/>
            </c:dLbl>
            <c:dLbl>
              <c:idx val="3"/>
              <c:layout>
                <c:manualLayout>
                  <c:x val="-7.4812206572769963E-2"/>
                  <c:y val="-4.4782917760279983E-2"/>
                </c:manualLayout>
              </c:layout>
              <c:dLblPos val="r"/>
              <c:showVal val="1"/>
            </c:dLbl>
            <c:dLbl>
              <c:idx val="4"/>
              <c:layout>
                <c:manualLayout>
                  <c:x val="-6.3400661873787512E-2"/>
                  <c:y val="-3.0894028871391151E-2"/>
                </c:manualLayout>
              </c:layout>
              <c:dLblPos val="r"/>
              <c:showVal val="1"/>
            </c:dLbl>
            <c:dLbl>
              <c:idx val="5"/>
              <c:layout>
                <c:manualLayout>
                  <c:x val="-7.0117370892018832E-2"/>
                  <c:y val="-3.0894028871391081E-2"/>
                </c:manualLayout>
              </c:layout>
              <c:dLblPos val="r"/>
              <c:showVal val="1"/>
            </c:dLbl>
            <c:dLbl>
              <c:idx val="6"/>
              <c:layout>
                <c:manualLayout>
                  <c:x val="-9.8155230596175549E-2"/>
                  <c:y val="1.7717082239720041E-2"/>
                </c:manualLayout>
              </c:layout>
              <c:dLblPos val="r"/>
              <c:showVal val="1"/>
            </c:dLbl>
            <c:dLbl>
              <c:idx val="7"/>
              <c:layout>
                <c:manualLayout>
                  <c:x val="-4.2459058814831183E-2"/>
                  <c:y val="-5.1727362204724354E-2"/>
                </c:manualLayout>
              </c:layout>
              <c:dLblPos val="r"/>
              <c:showVal val="1"/>
            </c:dLbl>
            <c:dLbl>
              <c:idx val="8"/>
              <c:layout>
                <c:manualLayout>
                  <c:x val="-1.6768719127500369E-2"/>
                  <c:y val="2.1189031058617608E-2"/>
                </c:manualLayout>
              </c:layout>
              <c:dLblPos val="r"/>
              <c:showVal val="1"/>
            </c:dLbl>
            <c:dLbl>
              <c:idx val="9"/>
              <c:layout>
                <c:manualLayout>
                  <c:x val="-7.2464788732394383E-2"/>
                  <c:y val="-3.7838473315835577E-2"/>
                </c:manualLayout>
              </c:layout>
              <c:dLblPos val="r"/>
              <c:showVal val="1"/>
            </c:dLbl>
            <c:dLblPos val="b"/>
            <c:showVal val="1"/>
          </c:dLbls>
          <c:trendline>
            <c:trendlineType val="linear"/>
          </c:trendline>
          <c:xVal>
            <c:numRef>
              <c:f>Sheet2!$A$1:$A$10</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xVal>
          <c:yVal>
            <c:numRef>
              <c:f>Sheet2!$B$1:$B$10</c:f>
              <c:numCache>
                <c:formatCode>_("$"* #,##0_);_("$"* \(#,##0\);_("$"* "-"??_);_(@_)</c:formatCode>
                <c:ptCount val="10"/>
                <c:pt idx="0">
                  <c:v>618000</c:v>
                </c:pt>
                <c:pt idx="1">
                  <c:v>520000</c:v>
                </c:pt>
                <c:pt idx="2">
                  <c:v>487000</c:v>
                </c:pt>
                <c:pt idx="3">
                  <c:v>444000</c:v>
                </c:pt>
                <c:pt idx="4">
                  <c:v>721000</c:v>
                </c:pt>
                <c:pt idx="5">
                  <c:v>639000</c:v>
                </c:pt>
                <c:pt idx="6">
                  <c:v>495000</c:v>
                </c:pt>
                <c:pt idx="7">
                  <c:v>429000</c:v>
                </c:pt>
                <c:pt idx="8">
                  <c:v>631000</c:v>
                </c:pt>
                <c:pt idx="9">
                  <c:v>983000</c:v>
                </c:pt>
              </c:numCache>
            </c:numRef>
          </c:yVal>
        </c:ser>
        <c:dLbls>
          <c:showVal val="1"/>
        </c:dLbls>
        <c:axId val="82105088"/>
        <c:axId val="82106624"/>
      </c:scatterChart>
      <c:valAx>
        <c:axId val="82105088"/>
        <c:scaling>
          <c:orientation val="minMax"/>
          <c:min val="2004"/>
        </c:scaling>
        <c:axPos val="b"/>
        <c:numFmt formatCode="General" sourceLinked="1"/>
        <c:tickLblPos val="nextTo"/>
        <c:crossAx val="82106624"/>
        <c:crosses val="autoZero"/>
        <c:crossBetween val="midCat"/>
      </c:valAx>
      <c:valAx>
        <c:axId val="82106624"/>
        <c:scaling>
          <c:orientation val="minMax"/>
        </c:scaling>
        <c:axPos val="l"/>
        <c:majorGridlines/>
        <c:numFmt formatCode="_(&quot;$&quot;* #,##0_);_(&quot;$&quot;* \(#,##0\);_(&quot;$&quot;* &quot;-&quot;??_);_(@_)" sourceLinked="1"/>
        <c:tickLblPos val="nextTo"/>
        <c:crossAx val="82105088"/>
        <c:crosses val="autoZero"/>
        <c:crossBetween val="midCat"/>
      </c:valAx>
    </c:plotArea>
    <c:plotVisOnly val="1"/>
  </c:chart>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800" dirty="0" smtClean="0"/>
              <a:t>The Country Club Income Dollar….</a:t>
            </a:r>
            <a:endParaRPr lang="en-US" sz="2800" dirty="0"/>
          </a:p>
        </c:rich>
      </c:tx>
      <c:layout/>
    </c:title>
    <c:view3D>
      <c:rotX val="30"/>
      <c:perspective val="30"/>
    </c:view3D>
    <c:plotArea>
      <c:layout/>
      <c:pie3DChart>
        <c:varyColors val="1"/>
        <c:ser>
          <c:idx val="0"/>
          <c:order val="0"/>
          <c:dLbls>
            <c:showCatName val="1"/>
            <c:showPercent val="1"/>
            <c:showLeaderLines val="1"/>
          </c:dLbls>
          <c:cat>
            <c:strRef>
              <c:f>Sheet3!$A$1:$A$5</c:f>
              <c:strCache>
                <c:ptCount val="5"/>
                <c:pt idx="0">
                  <c:v>Dues</c:v>
                </c:pt>
                <c:pt idx="1">
                  <c:v>Food</c:v>
                </c:pt>
                <c:pt idx="2">
                  <c:v>Beverage</c:v>
                </c:pt>
                <c:pt idx="3">
                  <c:v>Sports</c:v>
                </c:pt>
                <c:pt idx="4">
                  <c:v>Other</c:v>
                </c:pt>
              </c:strCache>
            </c:strRef>
          </c:cat>
          <c:val>
            <c:numRef>
              <c:f>Sheet3!$B$1:$B$5</c:f>
              <c:numCache>
                <c:formatCode>General</c:formatCode>
                <c:ptCount val="5"/>
                <c:pt idx="0">
                  <c:v>54.1</c:v>
                </c:pt>
                <c:pt idx="1">
                  <c:v>19.399999999999999</c:v>
                </c:pt>
                <c:pt idx="2">
                  <c:v>7.7</c:v>
                </c:pt>
                <c:pt idx="3">
                  <c:v>12.1</c:v>
                </c:pt>
                <c:pt idx="4">
                  <c:v>6.7</c:v>
                </c:pt>
              </c:numCache>
            </c:numRef>
          </c:val>
        </c:ser>
        <c:dLbls>
          <c:showCatName val="1"/>
          <c:showPercent val="1"/>
        </c:dLbls>
      </c:pie3DChart>
    </c:plotArea>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0"/>
      <c:perspective val="30"/>
    </c:view3D>
    <c:plotArea>
      <c:layout/>
      <c:pie3DChart>
        <c:varyColors val="1"/>
        <c:ser>
          <c:idx val="0"/>
          <c:order val="0"/>
          <c:dLbls>
            <c:showCatName val="1"/>
            <c:showPercent val="1"/>
            <c:showLeaderLines val="1"/>
          </c:dLbls>
          <c:cat>
            <c:strRef>
              <c:f>Sheet3!$A$9:$A$13</c:f>
              <c:strCache>
                <c:ptCount val="5"/>
                <c:pt idx="0">
                  <c:v>Payroll &amp; Related</c:v>
                </c:pt>
                <c:pt idx="1">
                  <c:v>Operating Supplies &amp; Expenses</c:v>
                </c:pt>
                <c:pt idx="2">
                  <c:v>Costs of Food &amp; beverage</c:v>
                </c:pt>
                <c:pt idx="3">
                  <c:v>Real Estate Taxes &amp; Insurance</c:v>
                </c:pt>
                <c:pt idx="4">
                  <c:v>Balance available for Debt Service Etc</c:v>
                </c:pt>
              </c:strCache>
            </c:strRef>
          </c:cat>
          <c:val>
            <c:numRef>
              <c:f>Sheet3!$B$9:$B$13</c:f>
              <c:numCache>
                <c:formatCode>General</c:formatCode>
                <c:ptCount val="5"/>
                <c:pt idx="0">
                  <c:v>53.5</c:v>
                </c:pt>
                <c:pt idx="1">
                  <c:v>26.2</c:v>
                </c:pt>
                <c:pt idx="2">
                  <c:v>9.8000000000000007</c:v>
                </c:pt>
                <c:pt idx="3">
                  <c:v>7.3</c:v>
                </c:pt>
                <c:pt idx="4">
                  <c:v>3.2</c:v>
                </c:pt>
              </c:numCache>
            </c:numRef>
          </c:val>
        </c:ser>
        <c:dLbls>
          <c:showCatName val="1"/>
          <c:showPercent val="1"/>
        </c:dLbls>
      </c:pie3DChart>
    </c:plotArea>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0.32466</cdr:x>
      <cdr:y>0.06003</cdr:y>
    </cdr:from>
    <cdr:to>
      <cdr:x>0.71246</cdr:x>
      <cdr:y>0.17591</cdr:y>
    </cdr:to>
    <cdr:sp macro="" textlink="">
      <cdr:nvSpPr>
        <cdr:cNvPr id="2" name="TextBox 1"/>
        <cdr:cNvSpPr txBox="1"/>
      </cdr:nvSpPr>
      <cdr:spPr>
        <a:xfrm xmlns:a="http://schemas.openxmlformats.org/drawingml/2006/main" rot="11008094" flipV="1">
          <a:off x="1484367" y="164666"/>
          <a:ext cx="1773014" cy="31787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0.50208</cdr:x>
      <cdr:y>0.09028</cdr:y>
    </cdr:from>
    <cdr:to>
      <cdr:x>0.70208</cdr:x>
      <cdr:y>0.42361</cdr:y>
    </cdr:to>
    <cdr:sp macro="" textlink="">
      <cdr:nvSpPr>
        <cdr:cNvPr id="3" name="TextBox 2"/>
        <cdr:cNvSpPr txBox="1"/>
      </cdr:nvSpPr>
      <cdr:spPr>
        <a:xfrm xmlns:a="http://schemas.openxmlformats.org/drawingml/2006/main">
          <a:off x="2295525" y="2476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0.38028</cdr:x>
      <cdr:y>0.01042</cdr:y>
    </cdr:from>
    <cdr:to>
      <cdr:x>0.64286</cdr:x>
      <cdr:y>0.26563</cdr:y>
    </cdr:to>
    <cdr:sp macro="" textlink="">
      <cdr:nvSpPr>
        <cdr:cNvPr id="4" name="TextBox 3"/>
        <cdr:cNvSpPr txBox="1"/>
      </cdr:nvSpPr>
      <cdr:spPr>
        <a:xfrm xmlns:a="http://schemas.openxmlformats.org/drawingml/2006/main">
          <a:off x="2332686" y="38100"/>
          <a:ext cx="1610664" cy="9334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0.32466</cdr:x>
      <cdr:y>0.06003</cdr:y>
    </cdr:from>
    <cdr:to>
      <cdr:x>0.71246</cdr:x>
      <cdr:y>0.17591</cdr:y>
    </cdr:to>
    <cdr:sp macro="" textlink="">
      <cdr:nvSpPr>
        <cdr:cNvPr id="2" name="TextBox 1"/>
        <cdr:cNvSpPr txBox="1"/>
      </cdr:nvSpPr>
      <cdr:spPr>
        <a:xfrm xmlns:a="http://schemas.openxmlformats.org/drawingml/2006/main" rot="11008094" flipV="1">
          <a:off x="1484367" y="164666"/>
          <a:ext cx="1773014" cy="31787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0.50208</cdr:x>
      <cdr:y>0.09028</cdr:y>
    </cdr:from>
    <cdr:to>
      <cdr:x>0.70208</cdr:x>
      <cdr:y>0.42361</cdr:y>
    </cdr:to>
    <cdr:sp macro="" textlink="">
      <cdr:nvSpPr>
        <cdr:cNvPr id="3" name="TextBox 2"/>
        <cdr:cNvSpPr txBox="1"/>
      </cdr:nvSpPr>
      <cdr:spPr>
        <a:xfrm xmlns:a="http://schemas.openxmlformats.org/drawingml/2006/main">
          <a:off x="2295525" y="2476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0.38028</cdr:x>
      <cdr:y>0.01042</cdr:y>
    </cdr:from>
    <cdr:to>
      <cdr:x>0.64286</cdr:x>
      <cdr:y>0.26563</cdr:y>
    </cdr:to>
    <cdr:sp macro="" textlink="">
      <cdr:nvSpPr>
        <cdr:cNvPr id="4" name="TextBox 3"/>
        <cdr:cNvSpPr txBox="1"/>
      </cdr:nvSpPr>
      <cdr:spPr>
        <a:xfrm xmlns:a="http://schemas.openxmlformats.org/drawingml/2006/main">
          <a:off x="2332686" y="38100"/>
          <a:ext cx="1610664" cy="9334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100"/>
            <a:t>Capital Expenditures</a:t>
          </a:r>
        </a:p>
      </cdr:txBody>
    </cdr:sp>
  </cdr:relSizeAnchor>
</c:userShapes>
</file>

<file path=ppt/drawings/drawing3.xml><?xml version="1.0" encoding="utf-8"?>
<c:userShapes xmlns:c="http://schemas.openxmlformats.org/drawingml/2006/chart">
  <cdr:relSizeAnchor xmlns:cdr="http://schemas.openxmlformats.org/drawingml/2006/chartDrawing">
    <cdr:from>
      <cdr:x>0.32466</cdr:x>
      <cdr:y>0.06003</cdr:y>
    </cdr:from>
    <cdr:to>
      <cdr:x>0.71246</cdr:x>
      <cdr:y>0.17591</cdr:y>
    </cdr:to>
    <cdr:sp macro="" textlink="">
      <cdr:nvSpPr>
        <cdr:cNvPr id="2" name="TextBox 1"/>
        <cdr:cNvSpPr txBox="1"/>
      </cdr:nvSpPr>
      <cdr:spPr>
        <a:xfrm xmlns:a="http://schemas.openxmlformats.org/drawingml/2006/main" rot="11008094" flipV="1">
          <a:off x="1484367" y="164666"/>
          <a:ext cx="1773014" cy="31787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0.50208</cdr:x>
      <cdr:y>0.09028</cdr:y>
    </cdr:from>
    <cdr:to>
      <cdr:x>0.70208</cdr:x>
      <cdr:y>0.42361</cdr:y>
    </cdr:to>
    <cdr:sp macro="" textlink="">
      <cdr:nvSpPr>
        <cdr:cNvPr id="3" name="TextBox 2"/>
        <cdr:cNvSpPr txBox="1"/>
      </cdr:nvSpPr>
      <cdr:spPr>
        <a:xfrm xmlns:a="http://schemas.openxmlformats.org/drawingml/2006/main">
          <a:off x="2295525" y="2476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0.38028</cdr:x>
      <cdr:y>0.01042</cdr:y>
    </cdr:from>
    <cdr:to>
      <cdr:x>0.64286</cdr:x>
      <cdr:y>0.26563</cdr:y>
    </cdr:to>
    <cdr:sp macro="" textlink="">
      <cdr:nvSpPr>
        <cdr:cNvPr id="4" name="TextBox 3"/>
        <cdr:cNvSpPr txBox="1"/>
      </cdr:nvSpPr>
      <cdr:spPr>
        <a:xfrm xmlns:a="http://schemas.openxmlformats.org/drawingml/2006/main">
          <a:off x="2332686" y="38100"/>
          <a:ext cx="1610664" cy="9334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100"/>
            <a:t>Capital Expenditures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4066D6B-155B-40DC-9754-8D0F469C5F34}" type="datetimeFigureOut">
              <a:rPr lang="en-US" smtClean="0"/>
              <a:pPr/>
              <a:t>10/21/2015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113831-37BA-4318-A01F-98F54877837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A587AB-9ED2-425D-8EBC-63171AD4EDB0}" type="datetimeFigureOut">
              <a:rPr lang="en-US" smtClean="0"/>
              <a:pPr/>
              <a:t>10/21/2015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77B0B2-B9CE-46F5-8E92-007D2C3D006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FF4F33F-A85C-49D6-93B9-0A536AB7590B}" type="slidenum">
              <a:rPr lang="en-US" smtClean="0"/>
              <a:pPr>
                <a:defRPr/>
              </a:pPr>
              <a:t>28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fld id="{18135618-5C2E-4C62-9927-6A94F65730D6}" type="slidenum">
              <a:rPr lang="en-US" smtClean="0"/>
              <a:pPr/>
              <a:t>30</a:t>
            </a:fld>
            <a:endParaRPr lang="en-US" dirty="0" smtClean="0"/>
          </a:p>
        </p:txBody>
      </p:sp>
      <p:sp>
        <p:nvSpPr>
          <p:cNvPr id="58371" name="Rectangle 7"/>
          <p:cNvSpPr txBox="1">
            <a:spLocks noGrp="1" noChangeArrowheads="1"/>
          </p:cNvSpPr>
          <p:nvPr/>
        </p:nvSpPr>
        <p:spPr bwMode="auto">
          <a:xfrm>
            <a:off x="3886200" y="8688388"/>
            <a:ext cx="2971800" cy="455612"/>
          </a:xfrm>
          <a:prstGeom prst="rect">
            <a:avLst/>
          </a:prstGeom>
          <a:noFill/>
          <a:ln w="12700" cap="sq">
            <a:noFill/>
            <a:miter lim="800000"/>
            <a:headEnd type="none" w="sm" len="sm"/>
            <a:tailEnd type="none" w="sm" len="sm"/>
          </a:ln>
        </p:spPr>
        <p:txBody>
          <a:bodyPr lIns="92424" tIns="46212" rIns="92424" bIns="46212" anchor="b"/>
          <a:lstStyle/>
          <a:p>
            <a:pPr algn="r" defTabSz="923925" eaLnBrk="0" hangingPunct="0"/>
            <a:fld id="{7110F113-31AD-4ADB-8BF4-53880E87EBE9}" type="slidenum">
              <a:rPr lang="en-US" altLang="en-US" sz="1300">
                <a:latin typeface="Times New Roman" pitchFamily="18" charset="0"/>
              </a:rPr>
              <a:pPr algn="r" defTabSz="923925" eaLnBrk="0" hangingPunct="0"/>
              <a:t>30</a:t>
            </a:fld>
            <a:endParaRPr lang="en-US" altLang="en-US" sz="1300" dirty="0">
              <a:latin typeface="Times New Roman" pitchFamily="18" charset="0"/>
            </a:endParaRPr>
          </a:p>
        </p:txBody>
      </p:sp>
      <p:sp>
        <p:nvSpPr>
          <p:cNvPr id="58372" name="Rectangle 2"/>
          <p:cNvSpPr>
            <a:spLocks noGrp="1" noRot="1" noChangeAspect="1" noChangeArrowheads="1" noTextEdit="1"/>
          </p:cNvSpPr>
          <p:nvPr>
            <p:ph type="sldImg"/>
          </p:nvPr>
        </p:nvSpPr>
        <p:spPr>
          <a:xfrm>
            <a:off x="1144588" y="685800"/>
            <a:ext cx="4572000" cy="3429000"/>
          </a:xfrm>
          <a:ln/>
        </p:spPr>
      </p:sp>
      <p:sp>
        <p:nvSpPr>
          <p:cNvPr id="58373" name="Rectangle 3"/>
          <p:cNvSpPr>
            <a:spLocks noGrp="1" noChangeArrowheads="1"/>
          </p:cNvSpPr>
          <p:nvPr>
            <p:ph type="body" idx="1"/>
          </p:nvPr>
        </p:nvSpPr>
        <p:spPr>
          <a:xfrm>
            <a:off x="914400" y="4343400"/>
            <a:ext cx="5029200" cy="4114800"/>
          </a:xfrm>
          <a:noFill/>
        </p:spPr>
        <p:txBody>
          <a:bodyPr lIns="92424" tIns="46212" rIns="92424" bIns="46212"/>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2EC5E42-DA8D-4F5C-B2B6-0C7CC6E69C5B}" type="datetimeFigureOut">
              <a:rPr lang="en-US" smtClean="0"/>
              <a:pPr/>
              <a:t>10/21/2015</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D17EC6F-B3B8-4631-8AEB-CE63B8093A3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2EC5E42-DA8D-4F5C-B2B6-0C7CC6E69C5B}" type="datetimeFigureOut">
              <a:rPr lang="en-US" smtClean="0"/>
              <a:pPr/>
              <a:t>10/21/2015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D17EC6F-B3B8-4631-8AEB-CE63B8093A3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2EC5E42-DA8D-4F5C-B2B6-0C7CC6E69C5B}" type="datetimeFigureOut">
              <a:rPr lang="en-US" smtClean="0"/>
              <a:pPr/>
              <a:t>10/21/2015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D17EC6F-B3B8-4631-8AEB-CE63B8093A3D}"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600200"/>
            <a:ext cx="4267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267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5EDA19A-5B3E-4941-96F5-6E209B565161}"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A1BC98-CF56-4312-8295-3C2918C8A05F}" type="datetimeFigureOut">
              <a:rPr lang="en-US" smtClean="0"/>
              <a:pPr/>
              <a:t>10/21/2015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2D459D-D154-454D-839A-58547355E8A6}"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A1BC98-CF56-4312-8295-3C2918C8A05F}" type="datetimeFigureOut">
              <a:rPr lang="en-US" smtClean="0"/>
              <a:pPr/>
              <a:t>10/21/2015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2D459D-D154-454D-839A-58547355E8A6}"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A1BC98-CF56-4312-8295-3C2918C8A05F}" type="datetimeFigureOut">
              <a:rPr lang="en-US" smtClean="0"/>
              <a:pPr/>
              <a:t>10/21/2015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2D459D-D154-454D-839A-58547355E8A6}"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A1BC98-CF56-4312-8295-3C2918C8A05F}" type="datetimeFigureOut">
              <a:rPr lang="en-US" smtClean="0"/>
              <a:pPr/>
              <a:t>10/21/2015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2D459D-D154-454D-839A-58547355E8A6}"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A1BC98-CF56-4312-8295-3C2918C8A05F}" type="datetimeFigureOut">
              <a:rPr lang="en-US" smtClean="0"/>
              <a:pPr/>
              <a:t>10/21/2015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42D459D-D154-454D-839A-58547355E8A6}"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A1BC98-CF56-4312-8295-3C2918C8A05F}" type="datetimeFigureOut">
              <a:rPr lang="en-US" smtClean="0"/>
              <a:pPr/>
              <a:t>10/21/2015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42D459D-D154-454D-839A-58547355E8A6}"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A1BC98-CF56-4312-8295-3C2918C8A05F}" type="datetimeFigureOut">
              <a:rPr lang="en-US" smtClean="0"/>
              <a:pPr/>
              <a:t>10/21/2015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42D459D-D154-454D-839A-58547355E8A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atin typeface="Arial Black" pitchFamily="34" charset="0"/>
              </a:defRPr>
            </a:lvl1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fld id="{B2EC5E42-DA8D-4F5C-B2B6-0C7CC6E69C5B}" type="datetimeFigureOut">
              <a:rPr lang="en-US" smtClean="0"/>
              <a:pPr/>
              <a:t>10/21/2015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D17EC6F-B3B8-4631-8AEB-CE63B8093A3D}" type="slidenum">
              <a:rPr lang="en-US" smtClean="0"/>
              <a:pPr/>
              <a:t>‹#›</a:t>
            </a:fld>
            <a:endParaRPr lang="en-US" dirty="0"/>
          </a:p>
        </p:txBody>
      </p:sp>
      <p:sp>
        <p:nvSpPr>
          <p:cNvPr id="7" name="Title 6"/>
          <p:cNvSpPr>
            <a:spLocks noGrp="1"/>
          </p:cNvSpPr>
          <p:nvPr>
            <p:ph type="title"/>
          </p:nvPr>
        </p:nvSpPr>
        <p:spPr/>
        <p:txBody>
          <a:bodyPr rtlCol="0">
            <a:normAutofit/>
          </a:bodyPr>
          <a:lstStyle>
            <a:lvl1pPr algn="ctr">
              <a:defRPr sz="2800">
                <a:solidFill>
                  <a:schemeClr val="tx1"/>
                </a:solidFill>
                <a:latin typeface="Century Gothic" pitchFamily="34" charset="0"/>
              </a:defRPr>
            </a:lvl1pPr>
            <a:extLst/>
          </a:lstStyle>
          <a:p>
            <a:r>
              <a:rPr kumimoji="0" lang="en-US" dirty="0" smtClean="0"/>
              <a:t>Click to edit Master title style</a:t>
            </a:r>
            <a:endParaRPr kumimoji="0"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A1BC98-CF56-4312-8295-3C2918C8A05F}" type="datetimeFigureOut">
              <a:rPr lang="en-US" smtClean="0"/>
              <a:pPr/>
              <a:t>10/21/2015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2D459D-D154-454D-839A-58547355E8A6}"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A1BC98-CF56-4312-8295-3C2918C8A05F}" type="datetimeFigureOut">
              <a:rPr lang="en-US" smtClean="0"/>
              <a:pPr/>
              <a:t>10/21/2015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2D459D-D154-454D-839A-58547355E8A6}"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A1BC98-CF56-4312-8295-3C2918C8A05F}" type="datetimeFigureOut">
              <a:rPr lang="en-US" smtClean="0"/>
              <a:pPr/>
              <a:t>10/21/2015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2D459D-D154-454D-839A-58547355E8A6}"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A1BC98-CF56-4312-8295-3C2918C8A05F}" type="datetimeFigureOut">
              <a:rPr lang="en-US" smtClean="0"/>
              <a:pPr/>
              <a:t>10/21/2015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2D459D-D154-454D-839A-58547355E8A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2EC5E42-DA8D-4F5C-B2B6-0C7CC6E69C5B}" type="datetimeFigureOut">
              <a:rPr lang="en-US" smtClean="0"/>
              <a:pPr/>
              <a:t>10/21/2015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D17EC6F-B3B8-4631-8AEB-CE63B8093A3D}"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2EC5E42-DA8D-4F5C-B2B6-0C7CC6E69C5B}" type="datetimeFigureOut">
              <a:rPr lang="en-US" smtClean="0"/>
              <a:pPr/>
              <a:t>10/21/2015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D17EC6F-B3B8-4631-8AEB-CE63B8093A3D}"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2EC5E42-DA8D-4F5C-B2B6-0C7CC6E69C5B}" type="datetimeFigureOut">
              <a:rPr lang="en-US" smtClean="0"/>
              <a:pPr/>
              <a:t>10/21/2015</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1D17EC6F-B3B8-4631-8AEB-CE63B8093A3D}"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2EC5E42-DA8D-4F5C-B2B6-0C7CC6E69C5B}" type="datetimeFigureOut">
              <a:rPr lang="en-US" smtClean="0"/>
              <a:pPr/>
              <a:t>10/21/2015</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1D17EC6F-B3B8-4631-8AEB-CE63B8093A3D}"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2EC5E42-DA8D-4F5C-B2B6-0C7CC6E69C5B}" type="datetimeFigureOut">
              <a:rPr lang="en-US" smtClean="0"/>
              <a:pPr/>
              <a:t>10/21/2015</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1D17EC6F-B3B8-4631-8AEB-CE63B8093A3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2EC5E42-DA8D-4F5C-B2B6-0C7CC6E69C5B}" type="datetimeFigureOut">
              <a:rPr lang="en-US" smtClean="0"/>
              <a:pPr/>
              <a:t>10/21/2015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D17EC6F-B3B8-4631-8AEB-CE63B8093A3D}"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2EC5E42-DA8D-4F5C-B2B6-0C7CC6E69C5B}" type="datetimeFigureOut">
              <a:rPr lang="en-US" smtClean="0"/>
              <a:pPr/>
              <a:t>10/21/2015</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D17EC6F-B3B8-4631-8AEB-CE63B8093A3D}"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2EC5E42-DA8D-4F5C-B2B6-0C7CC6E69C5B}" type="datetimeFigureOut">
              <a:rPr lang="en-US" smtClean="0"/>
              <a:pPr/>
              <a:t>10/21/2015</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D17EC6F-B3B8-4631-8AEB-CE63B8093A3D}" type="slidenum">
              <a:rPr lang="en-US" smtClean="0"/>
              <a:pPr/>
              <a:t>‹#›</a:t>
            </a:fld>
            <a:endParaRPr lang="en-US" dirty="0"/>
          </a:p>
        </p:txBody>
      </p:sp>
      <p:pic>
        <p:nvPicPr>
          <p:cNvPr id="11" name="Picture 23" descr="condon"/>
          <p:cNvPicPr>
            <a:picLocks noChangeAspect="1" noChangeArrowheads="1"/>
          </p:cNvPicPr>
          <p:nvPr userDrawn="1"/>
        </p:nvPicPr>
        <p:blipFill>
          <a:blip r:embed="rId15" cstate="print">
            <a:grayscl/>
          </a:blip>
          <a:srcRect/>
          <a:stretch>
            <a:fillRect/>
          </a:stretch>
        </p:blipFill>
        <p:spPr bwMode="auto">
          <a:xfrm>
            <a:off x="0" y="5572125"/>
            <a:ext cx="1474788" cy="1285875"/>
          </a:xfrm>
          <a:prstGeom prst="rect">
            <a:avLst/>
          </a:prstGeom>
          <a:noFill/>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A1BC98-CF56-4312-8295-3C2918C8A05F}" type="datetimeFigureOut">
              <a:rPr lang="en-US" smtClean="0"/>
              <a:pPr/>
              <a:t>10/21/2015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D459D-D154-454D-839A-58547355E8A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jpeg"/><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kfoley@comdcpa.com" TargetMode="External"/><Relationship Id="rId2" Type="http://schemas.openxmlformats.org/officeDocument/2006/relationships/hyperlink" Target="mailto:jreilly@comdcpa.com" TargetMode="External"/><Relationship Id="rId1" Type="http://schemas.openxmlformats.org/officeDocument/2006/relationships/slideLayout" Target="../slideLayouts/slideLayout2.xml"/><Relationship Id="rId4" Type="http://schemas.openxmlformats.org/officeDocument/2006/relationships/hyperlink" Target="mailto:jimh@comdcpa.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1219201"/>
            <a:ext cx="7772400" cy="1066799"/>
          </a:xfrm>
        </p:spPr>
        <p:txBody>
          <a:bodyPr/>
          <a:lstStyle/>
          <a:p>
            <a:pPr algn="ctr"/>
            <a:r>
              <a:rPr lang="en-US" sz="4400" dirty="0" smtClean="0">
                <a:latin typeface="Calibri" pitchFamily="34" charset="0"/>
              </a:rPr>
              <a:t>Club Java</a:t>
            </a:r>
            <a:r>
              <a:rPr lang="en-US" dirty="0" smtClean="0"/>
              <a:t> </a:t>
            </a:r>
            <a:endParaRPr lang="en-US" dirty="0"/>
          </a:p>
        </p:txBody>
      </p:sp>
      <p:sp>
        <p:nvSpPr>
          <p:cNvPr id="8" name="Subtitle 7"/>
          <p:cNvSpPr>
            <a:spLocks noGrp="1"/>
          </p:cNvSpPr>
          <p:nvPr>
            <p:ph type="subTitle" idx="1"/>
          </p:nvPr>
        </p:nvSpPr>
        <p:spPr>
          <a:xfrm>
            <a:off x="685800" y="2514600"/>
            <a:ext cx="7772400" cy="2296711"/>
          </a:xfrm>
        </p:spPr>
        <p:txBody>
          <a:bodyPr>
            <a:normAutofit fontScale="92500" lnSpcReduction="20000"/>
          </a:bodyPr>
          <a:lstStyle/>
          <a:p>
            <a:pPr algn="ctr"/>
            <a:endParaRPr lang="en-US" dirty="0" smtClean="0"/>
          </a:p>
          <a:p>
            <a:pPr algn="ctr"/>
            <a:r>
              <a:rPr lang="en-US" dirty="0" smtClean="0"/>
              <a:t>Condon O’Meara </a:t>
            </a:r>
            <a:r>
              <a:rPr lang="en-US" dirty="0" err="1" smtClean="0"/>
              <a:t>McGinty</a:t>
            </a:r>
            <a:r>
              <a:rPr lang="en-US" dirty="0" smtClean="0"/>
              <a:t> &amp; Donnelly LLP</a:t>
            </a:r>
          </a:p>
          <a:p>
            <a:pPr algn="ctr"/>
            <a:endParaRPr lang="en-US" dirty="0" smtClean="0"/>
          </a:p>
          <a:p>
            <a:pPr algn="ctr"/>
            <a:endParaRPr lang="en-US" dirty="0" smtClean="0"/>
          </a:p>
          <a:p>
            <a:pPr algn="ctr"/>
            <a:r>
              <a:rPr lang="en-US" dirty="0" smtClean="0"/>
              <a:t>October 23,2015</a:t>
            </a:r>
          </a:p>
          <a:p>
            <a:r>
              <a:rPr lang="en-US" dirty="0" smtClean="0"/>
              <a:t> </a:t>
            </a:r>
          </a:p>
          <a:p>
            <a:endParaRPr lang="en-US" dirty="0" smtClean="0"/>
          </a:p>
          <a:p>
            <a:endParaRPr lang="en-US" dirty="0" smtClean="0"/>
          </a:p>
          <a:p>
            <a:pPr algn="ctr"/>
            <a:endParaRPr lang="en-US" dirty="0"/>
          </a:p>
        </p:txBody>
      </p:sp>
      <p:pic>
        <p:nvPicPr>
          <p:cNvPr id="5" name="Picture 23" descr="condon"/>
          <p:cNvPicPr>
            <a:picLocks noGrp="1" noChangeAspect="1" noChangeArrowheads="1"/>
          </p:cNvPicPr>
          <p:nvPr>
            <p:ph idx="4294967295"/>
          </p:nvPr>
        </p:nvPicPr>
        <p:blipFill>
          <a:blip r:embed="rId2" cstate="print">
            <a:grayscl/>
          </a:blip>
          <a:srcRect/>
          <a:stretch>
            <a:fillRect/>
          </a:stretch>
        </p:blipFill>
        <p:spPr bwMode="auto">
          <a:xfrm>
            <a:off x="0" y="5572125"/>
            <a:ext cx="1474788" cy="1285875"/>
          </a:xfrm>
          <a:prstGeom prst="rect">
            <a:avLst/>
          </a:prstGeom>
          <a:noFill/>
        </p:spPr>
      </p:pic>
      <p:pic>
        <p:nvPicPr>
          <p:cNvPr id="6" name="Picture 5"/>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a:xfrm>
            <a:off x="5800344" y="5763768"/>
            <a:ext cx="3343656" cy="1094232"/>
          </a:xfrm>
          <a:prstGeom prst="rect">
            <a:avLst/>
          </a:prstGeom>
        </p:spPr>
      </p:pic>
      <p:pic>
        <p:nvPicPr>
          <p:cNvPr id="24578" name="Picture 2" descr="Annual Convention"/>
          <p:cNvPicPr>
            <a:picLocks noChangeAspect="1" noChangeArrowheads="1"/>
          </p:cNvPicPr>
          <p:nvPr/>
        </p:nvPicPr>
        <p:blipFill>
          <a:blip r:embed="rId4" cstate="print"/>
          <a:srcRect/>
          <a:stretch>
            <a:fillRect/>
          </a:stretch>
        </p:blipFill>
        <p:spPr bwMode="auto">
          <a:xfrm>
            <a:off x="3200399" y="5334000"/>
            <a:ext cx="5943601" cy="1524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smtClean="0"/>
          </a:p>
          <a:p>
            <a:r>
              <a:rPr lang="en-US" dirty="0" smtClean="0"/>
              <a:t>“Therefore, clubs that require the use of caddies or that have golf and tennis professionals working as independent contractors may be forced into major changes to comply with the law.” </a:t>
            </a:r>
          </a:p>
          <a:p>
            <a:pPr lvl="8"/>
            <a:r>
              <a:rPr lang="en-US" dirty="0" smtClean="0"/>
              <a:t>												</a:t>
            </a:r>
            <a:r>
              <a:rPr lang="en-US" sz="1100" dirty="0" smtClean="0">
                <a:latin typeface="Arial Black" pitchFamily="34" charset="0"/>
              </a:rPr>
              <a:t>jr9</a:t>
            </a:r>
          </a:p>
          <a:p>
            <a:endParaRPr lang="en-US" dirty="0"/>
          </a:p>
        </p:txBody>
      </p:sp>
      <p:sp>
        <p:nvSpPr>
          <p:cNvPr id="2" name="Title 1"/>
          <p:cNvSpPr>
            <a:spLocks noGrp="1"/>
          </p:cNvSpPr>
          <p:nvPr>
            <p:ph type="title"/>
          </p:nvPr>
        </p:nvSpPr>
        <p:spPr/>
        <p:txBody>
          <a:bodyPr>
            <a:normAutofit/>
          </a:bodyPr>
          <a:lstStyle/>
          <a:p>
            <a:r>
              <a:rPr lang="en-US" dirty="0" smtClean="0"/>
              <a:t> </a:t>
            </a:r>
            <a:r>
              <a:rPr lang="en-US" dirty="0" smtClean="0">
                <a:solidFill>
                  <a:srgbClr val="FF0000"/>
                </a:solidFill>
              </a:rPr>
              <a:t>Another Prominent Voice Weighs In</a:t>
            </a:r>
            <a:endParaRPr lang="en-US" dirty="0">
              <a:solidFill>
                <a:srgbClr val="FF0000"/>
              </a:solidFill>
            </a:endParaRPr>
          </a:p>
        </p:txBody>
      </p:sp>
    </p:spTree>
    <p:extLst>
      <p:ext uri="{BB962C8B-B14F-4D97-AF65-F5344CB8AC3E}">
        <p14:creationId xmlns:p14="http://schemas.microsoft.com/office/powerpoint/2010/main" xmlns="" val="1894749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mtClean="0"/>
              <a:t>Will All Caddies Have to Be Employees?</a:t>
            </a:r>
          </a:p>
          <a:p>
            <a:r>
              <a:rPr lang="en-US" smtClean="0"/>
              <a:t>Will Caddy Programs Disappear into the Dust Bin of History if Clubs Can Not Afford the Cost of Adding More Employees?</a:t>
            </a:r>
          </a:p>
          <a:p>
            <a:endParaRPr lang="en-US" smtClean="0"/>
          </a:p>
          <a:p>
            <a:endParaRPr lang="en-US" dirty="0"/>
          </a:p>
        </p:txBody>
      </p:sp>
      <p:sp>
        <p:nvSpPr>
          <p:cNvPr id="2" name="Title 1"/>
          <p:cNvSpPr>
            <a:spLocks noGrp="1"/>
          </p:cNvSpPr>
          <p:nvPr>
            <p:ph type="title"/>
          </p:nvPr>
        </p:nvSpPr>
        <p:spPr/>
        <p:txBody>
          <a:bodyPr>
            <a:normAutofit/>
          </a:bodyPr>
          <a:lstStyle/>
          <a:p>
            <a:r>
              <a:rPr lang="en-US" dirty="0" smtClean="0"/>
              <a:t>   MAJOR CHANGES – IS THE SKY FALLING?</a:t>
            </a:r>
            <a:endParaRPr lang="en-US" dirty="0"/>
          </a:p>
        </p:txBody>
      </p:sp>
      <p:pic>
        <p:nvPicPr>
          <p:cNvPr id="6" name="Content Placeholder 3" descr="the-sky-is-falling-ne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34478" y="3707296"/>
            <a:ext cx="3399183" cy="22164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17006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6216" y="2445026"/>
            <a:ext cx="6619244" cy="3505200"/>
          </a:xfrm>
        </p:spPr>
        <p:txBody>
          <a:bodyPr>
            <a:noAutofit/>
          </a:bodyPr>
          <a:lstStyle/>
          <a:p>
            <a:r>
              <a:rPr lang="en-US" sz="1600" b="1" dirty="0" smtClean="0">
                <a:solidFill>
                  <a:schemeClr val="tx1"/>
                </a:solidFill>
                <a:latin typeface="Arial Black" panose="020B0A04020102020204" pitchFamily="34" charset="0"/>
              </a:rPr>
              <a:t>A prominent labor lawyer told me….</a:t>
            </a:r>
            <a:endParaRPr lang="en-US" sz="1600" b="1" dirty="0">
              <a:solidFill>
                <a:schemeClr val="tx1"/>
              </a:solidFill>
              <a:latin typeface="Arial Black" panose="020B0A04020102020204" pitchFamily="34" charset="0"/>
            </a:endParaRPr>
          </a:p>
          <a:p>
            <a:r>
              <a:rPr lang="en-US" sz="1600" b="1" dirty="0" smtClean="0">
                <a:solidFill>
                  <a:schemeClr val="tx1"/>
                </a:solidFill>
                <a:latin typeface="Arial Black" panose="020B0A04020102020204" pitchFamily="34" charset="0"/>
              </a:rPr>
              <a:t>COMD - the Labor Law is outside the scope of our practice.  We provide audit and tax services.  Our advice is that a Club should collect all the pertinent facts regarding its caddy program and another non-employee worker relationships and consult with it legal counsel, preferably legal counsel with Labor Law experience.  Legal advice has a cost, but the cost may not be as significant as if the Club inadvertently falls on the wrong side of a DOL investigation.</a:t>
            </a:r>
            <a:r>
              <a:rPr lang="en-US" sz="2000" b="1" dirty="0" smtClean="0">
                <a:solidFill>
                  <a:schemeClr val="tx1"/>
                </a:solidFill>
                <a:latin typeface="Arial Black" panose="020B0A04020102020204" pitchFamily="34" charset="0"/>
              </a:rPr>
              <a:t>																		</a:t>
            </a:r>
            <a:r>
              <a:rPr lang="en-US" sz="1100" b="1" dirty="0" smtClean="0">
                <a:solidFill>
                  <a:schemeClr val="tx1"/>
                </a:solidFill>
                <a:latin typeface="Arial Black" panose="020B0A04020102020204" pitchFamily="34" charset="0"/>
              </a:rPr>
              <a:t>jr11</a:t>
            </a:r>
            <a:endParaRPr lang="en-US" sz="1100" b="1" dirty="0">
              <a:solidFill>
                <a:schemeClr val="tx1"/>
              </a:solidFill>
              <a:latin typeface="Arial Black" panose="020B0A04020102020204" pitchFamily="34" charset="0"/>
            </a:endParaRPr>
          </a:p>
        </p:txBody>
      </p:sp>
      <p:sp>
        <p:nvSpPr>
          <p:cNvPr id="2" name="Title 1"/>
          <p:cNvSpPr>
            <a:spLocks noGrp="1"/>
          </p:cNvSpPr>
          <p:nvPr>
            <p:ph type="title"/>
          </p:nvPr>
        </p:nvSpPr>
        <p:spPr/>
        <p:txBody>
          <a:bodyPr/>
          <a:lstStyle/>
          <a:p>
            <a:r>
              <a:rPr lang="en-US" sz="3200" dirty="0" smtClean="0"/>
              <a:t>  </a:t>
            </a:r>
            <a:r>
              <a:rPr lang="en-US" b="1" dirty="0" smtClean="0">
                <a:solidFill>
                  <a:srgbClr val="FF0000"/>
                </a:solidFill>
              </a:rPr>
              <a:t>What a Prominent Labor Lawyer Told Me</a:t>
            </a:r>
            <a:endParaRPr lang="en-US" b="1" dirty="0">
              <a:solidFill>
                <a:srgbClr val="FF0000"/>
              </a:solidFill>
            </a:endParaRPr>
          </a:p>
        </p:txBody>
      </p:sp>
    </p:spTree>
    <p:extLst>
      <p:ext uri="{BB962C8B-B14F-4D97-AF65-F5344CB8AC3E}">
        <p14:creationId xmlns:p14="http://schemas.microsoft.com/office/powerpoint/2010/main" xmlns="" val="2958040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Member Capital Contributions to Tax-Exempt Clubs are not subject to the federal income tax.</a:t>
            </a:r>
          </a:p>
          <a:p>
            <a:r>
              <a:rPr lang="en-US" dirty="0" smtClean="0"/>
              <a:t>Are Member Capital Contributions to Taxable Clubs subject to the federal income tax?  																																</a:t>
            </a:r>
            <a:r>
              <a:rPr lang="en-US" sz="1100" dirty="0" smtClean="0"/>
              <a:t>jr12</a:t>
            </a:r>
            <a:endParaRPr lang="en-US" sz="1100" dirty="0"/>
          </a:p>
        </p:txBody>
      </p:sp>
      <p:sp>
        <p:nvSpPr>
          <p:cNvPr id="2" name="Title 1"/>
          <p:cNvSpPr>
            <a:spLocks noGrp="1"/>
          </p:cNvSpPr>
          <p:nvPr>
            <p:ph type="title"/>
          </p:nvPr>
        </p:nvSpPr>
        <p:spPr/>
        <p:txBody>
          <a:bodyPr/>
          <a:lstStyle/>
          <a:p>
            <a:r>
              <a:rPr lang="en-US" smtClean="0"/>
              <a:t>   Taxable Club vs. Tax-Exempt Club</a:t>
            </a:r>
            <a:endParaRPr lang="en-US" dirty="0"/>
          </a:p>
        </p:txBody>
      </p:sp>
    </p:spTree>
    <p:extLst>
      <p:ext uri="{BB962C8B-B14F-4D97-AF65-F5344CB8AC3E}">
        <p14:creationId xmlns:p14="http://schemas.microsoft.com/office/powerpoint/2010/main" xmlns="" val="213194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Club Receives Insurance Proceeds:</a:t>
            </a:r>
          </a:p>
          <a:p>
            <a:pPr lvl="1"/>
            <a:r>
              <a:rPr lang="en-US" dirty="0" smtClean="0">
                <a:latin typeface="Arial Black" pitchFamily="34" charset="0"/>
              </a:rPr>
              <a:t>Taxable Club – are proceeds taxable?</a:t>
            </a:r>
          </a:p>
          <a:p>
            <a:pPr lvl="1"/>
            <a:r>
              <a:rPr lang="en-US" dirty="0" smtClean="0">
                <a:latin typeface="Arial Black" pitchFamily="34" charset="0"/>
              </a:rPr>
              <a:t>Tax-Exempt Club – are proceeds taxable?      </a:t>
            </a:r>
          </a:p>
          <a:p>
            <a:pPr lvl="1">
              <a:buNone/>
            </a:pPr>
            <a:r>
              <a:rPr lang="en-US" dirty="0" smtClean="0"/>
              <a:t>																	</a:t>
            </a:r>
            <a:r>
              <a:rPr lang="en-US" sz="1100" dirty="0" smtClean="0"/>
              <a:t>jr13</a:t>
            </a:r>
          </a:p>
        </p:txBody>
      </p:sp>
      <p:sp>
        <p:nvSpPr>
          <p:cNvPr id="2" name="Title 1"/>
          <p:cNvSpPr>
            <a:spLocks noGrp="1"/>
          </p:cNvSpPr>
          <p:nvPr>
            <p:ph type="title"/>
          </p:nvPr>
        </p:nvSpPr>
        <p:spPr/>
        <p:txBody>
          <a:bodyPr/>
          <a:lstStyle/>
          <a:p>
            <a:r>
              <a:rPr lang="en-US" smtClean="0"/>
              <a:t>   Taxable Club vs. Tax-Exempt Club</a:t>
            </a:r>
            <a:endParaRPr lang="en-US" dirty="0"/>
          </a:p>
        </p:txBody>
      </p:sp>
    </p:spTree>
    <p:extLst>
      <p:ext uri="{BB962C8B-B14F-4D97-AF65-F5344CB8AC3E}">
        <p14:creationId xmlns:p14="http://schemas.microsoft.com/office/powerpoint/2010/main" xmlns="" val="3716413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Taxable Club charges its members capital assessments.  The Club segregates the funds and uses funds only for capital projects, not to provide services. Subject to income tax?</a:t>
            </a:r>
          </a:p>
          <a:p>
            <a:r>
              <a:rPr lang="en-US" dirty="0" smtClean="0"/>
              <a:t>Taxable Club argues that it properly excludes capital assessments received from its members from taxable income because such funds were (1) earmarked and reserved by the corporation's board of directors for capital improvements, (2) segregated from funds used for ordinary operating expenses, and (3) in fact used for capital improvements.  Is the Taxable Club correct?                 </a:t>
            </a:r>
          </a:p>
          <a:p>
            <a:pPr>
              <a:buNone/>
            </a:pPr>
            <a:r>
              <a:rPr lang="en-US" dirty="0" smtClean="0"/>
              <a:t>																								</a:t>
            </a:r>
            <a:r>
              <a:rPr lang="en-US" sz="1300" dirty="0" smtClean="0"/>
              <a:t> jr14</a:t>
            </a:r>
          </a:p>
        </p:txBody>
      </p:sp>
      <p:sp>
        <p:nvSpPr>
          <p:cNvPr id="2" name="Title 1"/>
          <p:cNvSpPr>
            <a:spLocks noGrp="1"/>
          </p:cNvSpPr>
          <p:nvPr>
            <p:ph type="title"/>
          </p:nvPr>
        </p:nvSpPr>
        <p:spPr/>
        <p:txBody>
          <a:bodyPr/>
          <a:lstStyle/>
          <a:p>
            <a:r>
              <a:rPr lang="en-US" smtClean="0"/>
              <a:t>Capital Contributions - Taxable Clubs</a:t>
            </a:r>
            <a:endParaRPr lang="en-US" dirty="0"/>
          </a:p>
        </p:txBody>
      </p:sp>
    </p:spTree>
    <p:extLst>
      <p:ext uri="{BB962C8B-B14F-4D97-AF65-F5344CB8AC3E}">
        <p14:creationId xmlns:p14="http://schemas.microsoft.com/office/powerpoint/2010/main" xmlns="" val="1367291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Do the members have entitlements that are characteristic of capital contributions in order to establish that the payments were not made exclusively, or primarily, for the privileges and services received by the members?</a:t>
            </a:r>
          </a:p>
          <a:p>
            <a:r>
              <a:rPr lang="en-US" dirty="0" smtClean="0"/>
              <a:t>The courts and IRS have a view….                   </a:t>
            </a:r>
          </a:p>
          <a:p>
            <a:pPr>
              <a:buNone/>
            </a:pPr>
            <a:r>
              <a:rPr lang="en-US" dirty="0" smtClean="0"/>
              <a:t>																	</a:t>
            </a:r>
            <a:r>
              <a:rPr lang="en-US" sz="1100" dirty="0" smtClean="0"/>
              <a:t>jr15</a:t>
            </a:r>
          </a:p>
          <a:p>
            <a:pPr>
              <a:buNone/>
            </a:pPr>
            <a:endParaRPr lang="en-US" dirty="0"/>
          </a:p>
        </p:txBody>
      </p:sp>
      <p:sp>
        <p:nvSpPr>
          <p:cNvPr id="2" name="Title 1"/>
          <p:cNvSpPr>
            <a:spLocks noGrp="1"/>
          </p:cNvSpPr>
          <p:nvPr>
            <p:ph type="title"/>
          </p:nvPr>
        </p:nvSpPr>
        <p:spPr/>
        <p:txBody>
          <a:bodyPr/>
          <a:lstStyle/>
          <a:p>
            <a:r>
              <a:rPr lang="en-US" smtClean="0"/>
              <a:t>  Capital Contributions - Taxable Clubs - II</a:t>
            </a:r>
            <a:endParaRPr lang="en-US" dirty="0"/>
          </a:p>
        </p:txBody>
      </p:sp>
    </p:spTree>
    <p:extLst>
      <p:ext uri="{BB962C8B-B14F-4D97-AF65-F5344CB8AC3E}">
        <p14:creationId xmlns:p14="http://schemas.microsoft.com/office/powerpoint/2010/main" xmlns="" val="1166564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Club suffers damage from a hurricane.  The club’s board had the foresight to have insurance.  The club receives insurance proceeds from an insurance company, a non-member.  Are the insurance proceeds taxable and, if so, are there tax provisions that provide relief from taxation.</a:t>
            </a:r>
          </a:p>
          <a:p>
            <a:r>
              <a:rPr lang="en-US" dirty="0" smtClean="0"/>
              <a:t>Taxable Club?</a:t>
            </a:r>
          </a:p>
          <a:p>
            <a:r>
              <a:rPr lang="en-US" dirty="0" smtClean="0"/>
              <a:t>Tax-exempt Club?</a:t>
            </a:r>
          </a:p>
          <a:p>
            <a:pPr lvl="8"/>
            <a:r>
              <a:rPr lang="en-US" dirty="0" smtClean="0"/>
              <a:t>										</a:t>
            </a:r>
            <a:r>
              <a:rPr lang="en-US" sz="1100" dirty="0" smtClean="0">
                <a:latin typeface="Arial Black" pitchFamily="34" charset="0"/>
              </a:rPr>
              <a:t>jr16</a:t>
            </a:r>
            <a:endParaRPr lang="en-US" sz="1100" dirty="0">
              <a:latin typeface="Arial Black" pitchFamily="34" charset="0"/>
            </a:endParaRPr>
          </a:p>
        </p:txBody>
      </p:sp>
      <p:sp>
        <p:nvSpPr>
          <p:cNvPr id="2" name="Title 1"/>
          <p:cNvSpPr>
            <a:spLocks noGrp="1"/>
          </p:cNvSpPr>
          <p:nvPr>
            <p:ph type="title"/>
          </p:nvPr>
        </p:nvSpPr>
        <p:spPr/>
        <p:txBody>
          <a:bodyPr/>
          <a:lstStyle/>
          <a:p>
            <a:r>
              <a:rPr lang="en-US" smtClean="0"/>
              <a:t>  Insurance Proceeds</a:t>
            </a:r>
            <a:endParaRPr lang="en-US" dirty="0"/>
          </a:p>
        </p:txBody>
      </p:sp>
    </p:spTree>
    <p:extLst>
      <p:ext uri="{BB962C8B-B14F-4D97-AF65-F5344CB8AC3E}">
        <p14:creationId xmlns:p14="http://schemas.microsoft.com/office/powerpoint/2010/main" xmlns="" val="1871456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Cash</a:t>
            </a:r>
          </a:p>
          <a:p>
            <a:pPr lvl="1"/>
            <a:r>
              <a:rPr lang="en-US" dirty="0" smtClean="0"/>
              <a:t>Controls over bank accounts with bank custodian</a:t>
            </a:r>
          </a:p>
          <a:p>
            <a:pPr lvl="2"/>
            <a:r>
              <a:rPr lang="en-US" dirty="0" smtClean="0"/>
              <a:t>Hacking</a:t>
            </a:r>
          </a:p>
          <a:p>
            <a:pPr lvl="2"/>
            <a:r>
              <a:rPr lang="en-US" dirty="0" smtClean="0"/>
              <a:t>Fraudulent checks</a:t>
            </a:r>
          </a:p>
          <a:p>
            <a:r>
              <a:rPr lang="en-US" dirty="0" smtClean="0"/>
              <a:t>Internal controls over check signing/transfers (segregation of duties)</a:t>
            </a:r>
          </a:p>
          <a:p>
            <a:pPr>
              <a:buNone/>
            </a:pPr>
            <a:endParaRPr lang="en-US" dirty="0" smtClean="0"/>
          </a:p>
        </p:txBody>
      </p:sp>
      <p:sp>
        <p:nvSpPr>
          <p:cNvPr id="3" name="Title 2"/>
          <p:cNvSpPr>
            <a:spLocks noGrp="1"/>
          </p:cNvSpPr>
          <p:nvPr>
            <p:ph type="title"/>
          </p:nvPr>
        </p:nvSpPr>
        <p:spPr/>
        <p:txBody>
          <a:bodyPr/>
          <a:lstStyle/>
          <a:p>
            <a:r>
              <a:rPr lang="en-US" dirty="0" smtClean="0"/>
              <a:t>Key Internal Control &amp; Accounting Areas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Petty Cash</a:t>
            </a:r>
          </a:p>
          <a:p>
            <a:pPr lvl="1"/>
            <a:r>
              <a:rPr lang="en-US" dirty="0" smtClean="0"/>
              <a:t>Keep to a minimum</a:t>
            </a:r>
          </a:p>
          <a:p>
            <a:pPr lvl="1"/>
            <a:r>
              <a:rPr lang="en-US" dirty="0" smtClean="0"/>
              <a:t>Proper supporting documentation</a:t>
            </a:r>
          </a:p>
          <a:p>
            <a:r>
              <a:rPr lang="en-US" dirty="0" smtClean="0"/>
              <a:t>Accounts receivable</a:t>
            </a:r>
          </a:p>
          <a:p>
            <a:pPr lvl="1"/>
            <a:r>
              <a:rPr lang="en-US" dirty="0" smtClean="0"/>
              <a:t>Follow up on member payments</a:t>
            </a:r>
          </a:p>
          <a:p>
            <a:pPr lvl="1"/>
            <a:r>
              <a:rPr lang="en-US" dirty="0" smtClean="0"/>
              <a:t>Reviewing allowance for doubtful accounts</a:t>
            </a:r>
          </a:p>
          <a:p>
            <a:pPr lvl="1"/>
            <a:endParaRPr lang="en-US" dirty="0"/>
          </a:p>
        </p:txBody>
      </p:sp>
      <p:sp>
        <p:nvSpPr>
          <p:cNvPr id="3" name="Title 2"/>
          <p:cNvSpPr>
            <a:spLocks noGrp="1"/>
          </p:cNvSpPr>
          <p:nvPr>
            <p:ph type="title"/>
          </p:nvPr>
        </p:nvSpPr>
        <p:spPr/>
        <p:txBody>
          <a:bodyPr>
            <a:normAutofit fontScale="90000"/>
          </a:bodyPr>
          <a:lstStyle/>
          <a:p>
            <a:r>
              <a:rPr lang="en-US" dirty="0" smtClean="0"/>
              <a:t>Key Internal Control &amp; Accounting Areas (continued)</a:t>
            </a:r>
            <a:br>
              <a:rPr lang="en-US" dirty="0" smtClean="0"/>
            </a:b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latin typeface="Arial Black" pitchFamily="34" charset="0"/>
              </a:rPr>
              <a:t>On July 15, 2015, in Department of Labor (“DOL”) Administrator’s Interpretation No. 2015-1, the DOL advised that misclassification of employees as independent contractors is found in an increasing number of workplaces in the United States.  </a:t>
            </a:r>
          </a:p>
          <a:p>
            <a:r>
              <a:rPr lang="en-US" sz="2400" dirty="0" smtClean="0">
                <a:latin typeface="Arial Black" pitchFamily="34" charset="0"/>
              </a:rPr>
              <a:t>Please note this is a workplace specific concern – it is not a club specific concern.</a:t>
            </a:r>
          </a:p>
          <a:p>
            <a:r>
              <a:rPr lang="en-US" sz="2400" dirty="0" smtClean="0">
                <a:latin typeface="Arial Black" pitchFamily="34" charset="0"/>
              </a:rPr>
              <a:t>Clubs are workplaces.                                        							</a:t>
            </a:r>
            <a:r>
              <a:rPr lang="en-US" sz="1100" dirty="0" smtClean="0">
                <a:latin typeface="Arial Black" pitchFamily="34" charset="0"/>
              </a:rPr>
              <a:t>jr1</a:t>
            </a:r>
          </a:p>
          <a:p>
            <a:endParaRPr lang="en-US" dirty="0" smtClean="0"/>
          </a:p>
          <a:p>
            <a:endParaRPr lang="en-US" dirty="0"/>
          </a:p>
        </p:txBody>
      </p:sp>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smtClean="0"/>
              <a:t>    </a:t>
            </a:r>
            <a:r>
              <a:rPr lang="en-US" sz="3100" dirty="0" smtClean="0">
                <a:latin typeface="Century Gothic" pitchFamily="34" charset="0"/>
              </a:rPr>
              <a:t>DOL Administrator’s Interpretation No. 2015-1</a:t>
            </a:r>
            <a:r>
              <a:rPr lang="en-US" dirty="0" smtClean="0"/>
              <a:t/>
            </a:r>
            <a:br>
              <a:rPr lang="en-US" dirty="0" smtClean="0"/>
            </a:br>
            <a:endParaRPr lang="en-US" dirty="0"/>
          </a:p>
        </p:txBody>
      </p:sp>
      <p:pic>
        <p:nvPicPr>
          <p:cNvPr id="6" name="Picture 23" descr="condon"/>
          <p:cNvPicPr>
            <a:picLocks noChangeAspect="1" noChangeArrowheads="1"/>
          </p:cNvPicPr>
          <p:nvPr/>
        </p:nvPicPr>
        <p:blipFill>
          <a:blip r:embed="rId2" cstate="print">
            <a:grayscl/>
          </a:blip>
          <a:srcRect/>
          <a:stretch>
            <a:fillRect/>
          </a:stretch>
        </p:blipFill>
        <p:spPr bwMode="auto">
          <a:xfrm>
            <a:off x="0" y="5572125"/>
            <a:ext cx="1474788" cy="1285875"/>
          </a:xfrm>
          <a:prstGeom prst="rect">
            <a:avLst/>
          </a:prstGeom>
          <a:noFill/>
        </p:spPr>
      </p:pic>
    </p:spTree>
    <p:extLst>
      <p:ext uri="{BB962C8B-B14F-4D97-AF65-F5344CB8AC3E}">
        <p14:creationId xmlns:p14="http://schemas.microsoft.com/office/powerpoint/2010/main" xmlns="" val="13758753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Property and equipment</a:t>
            </a:r>
          </a:p>
          <a:p>
            <a:pPr lvl="1"/>
            <a:r>
              <a:rPr lang="en-US" dirty="0" smtClean="0"/>
              <a:t>Recording damage due to storm</a:t>
            </a:r>
          </a:p>
          <a:p>
            <a:pPr lvl="2"/>
            <a:r>
              <a:rPr lang="en-US" dirty="0" smtClean="0"/>
              <a:t>Capital vs. Operating</a:t>
            </a:r>
          </a:p>
          <a:p>
            <a:pPr lvl="1"/>
            <a:r>
              <a:rPr lang="en-US" dirty="0" smtClean="0"/>
              <a:t>Recording of greens damages</a:t>
            </a:r>
          </a:p>
          <a:p>
            <a:endParaRPr lang="en-US" dirty="0" smtClean="0"/>
          </a:p>
          <a:p>
            <a:r>
              <a:rPr lang="en-US" dirty="0" smtClean="0"/>
              <a:t>Payroll</a:t>
            </a:r>
          </a:p>
          <a:p>
            <a:pPr lvl="1"/>
            <a:r>
              <a:rPr lang="en-US" dirty="0" smtClean="0"/>
              <a:t>A little more than 50% of a club’s cost</a:t>
            </a:r>
          </a:p>
          <a:p>
            <a:pPr lvl="1"/>
            <a:r>
              <a:rPr lang="en-US" dirty="0" smtClean="0"/>
              <a:t>High Risk area</a:t>
            </a:r>
          </a:p>
          <a:p>
            <a:pPr lvl="2"/>
            <a:r>
              <a:rPr lang="en-US" dirty="0" smtClean="0"/>
              <a:t>Controls, including computer controls</a:t>
            </a:r>
          </a:p>
          <a:p>
            <a:pPr lvl="1"/>
            <a:r>
              <a:rPr lang="en-US" dirty="0" smtClean="0"/>
              <a:t>Payroll payoff – What’s that?</a:t>
            </a:r>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a:buNone/>
            </a:pPr>
            <a:r>
              <a:rPr lang="en-US" dirty="0" smtClean="0"/>
              <a:t>	</a:t>
            </a:r>
            <a:endParaRPr lang="en-US" dirty="0"/>
          </a:p>
        </p:txBody>
      </p:sp>
      <p:sp>
        <p:nvSpPr>
          <p:cNvPr id="3" name="Title 2"/>
          <p:cNvSpPr>
            <a:spLocks noGrp="1"/>
          </p:cNvSpPr>
          <p:nvPr>
            <p:ph type="title"/>
          </p:nvPr>
        </p:nvSpPr>
        <p:spPr/>
        <p:txBody>
          <a:bodyPr/>
          <a:lstStyle/>
          <a:p>
            <a:r>
              <a:rPr lang="en-US" dirty="0" smtClean="0"/>
              <a:t>Key Internal Control &amp; Accounting Areas (continued)</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Credit cards</a:t>
            </a:r>
          </a:p>
          <a:p>
            <a:pPr lvl="1"/>
            <a:r>
              <a:rPr lang="en-US" dirty="0" smtClean="0"/>
              <a:t>Proper documentation</a:t>
            </a:r>
          </a:p>
          <a:p>
            <a:pPr lvl="1"/>
            <a:r>
              <a:rPr lang="en-US" dirty="0" smtClean="0"/>
              <a:t>Proper review and authorization</a:t>
            </a:r>
          </a:p>
          <a:p>
            <a:pPr lvl="1"/>
            <a:r>
              <a:rPr lang="en-US" dirty="0" smtClean="0"/>
              <a:t>Business expense only (no personal expenses!)</a:t>
            </a:r>
          </a:p>
          <a:p>
            <a:pPr lvl="1"/>
            <a:endParaRPr lang="en-US" dirty="0" smtClean="0"/>
          </a:p>
          <a:p>
            <a:r>
              <a:rPr lang="en-US" dirty="0" smtClean="0"/>
              <a:t>Retirement plans</a:t>
            </a:r>
          </a:p>
          <a:p>
            <a:pPr lvl="1"/>
            <a:r>
              <a:rPr lang="en-US" dirty="0" smtClean="0"/>
              <a:t>Multi-employer plans</a:t>
            </a:r>
          </a:p>
          <a:p>
            <a:pPr lvl="2"/>
            <a:r>
              <a:rPr lang="en-US" dirty="0" smtClean="0"/>
              <a:t>Funding status (red, yellow, green)</a:t>
            </a:r>
          </a:p>
          <a:p>
            <a:pPr lvl="1"/>
            <a:r>
              <a:rPr lang="en-US" dirty="0" smtClean="0"/>
              <a:t>Deferred compensation plan</a:t>
            </a:r>
          </a:p>
          <a:p>
            <a:pPr lvl="2"/>
            <a:r>
              <a:rPr lang="en-US" dirty="0" smtClean="0"/>
              <a:t>Assets/liabilities of Club</a:t>
            </a:r>
            <a:endParaRPr lang="en-US" dirty="0"/>
          </a:p>
        </p:txBody>
      </p:sp>
      <p:sp>
        <p:nvSpPr>
          <p:cNvPr id="3" name="Title 2"/>
          <p:cNvSpPr>
            <a:spLocks noGrp="1"/>
          </p:cNvSpPr>
          <p:nvPr>
            <p:ph type="title"/>
          </p:nvPr>
        </p:nvSpPr>
        <p:spPr/>
        <p:txBody>
          <a:bodyPr/>
          <a:lstStyle/>
          <a:p>
            <a:r>
              <a:rPr lang="en-US" dirty="0" smtClean="0"/>
              <a:t>Key Internal Control &amp; Accounting Areas (continued)</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What’s Old</a:t>
            </a:r>
          </a:p>
          <a:p>
            <a:pPr lvl="1"/>
            <a:r>
              <a:rPr lang="en-US" dirty="0" smtClean="0"/>
              <a:t>Going Concern</a:t>
            </a:r>
          </a:p>
          <a:p>
            <a:pPr lvl="2"/>
            <a:r>
              <a:rPr lang="en-US" dirty="0" smtClean="0"/>
              <a:t>Effective date – 12/31/16</a:t>
            </a:r>
          </a:p>
          <a:p>
            <a:pPr lvl="1"/>
            <a:r>
              <a:rPr lang="en-US" dirty="0" smtClean="0"/>
              <a:t>Lease Accounting</a:t>
            </a:r>
          </a:p>
          <a:p>
            <a:pPr lvl="2"/>
            <a:r>
              <a:rPr lang="en-US" dirty="0" smtClean="0"/>
              <a:t>Effective date - ???</a:t>
            </a:r>
          </a:p>
          <a:p>
            <a:pPr lvl="2"/>
            <a:endParaRPr lang="en-US" dirty="0" smtClean="0"/>
          </a:p>
          <a:p>
            <a:pPr lvl="1">
              <a:buNone/>
            </a:pPr>
            <a:endParaRPr lang="en-US" dirty="0"/>
          </a:p>
        </p:txBody>
      </p:sp>
      <p:sp>
        <p:nvSpPr>
          <p:cNvPr id="3" name="Title 2"/>
          <p:cNvSpPr>
            <a:spLocks noGrp="1"/>
          </p:cNvSpPr>
          <p:nvPr>
            <p:ph type="title"/>
          </p:nvPr>
        </p:nvSpPr>
        <p:spPr/>
        <p:txBody>
          <a:bodyPr/>
          <a:lstStyle/>
          <a:p>
            <a:r>
              <a:rPr lang="en-US" dirty="0" smtClean="0"/>
              <a:t>Latest Developments / GAAP</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What’s New</a:t>
            </a:r>
          </a:p>
          <a:p>
            <a:pPr lvl="1"/>
            <a:r>
              <a:rPr lang="en-US" sz="1800" dirty="0" smtClean="0"/>
              <a:t>Financial Accounting Standards Board (FASB) Proposed Accounting Standards Update for Nonprofit Entities (Topic 958)</a:t>
            </a:r>
          </a:p>
          <a:p>
            <a:pPr lvl="1"/>
            <a:r>
              <a:rPr lang="en-US" sz="1800" dirty="0" smtClean="0"/>
              <a:t>History and background</a:t>
            </a:r>
          </a:p>
          <a:p>
            <a:pPr lvl="1"/>
            <a:r>
              <a:rPr lang="en-US" sz="1800" dirty="0" smtClean="0"/>
              <a:t>Exposure draft – April 2015</a:t>
            </a:r>
          </a:p>
          <a:p>
            <a:pPr lvl="1"/>
            <a:r>
              <a:rPr lang="en-US" sz="1800" dirty="0" smtClean="0"/>
              <a:t>Public comments through August 2015</a:t>
            </a:r>
          </a:p>
          <a:p>
            <a:pPr lvl="1"/>
            <a:r>
              <a:rPr lang="en-US" sz="1800" dirty="0" smtClean="0"/>
              <a:t>Not-for-Profit financial reporting</a:t>
            </a:r>
          </a:p>
          <a:p>
            <a:pPr lvl="2"/>
            <a:r>
              <a:rPr lang="en-US" sz="1600" dirty="0" smtClean="0"/>
              <a:t>Net asset classification</a:t>
            </a:r>
          </a:p>
          <a:p>
            <a:pPr lvl="2"/>
            <a:r>
              <a:rPr lang="en-US" sz="1600" dirty="0" smtClean="0"/>
              <a:t>Combine three net asset classes (unrestricted, temporarily restricted and Permanently restricted into two net asset classes</a:t>
            </a:r>
          </a:p>
          <a:p>
            <a:pPr lvl="3"/>
            <a:r>
              <a:rPr lang="en-US" sz="1400" dirty="0" smtClean="0"/>
              <a:t>Assets without donor restrictions</a:t>
            </a:r>
          </a:p>
          <a:p>
            <a:pPr lvl="3"/>
            <a:r>
              <a:rPr lang="en-US" sz="1400" dirty="0" smtClean="0"/>
              <a:t>Assets with donor restrictions</a:t>
            </a:r>
            <a:endParaRPr lang="en-US" sz="1400" dirty="0"/>
          </a:p>
        </p:txBody>
      </p:sp>
      <p:sp>
        <p:nvSpPr>
          <p:cNvPr id="3" name="Title 2"/>
          <p:cNvSpPr>
            <a:spLocks noGrp="1"/>
          </p:cNvSpPr>
          <p:nvPr>
            <p:ph type="title"/>
          </p:nvPr>
        </p:nvSpPr>
        <p:spPr/>
        <p:txBody>
          <a:bodyPr/>
          <a:lstStyle/>
          <a:p>
            <a:r>
              <a:rPr lang="en-US" dirty="0" smtClean="0"/>
              <a:t>Latest Developments / GAAP (continued)</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Statement of activities</a:t>
            </a:r>
          </a:p>
          <a:p>
            <a:pPr lvl="1"/>
            <a:r>
              <a:rPr lang="en-US" dirty="0" smtClean="0"/>
              <a:t>Investment fees</a:t>
            </a:r>
          </a:p>
          <a:p>
            <a:pPr lvl="2"/>
            <a:r>
              <a:rPr lang="en-US" dirty="0" smtClean="0"/>
              <a:t>Presently – option: gross or net</a:t>
            </a:r>
          </a:p>
          <a:p>
            <a:pPr lvl="2"/>
            <a:r>
              <a:rPr lang="en-US" dirty="0" smtClean="0"/>
              <a:t>Proposed – net</a:t>
            </a:r>
          </a:p>
          <a:p>
            <a:pPr lvl="1"/>
            <a:r>
              <a:rPr lang="en-US" dirty="0" smtClean="0"/>
              <a:t>Presentation of transfers</a:t>
            </a:r>
          </a:p>
          <a:p>
            <a:pPr lvl="2"/>
            <a:r>
              <a:rPr lang="en-US" dirty="0" smtClean="0"/>
              <a:t>Reflected after change from operations</a:t>
            </a:r>
            <a:endParaRPr lang="en-US" dirty="0"/>
          </a:p>
        </p:txBody>
      </p:sp>
      <p:sp>
        <p:nvSpPr>
          <p:cNvPr id="3" name="Title 2"/>
          <p:cNvSpPr>
            <a:spLocks noGrp="1"/>
          </p:cNvSpPr>
          <p:nvPr>
            <p:ph type="title"/>
          </p:nvPr>
        </p:nvSpPr>
        <p:spPr/>
        <p:txBody>
          <a:bodyPr/>
          <a:lstStyle/>
          <a:p>
            <a:r>
              <a:rPr lang="en-US" dirty="0" smtClean="0"/>
              <a:t>Latest Developments / GAAP (continued)</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Expense reporting</a:t>
            </a:r>
          </a:p>
          <a:p>
            <a:pPr lvl="1"/>
            <a:r>
              <a:rPr lang="en-US" dirty="0" smtClean="0"/>
              <a:t>Presently    - no specific requirement</a:t>
            </a:r>
          </a:p>
          <a:p>
            <a:pPr lvl="8"/>
            <a:r>
              <a:rPr lang="en-US" dirty="0" smtClean="0"/>
              <a:t>Hybrid – Functional/nature</a:t>
            </a:r>
          </a:p>
          <a:p>
            <a:pPr lvl="1"/>
            <a:r>
              <a:rPr lang="en-US" dirty="0" smtClean="0"/>
              <a:t>Proposed    - Reporting by functional basis – separate statement or note to financial statements</a:t>
            </a:r>
          </a:p>
          <a:p>
            <a:pPr lvl="1"/>
            <a:endParaRPr lang="en-US" dirty="0"/>
          </a:p>
        </p:txBody>
      </p:sp>
      <p:sp>
        <p:nvSpPr>
          <p:cNvPr id="3" name="Title 2"/>
          <p:cNvSpPr>
            <a:spLocks noGrp="1"/>
          </p:cNvSpPr>
          <p:nvPr>
            <p:ph type="title"/>
          </p:nvPr>
        </p:nvSpPr>
        <p:spPr/>
        <p:txBody>
          <a:bodyPr/>
          <a:lstStyle/>
          <a:p>
            <a:r>
              <a:rPr lang="en-US" dirty="0" smtClean="0"/>
              <a:t>Latest Developments / GAAP (continued)</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Statement of cash flows</a:t>
            </a:r>
          </a:p>
          <a:p>
            <a:pPr lvl="1"/>
            <a:r>
              <a:rPr lang="en-US" dirty="0" smtClean="0"/>
              <a:t>Indirect vs. Direct Method</a:t>
            </a:r>
          </a:p>
          <a:p>
            <a:pPr lvl="2"/>
            <a:r>
              <a:rPr lang="en-US" dirty="0" smtClean="0"/>
              <a:t>Presently either method is acceptable</a:t>
            </a:r>
          </a:p>
          <a:p>
            <a:pPr lvl="2"/>
            <a:r>
              <a:rPr lang="en-US" dirty="0" smtClean="0"/>
              <a:t>Proposed – Direct method</a:t>
            </a:r>
          </a:p>
          <a:p>
            <a:pPr lvl="2"/>
            <a:endParaRPr lang="en-US" dirty="0" smtClean="0"/>
          </a:p>
          <a:p>
            <a:pPr lvl="2"/>
            <a:endParaRPr lang="en-US" dirty="0" smtClean="0"/>
          </a:p>
          <a:p>
            <a:r>
              <a:rPr lang="en-US" dirty="0" smtClean="0"/>
              <a:t>Note disclosures</a:t>
            </a:r>
          </a:p>
          <a:p>
            <a:pPr lvl="1"/>
            <a:r>
              <a:rPr lang="en-US" dirty="0" smtClean="0"/>
              <a:t>Description of board-designated funds</a:t>
            </a:r>
          </a:p>
          <a:p>
            <a:pPr lvl="1"/>
            <a:r>
              <a:rPr lang="en-US" dirty="0" smtClean="0"/>
              <a:t>Liquidity</a:t>
            </a:r>
            <a:endParaRPr lang="en-US" dirty="0"/>
          </a:p>
        </p:txBody>
      </p:sp>
      <p:sp>
        <p:nvSpPr>
          <p:cNvPr id="3" name="Title 2"/>
          <p:cNvSpPr>
            <a:spLocks noGrp="1"/>
          </p:cNvSpPr>
          <p:nvPr>
            <p:ph type="title"/>
          </p:nvPr>
        </p:nvSpPr>
        <p:spPr/>
        <p:txBody>
          <a:bodyPr/>
          <a:lstStyle/>
          <a:p>
            <a:r>
              <a:rPr lang="en-US" dirty="0" smtClean="0"/>
              <a:t>Latest Developments / GAAP (continued)</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2819400" y="-381000"/>
            <a:ext cx="6553200" cy="7486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lIns="92075" tIns="46038" rIns="92075" bIns="46038"/>
          <a:lstStyle/>
          <a:p>
            <a:pPr algn="ctr" eaLnBrk="1" hangingPunct="1"/>
            <a:r>
              <a:rPr lang="en-US" u="sng" dirty="0" smtClean="0"/>
              <a:t>Private Club Environment</a:t>
            </a:r>
          </a:p>
        </p:txBody>
      </p:sp>
      <p:sp>
        <p:nvSpPr>
          <p:cNvPr id="731139" name="Rectangle 3"/>
          <p:cNvSpPr>
            <a:spLocks noGrp="1" noChangeArrowheads="1"/>
          </p:cNvSpPr>
          <p:nvPr>
            <p:ph type="body" sz="half" idx="1"/>
          </p:nvPr>
        </p:nvSpPr>
        <p:spPr>
          <a:xfrm>
            <a:off x="228600" y="1295400"/>
            <a:ext cx="4724400" cy="4495800"/>
          </a:xfrm>
        </p:spPr>
        <p:txBody>
          <a:bodyPr lIns="92075" tIns="46038" rIns="92075" bIns="46038">
            <a:normAutofit/>
          </a:bodyPr>
          <a:lstStyle/>
          <a:p>
            <a:pPr eaLnBrk="1" hangingPunct="1">
              <a:defRPr/>
            </a:pPr>
            <a:r>
              <a:rPr lang="en-US" sz="2400" dirty="0" smtClean="0"/>
              <a:t>Challenges for Private Clubs well documented prior to Great Recession.</a:t>
            </a:r>
          </a:p>
          <a:p>
            <a:pPr eaLnBrk="1" hangingPunct="1">
              <a:defRPr/>
            </a:pPr>
            <a:r>
              <a:rPr lang="en-US" sz="2400" dirty="0" smtClean="0"/>
              <a:t>Forces at Work Include:</a:t>
            </a:r>
          </a:p>
          <a:p>
            <a:pPr lvl="1" eaLnBrk="1" hangingPunct="1">
              <a:defRPr/>
            </a:pPr>
            <a:r>
              <a:rPr lang="en-US" sz="2000" dirty="0" smtClean="0"/>
              <a:t>Aging of Baby Boomers</a:t>
            </a:r>
          </a:p>
          <a:p>
            <a:pPr lvl="1" eaLnBrk="1" hangingPunct="1">
              <a:defRPr/>
            </a:pPr>
            <a:r>
              <a:rPr lang="en-US" sz="2000" dirty="0" smtClean="0"/>
              <a:t>Changing Lifestyles  </a:t>
            </a:r>
          </a:p>
          <a:p>
            <a:pPr lvl="1" eaLnBrk="1" hangingPunct="1">
              <a:defRPr/>
            </a:pPr>
            <a:r>
              <a:rPr lang="en-US" sz="2000" dirty="0" smtClean="0"/>
              <a:t>Declining Corporate Support </a:t>
            </a:r>
          </a:p>
          <a:p>
            <a:pPr lvl="1" eaLnBrk="1" hangingPunct="1">
              <a:defRPr/>
            </a:pPr>
            <a:r>
              <a:rPr lang="en-US" sz="2000" dirty="0" smtClean="0"/>
              <a:t>Increased Competition</a:t>
            </a:r>
          </a:p>
          <a:p>
            <a:pPr lvl="1" eaLnBrk="1" hangingPunct="1">
              <a:defRPr/>
            </a:pPr>
            <a:r>
              <a:rPr lang="en-US" sz="2000" dirty="0" smtClean="0"/>
              <a:t>Increased Operating Costs</a:t>
            </a:r>
          </a:p>
          <a:p>
            <a:pPr lvl="1" eaLnBrk="1" hangingPunct="1">
              <a:defRPr/>
            </a:pPr>
            <a:r>
              <a:rPr lang="en-US" sz="2000" dirty="0" smtClean="0"/>
              <a:t>Shrinking Initiation Fee and Other Revenue</a:t>
            </a:r>
          </a:p>
          <a:p>
            <a:pPr lvl="1" eaLnBrk="1" hangingPunct="1">
              <a:defRPr/>
            </a:pPr>
            <a:r>
              <a:rPr lang="en-US" sz="2000" dirty="0" smtClean="0"/>
              <a:t>Increased Debt</a:t>
            </a:r>
          </a:p>
          <a:p>
            <a:pPr lvl="1" eaLnBrk="1" hangingPunct="1">
              <a:defRPr/>
            </a:pPr>
            <a:endParaRPr lang="en-US" sz="2000" dirty="0" smtClean="0"/>
          </a:p>
          <a:p>
            <a:pPr lvl="1" eaLnBrk="1" hangingPunct="1">
              <a:defRPr/>
            </a:pPr>
            <a:endParaRPr lang="en-US" sz="2000" dirty="0" smtClean="0"/>
          </a:p>
          <a:p>
            <a:pPr lvl="1" eaLnBrk="1" hangingPunct="1">
              <a:defRPr/>
            </a:pPr>
            <a:endParaRPr lang="en-US" sz="2000" dirty="0" smtClean="0"/>
          </a:p>
        </p:txBody>
      </p:sp>
      <p:pic>
        <p:nvPicPr>
          <p:cNvPr id="16388" name="Picture 4" descr="vertical dusk clubhouse view"/>
          <p:cNvPicPr>
            <a:picLocks noGrp="1" noChangeAspect="1" noChangeArrowheads="1"/>
          </p:cNvPicPr>
          <p:nvPr>
            <p:ph sz="half" idx="2"/>
          </p:nvPr>
        </p:nvPicPr>
        <p:blipFill>
          <a:blip r:embed="rId3" cstate="print"/>
          <a:stretch>
            <a:fillRect/>
          </a:stretch>
        </p:blipFill>
        <p:spPr>
          <a:xfrm>
            <a:off x="5162550" y="1752600"/>
            <a:ext cx="3238500" cy="3886200"/>
          </a:xfrm>
          <a:noFill/>
          <a:ln w="12700">
            <a:solidFill>
              <a:srgbClr val="000000"/>
            </a:solidFill>
            <a:miter lim="800000"/>
            <a:headEnd/>
            <a:tailEnd/>
          </a:ln>
        </p:spPr>
      </p:pic>
      <p:pic>
        <p:nvPicPr>
          <p:cNvPr id="5" name="Picture 23" descr="condon"/>
          <p:cNvPicPr>
            <a:picLocks noChangeAspect="1" noChangeArrowheads="1"/>
          </p:cNvPicPr>
          <p:nvPr/>
        </p:nvPicPr>
        <p:blipFill>
          <a:blip r:embed="rId4" cstate="print">
            <a:grayscl/>
          </a:blip>
          <a:srcRect/>
          <a:stretch>
            <a:fillRect/>
          </a:stretch>
        </p:blipFill>
        <p:spPr bwMode="auto">
          <a:xfrm>
            <a:off x="0" y="5571744"/>
            <a:ext cx="1475232" cy="1286256"/>
          </a:xfrm>
          <a:prstGeom prst="rect">
            <a:avLst/>
          </a:prstGeo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xfrm>
            <a:off x="0" y="457200"/>
            <a:ext cx="8686800" cy="1143000"/>
          </a:xfrm>
        </p:spPr>
        <p:txBody>
          <a:bodyPr lIns="92075" tIns="46038" rIns="92075" bIns="46038">
            <a:normAutofit fontScale="90000"/>
          </a:bodyPr>
          <a:lstStyle/>
          <a:p>
            <a:pPr eaLnBrk="1" hangingPunct="1"/>
            <a:r>
              <a:rPr lang="en-US" sz="4000" u="sng" dirty="0" smtClean="0"/>
              <a:t/>
            </a:r>
            <a:br>
              <a:rPr lang="en-US" sz="4000" u="sng" dirty="0" smtClean="0"/>
            </a:br>
            <a:r>
              <a:rPr lang="en-US" sz="4000" u="sng" dirty="0" smtClean="0"/>
              <a:t/>
            </a:r>
            <a:br>
              <a:rPr lang="en-US" sz="4000" u="sng" dirty="0" smtClean="0"/>
            </a:br>
            <a:r>
              <a:rPr lang="en-US" sz="4000" u="sng" dirty="0" smtClean="0"/>
              <a:t>Our Industry Has Been Shrinking</a:t>
            </a:r>
            <a:br>
              <a:rPr lang="en-US" sz="4000" u="sng" dirty="0" smtClean="0"/>
            </a:br>
            <a:r>
              <a:rPr lang="en-US" sz="4000" u="sng" dirty="0" smtClean="0"/>
              <a:t>(Country Clubs)</a:t>
            </a:r>
            <a:br>
              <a:rPr lang="en-US" sz="4000" u="sng" dirty="0" smtClean="0"/>
            </a:br>
            <a:r>
              <a:rPr lang="en-US" sz="4000" dirty="0" smtClean="0"/>
              <a:t/>
            </a:r>
            <a:br>
              <a:rPr lang="en-US" sz="4000" dirty="0" smtClean="0"/>
            </a:br>
            <a:endParaRPr lang="en-US" sz="4000" dirty="0" smtClean="0"/>
          </a:p>
        </p:txBody>
      </p:sp>
      <p:graphicFrame>
        <p:nvGraphicFramePr>
          <p:cNvPr id="1026" name="Object 3"/>
          <p:cNvGraphicFramePr>
            <a:graphicFrameLocks noChangeAspect="1"/>
          </p:cNvGraphicFramePr>
          <p:nvPr>
            <p:ph type="chart" idx="4294967295"/>
          </p:nvPr>
        </p:nvGraphicFramePr>
        <p:xfrm>
          <a:off x="0" y="1600200"/>
          <a:ext cx="8686800" cy="4191000"/>
        </p:xfrm>
        <a:graphic>
          <a:graphicData uri="http://schemas.openxmlformats.org/presentationml/2006/ole">
            <p:oleObj spid="_x0000_s20482" name="Chart" r:id="rId3" imgW="8458335" imgH="4343400" progId="MSGraph.Chart.8">
              <p:embed followColorScheme="full"/>
            </p:oleObj>
          </a:graphicData>
        </a:graphic>
      </p:graphicFrame>
      <p:sp>
        <p:nvSpPr>
          <p:cNvPr id="1028" name="Line 4"/>
          <p:cNvSpPr>
            <a:spLocks noChangeShapeType="1"/>
          </p:cNvSpPr>
          <p:nvPr/>
        </p:nvSpPr>
        <p:spPr bwMode="auto">
          <a:xfrm>
            <a:off x="1981200" y="2209800"/>
            <a:ext cx="4724400" cy="990600"/>
          </a:xfrm>
          <a:prstGeom prst="line">
            <a:avLst/>
          </a:prstGeom>
          <a:noFill/>
          <a:ln w="25400" cap="sq">
            <a:solidFill>
              <a:srgbClr val="FF0000"/>
            </a:solidFill>
            <a:round/>
            <a:headEnd type="none" w="sm" len="sm"/>
            <a:tailEnd type="none" w="sm" len="sm"/>
          </a:ln>
        </p:spPr>
        <p:txBody>
          <a:bodyPr/>
          <a:lstStyle/>
          <a:p>
            <a:endParaRPr lang="en-US" dirty="0"/>
          </a:p>
        </p:txBody>
      </p:sp>
      <p:sp>
        <p:nvSpPr>
          <p:cNvPr id="1029" name="Line 5"/>
          <p:cNvSpPr>
            <a:spLocks noChangeShapeType="1"/>
          </p:cNvSpPr>
          <p:nvPr/>
        </p:nvSpPr>
        <p:spPr bwMode="auto">
          <a:xfrm flipH="1">
            <a:off x="2819400" y="1981200"/>
            <a:ext cx="457200" cy="381000"/>
          </a:xfrm>
          <a:prstGeom prst="line">
            <a:avLst/>
          </a:prstGeom>
          <a:noFill/>
          <a:ln w="25400" cap="sq">
            <a:solidFill>
              <a:srgbClr val="FF0000"/>
            </a:solidFill>
            <a:round/>
            <a:headEnd type="none" w="sm" len="sm"/>
            <a:tailEnd type="arrow" w="lg" len="lg"/>
          </a:ln>
        </p:spPr>
        <p:txBody>
          <a:bodyPr/>
          <a:lstStyle/>
          <a:p>
            <a:endParaRPr lang="en-US" dirty="0"/>
          </a:p>
        </p:txBody>
      </p:sp>
      <p:sp>
        <p:nvSpPr>
          <p:cNvPr id="1030" name="Line 6"/>
          <p:cNvSpPr>
            <a:spLocks noChangeShapeType="1"/>
          </p:cNvSpPr>
          <p:nvPr/>
        </p:nvSpPr>
        <p:spPr bwMode="auto">
          <a:xfrm flipH="1">
            <a:off x="4343400" y="2286000"/>
            <a:ext cx="457200" cy="381000"/>
          </a:xfrm>
          <a:prstGeom prst="line">
            <a:avLst/>
          </a:prstGeom>
          <a:noFill/>
          <a:ln w="25400" cap="sq">
            <a:solidFill>
              <a:srgbClr val="FF0000"/>
            </a:solidFill>
            <a:round/>
            <a:headEnd type="none" w="sm" len="sm"/>
            <a:tailEnd type="arrow" w="lg" len="lg"/>
          </a:ln>
        </p:spPr>
        <p:txBody>
          <a:bodyPr/>
          <a:lstStyle/>
          <a:p>
            <a:endParaRPr lang="en-US" dirty="0"/>
          </a:p>
        </p:txBody>
      </p:sp>
      <p:sp>
        <p:nvSpPr>
          <p:cNvPr id="1031" name="Line 7"/>
          <p:cNvSpPr>
            <a:spLocks noChangeShapeType="1"/>
          </p:cNvSpPr>
          <p:nvPr/>
        </p:nvSpPr>
        <p:spPr bwMode="auto">
          <a:xfrm flipH="1">
            <a:off x="5715000" y="2590800"/>
            <a:ext cx="457200" cy="381000"/>
          </a:xfrm>
          <a:prstGeom prst="line">
            <a:avLst/>
          </a:prstGeom>
          <a:noFill/>
          <a:ln w="25400" cap="sq">
            <a:solidFill>
              <a:srgbClr val="FF0000"/>
            </a:solidFill>
            <a:round/>
            <a:headEnd type="none" w="sm" len="sm"/>
            <a:tailEnd type="arrow" w="lg" len="lg"/>
          </a:ln>
        </p:spPr>
        <p:txBody>
          <a:bodyPr/>
          <a:lstStyle/>
          <a:p>
            <a:endParaRPr lang="en-US" dirty="0"/>
          </a:p>
        </p:txBody>
      </p:sp>
      <p:sp>
        <p:nvSpPr>
          <p:cNvPr id="1032" name="Text Box 8"/>
          <p:cNvSpPr txBox="1">
            <a:spLocks noChangeArrowheads="1"/>
          </p:cNvSpPr>
          <p:nvPr/>
        </p:nvSpPr>
        <p:spPr bwMode="auto">
          <a:xfrm>
            <a:off x="3200400" y="1660525"/>
            <a:ext cx="1314450" cy="396875"/>
          </a:xfrm>
          <a:prstGeom prst="rect">
            <a:avLst/>
          </a:prstGeom>
          <a:noFill/>
          <a:ln w="12700" cap="sq">
            <a:noFill/>
            <a:miter lim="800000"/>
            <a:headEnd type="none" w="sm" len="sm"/>
            <a:tailEnd type="none" w="sm" len="sm"/>
          </a:ln>
        </p:spPr>
        <p:txBody>
          <a:bodyPr wrap="none">
            <a:spAutoFit/>
          </a:bodyPr>
          <a:lstStyle/>
          <a:p>
            <a:r>
              <a:rPr kumimoji="1" lang="en-US" sz="2000" dirty="0">
                <a:solidFill>
                  <a:schemeClr val="folHlink"/>
                </a:solidFill>
                <a:latin typeface="Century Gothic" pitchFamily="34" charset="0"/>
              </a:rPr>
              <a:t>Down 6%</a:t>
            </a:r>
          </a:p>
        </p:txBody>
      </p:sp>
      <p:sp>
        <p:nvSpPr>
          <p:cNvPr id="1033" name="Text Box 9"/>
          <p:cNvSpPr txBox="1">
            <a:spLocks noChangeArrowheads="1"/>
          </p:cNvSpPr>
          <p:nvPr/>
        </p:nvSpPr>
        <p:spPr bwMode="auto">
          <a:xfrm>
            <a:off x="4716463" y="1965325"/>
            <a:ext cx="1455737" cy="396875"/>
          </a:xfrm>
          <a:prstGeom prst="rect">
            <a:avLst/>
          </a:prstGeom>
          <a:noFill/>
          <a:ln w="12700" cap="sq">
            <a:noFill/>
            <a:miter lim="800000"/>
            <a:headEnd type="none" w="sm" len="sm"/>
            <a:tailEnd type="none" w="sm" len="sm"/>
          </a:ln>
        </p:spPr>
        <p:txBody>
          <a:bodyPr wrap="none">
            <a:spAutoFit/>
          </a:bodyPr>
          <a:lstStyle/>
          <a:p>
            <a:r>
              <a:rPr kumimoji="1" lang="en-US" sz="2000" dirty="0">
                <a:solidFill>
                  <a:schemeClr val="folHlink"/>
                </a:solidFill>
                <a:latin typeface="Century Gothic" pitchFamily="34" charset="0"/>
              </a:rPr>
              <a:t>Down 10%</a:t>
            </a:r>
          </a:p>
        </p:txBody>
      </p:sp>
      <p:sp>
        <p:nvSpPr>
          <p:cNvPr id="1034" name="Text Box 10"/>
          <p:cNvSpPr txBox="1">
            <a:spLocks noChangeArrowheads="1"/>
          </p:cNvSpPr>
          <p:nvPr/>
        </p:nvSpPr>
        <p:spPr bwMode="auto">
          <a:xfrm>
            <a:off x="6096000" y="2362200"/>
            <a:ext cx="1474788" cy="396875"/>
          </a:xfrm>
          <a:prstGeom prst="rect">
            <a:avLst/>
          </a:prstGeom>
          <a:noFill/>
          <a:ln w="12700" cap="sq">
            <a:noFill/>
            <a:miter lim="800000"/>
            <a:headEnd type="none" w="sm" len="sm"/>
            <a:tailEnd type="none" w="sm" len="sm"/>
          </a:ln>
        </p:spPr>
        <p:txBody>
          <a:bodyPr wrap="none">
            <a:spAutoFit/>
          </a:bodyPr>
          <a:lstStyle/>
          <a:p>
            <a:r>
              <a:rPr kumimoji="1" lang="en-US" sz="2000" dirty="0">
                <a:solidFill>
                  <a:schemeClr val="folHlink"/>
                </a:solidFill>
                <a:latin typeface="Century Gothic" pitchFamily="34" charset="0"/>
              </a:rPr>
              <a:t>Down ??%</a:t>
            </a:r>
          </a:p>
        </p:txBody>
      </p:sp>
      <p:pic>
        <p:nvPicPr>
          <p:cNvPr id="11" name="Picture 23" descr="condon"/>
          <p:cNvPicPr>
            <a:picLocks noChangeAspect="1" noChangeArrowheads="1"/>
          </p:cNvPicPr>
          <p:nvPr/>
        </p:nvPicPr>
        <p:blipFill>
          <a:blip r:embed="rId4" cstate="print">
            <a:grayscl/>
          </a:blip>
          <a:srcRect/>
          <a:stretch>
            <a:fillRect/>
          </a:stretch>
        </p:blipFill>
        <p:spPr bwMode="auto">
          <a:xfrm>
            <a:off x="0" y="5571744"/>
            <a:ext cx="1475232" cy="1286256"/>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smtClean="0"/>
          </a:p>
          <a:p>
            <a:r>
              <a:rPr lang="en-US" dirty="0" smtClean="0"/>
              <a:t>Concern – if employers misclassify employees as independent contractors, employees may not receive important workplace protections such as the minimum wage, overtime compensation, unemployment insurance, and workers’ compensation.</a:t>
            </a:r>
          </a:p>
          <a:p>
            <a:r>
              <a:rPr lang="en-US" dirty="0" smtClean="0"/>
              <a:t>This is not a new development – proper classification has always been a DOL concern.					</a:t>
            </a:r>
            <a:r>
              <a:rPr lang="en-US" sz="1100" dirty="0" smtClean="0"/>
              <a:t>  jr2</a:t>
            </a:r>
            <a:endParaRPr lang="en-US" sz="1100" dirty="0"/>
          </a:p>
        </p:txBody>
      </p:sp>
      <p:sp>
        <p:nvSpPr>
          <p:cNvPr id="2" name="Title 1"/>
          <p:cNvSpPr>
            <a:spLocks noGrp="1"/>
          </p:cNvSpPr>
          <p:nvPr>
            <p:ph type="title"/>
          </p:nvPr>
        </p:nvSpPr>
        <p:spPr/>
        <p:txBody>
          <a:bodyPr/>
          <a:lstStyle/>
          <a:p>
            <a:r>
              <a:rPr lang="en-US" smtClean="0"/>
              <a:t>    DOL No. 2015-1 – Why is the DOL Concerned?</a:t>
            </a:r>
            <a:endParaRPr lang="en-US" dirty="0"/>
          </a:p>
        </p:txBody>
      </p:sp>
      <p:pic>
        <p:nvPicPr>
          <p:cNvPr id="6" name="Picture 23" descr="condon"/>
          <p:cNvPicPr>
            <a:picLocks noChangeAspect="1" noChangeArrowheads="1"/>
          </p:cNvPicPr>
          <p:nvPr/>
        </p:nvPicPr>
        <p:blipFill>
          <a:blip r:embed="rId2" cstate="print">
            <a:grayscl/>
          </a:blip>
          <a:srcRect/>
          <a:stretch>
            <a:fillRect/>
          </a:stretch>
        </p:blipFill>
        <p:spPr bwMode="auto">
          <a:xfrm>
            <a:off x="0" y="5572125"/>
            <a:ext cx="1474788" cy="1285875"/>
          </a:xfrm>
          <a:prstGeom prst="rect">
            <a:avLst/>
          </a:prstGeom>
          <a:noFill/>
        </p:spPr>
      </p:pic>
    </p:spTree>
    <p:extLst>
      <p:ext uri="{BB962C8B-B14F-4D97-AF65-F5344CB8AC3E}">
        <p14:creationId xmlns:p14="http://schemas.microsoft.com/office/powerpoint/2010/main" xmlns="" val="29665302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3"/>
          <p:cNvGraphicFramePr>
            <a:graphicFrameLocks noChangeAspect="1"/>
          </p:cNvGraphicFramePr>
          <p:nvPr>
            <p:ph idx="1"/>
          </p:nvPr>
        </p:nvGraphicFramePr>
        <p:xfrm>
          <a:off x="381000" y="1905000"/>
          <a:ext cx="8115300" cy="3581400"/>
        </p:xfrm>
        <a:graphic>
          <a:graphicData uri="http://schemas.openxmlformats.org/presentationml/2006/ole">
            <p:oleObj spid="_x0000_s21506" name="Chart" r:id="rId4" imgW="8115233" imgH="3581400" progId="MSGraph.Chart.8">
              <p:embed followColorScheme="full"/>
            </p:oleObj>
          </a:graphicData>
        </a:graphic>
      </p:graphicFrame>
      <p:sp>
        <p:nvSpPr>
          <p:cNvPr id="8195" name="Rectangle 2"/>
          <p:cNvSpPr>
            <a:spLocks noGrp="1" noChangeArrowheads="1"/>
          </p:cNvSpPr>
          <p:nvPr>
            <p:ph type="title"/>
          </p:nvPr>
        </p:nvSpPr>
        <p:spPr/>
        <p:txBody>
          <a:bodyPr lIns="92075" tIns="46038" rIns="92075" bIns="46038"/>
          <a:lstStyle/>
          <a:p>
            <a:pPr eaLnBrk="1" hangingPunct="1"/>
            <a:r>
              <a:rPr lang="en-US" u="sng" dirty="0" smtClean="0"/>
              <a:t>Distance From Home to Club</a:t>
            </a:r>
          </a:p>
        </p:txBody>
      </p:sp>
      <p:pic>
        <p:nvPicPr>
          <p:cNvPr id="4" name="Picture 23" descr="condon"/>
          <p:cNvPicPr>
            <a:picLocks noChangeAspect="1" noChangeArrowheads="1"/>
          </p:cNvPicPr>
          <p:nvPr/>
        </p:nvPicPr>
        <p:blipFill>
          <a:blip r:embed="rId5" cstate="print">
            <a:grayscl/>
          </a:blip>
          <a:srcRect/>
          <a:stretch>
            <a:fillRect/>
          </a:stretch>
        </p:blipFill>
        <p:spPr bwMode="auto">
          <a:xfrm>
            <a:off x="0" y="5571744"/>
            <a:ext cx="1475232" cy="1286256"/>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eaLnBrk="1" hangingPunct="1">
              <a:defRPr/>
            </a:pPr>
            <a:r>
              <a:rPr lang="en-US" sz="2000" dirty="0" smtClean="0"/>
              <a:t>Dues have outpaced inflation for most of the past decade:</a:t>
            </a:r>
          </a:p>
          <a:p>
            <a:pPr lvl="1" eaLnBrk="1" hangingPunct="1">
              <a:defRPr/>
            </a:pPr>
            <a:r>
              <a:rPr lang="en-US" sz="2000" dirty="0" smtClean="0"/>
              <a:t>Country Club dues up 47% since 2004</a:t>
            </a:r>
          </a:p>
          <a:p>
            <a:pPr lvl="1" eaLnBrk="1" hangingPunct="1">
              <a:defRPr/>
            </a:pPr>
            <a:r>
              <a:rPr lang="en-US" sz="2000" dirty="0" smtClean="0"/>
              <a:t>Members down approximately 1% since 2007</a:t>
            </a:r>
          </a:p>
          <a:p>
            <a:pPr lvl="2">
              <a:defRPr/>
            </a:pPr>
            <a:r>
              <a:rPr lang="en-US" sz="2000" dirty="0" smtClean="0"/>
              <a:t>Regular members down 6%</a:t>
            </a:r>
          </a:p>
          <a:p>
            <a:pPr lvl="2">
              <a:defRPr/>
            </a:pPr>
            <a:r>
              <a:rPr lang="en-US" sz="2000" dirty="0" smtClean="0"/>
              <a:t>Other membership categories up 5%</a:t>
            </a:r>
          </a:p>
          <a:p>
            <a:pPr eaLnBrk="1" hangingPunct="1">
              <a:defRPr/>
            </a:pPr>
            <a:r>
              <a:rPr lang="en-US" sz="2000" dirty="0" smtClean="0"/>
              <a:t>Source of dues and initiation payment is more likely to come from the member than a company. </a:t>
            </a:r>
          </a:p>
          <a:p>
            <a:pPr eaLnBrk="1" hangingPunct="1">
              <a:defRPr/>
            </a:pPr>
            <a:r>
              <a:rPr lang="en-US" sz="2000" dirty="0" smtClean="0"/>
              <a:t>This has increased demand for year-round value. </a:t>
            </a:r>
          </a:p>
          <a:p>
            <a:pPr eaLnBrk="1" hangingPunct="1">
              <a:defRPr/>
            </a:pPr>
            <a:r>
              <a:rPr lang="en-US" sz="2000" dirty="0" smtClean="0"/>
              <a:t>80 million people coming into the prime joining age in next 20 years</a:t>
            </a:r>
          </a:p>
        </p:txBody>
      </p:sp>
      <p:sp>
        <p:nvSpPr>
          <p:cNvPr id="17410" name="Title 1"/>
          <p:cNvSpPr>
            <a:spLocks noGrp="1"/>
          </p:cNvSpPr>
          <p:nvPr>
            <p:ph type="title"/>
          </p:nvPr>
        </p:nvSpPr>
        <p:spPr/>
        <p:txBody>
          <a:bodyPr/>
          <a:lstStyle/>
          <a:p>
            <a:pPr eaLnBrk="1" hangingPunct="1"/>
            <a:r>
              <a:rPr lang="en-US" u="sng" dirty="0" smtClean="0"/>
              <a:t>Perceived Value</a:t>
            </a:r>
          </a:p>
        </p:txBody>
      </p:sp>
      <p:pic>
        <p:nvPicPr>
          <p:cNvPr id="4" name="Picture 23" descr="condon"/>
          <p:cNvPicPr>
            <a:picLocks noChangeAspect="1" noChangeArrowheads="1"/>
          </p:cNvPicPr>
          <p:nvPr/>
        </p:nvPicPr>
        <p:blipFill>
          <a:blip r:embed="rId2" cstate="print">
            <a:grayscl/>
          </a:blip>
          <a:srcRect/>
          <a:stretch>
            <a:fillRect/>
          </a:stretch>
        </p:blipFill>
        <p:spPr bwMode="auto">
          <a:xfrm>
            <a:off x="0" y="5571744"/>
            <a:ext cx="1475232" cy="1286256"/>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a:buNone/>
            </a:pPr>
            <a:endParaRPr lang="en-US" dirty="0"/>
          </a:p>
        </p:txBody>
      </p:sp>
      <p:sp>
        <p:nvSpPr>
          <p:cNvPr id="3" name="Title 2"/>
          <p:cNvSpPr>
            <a:spLocks noGrp="1"/>
          </p:cNvSpPr>
          <p:nvPr>
            <p:ph type="title"/>
          </p:nvPr>
        </p:nvSpPr>
        <p:spPr/>
        <p:txBody>
          <a:bodyPr/>
          <a:lstStyle/>
          <a:p>
            <a:pPr algn="ctr"/>
            <a:r>
              <a:rPr lang="en-US" u="sng" dirty="0" smtClean="0"/>
              <a:t>Membership Trends </a:t>
            </a:r>
            <a:endParaRPr lang="en-US" u="sng" dirty="0"/>
          </a:p>
        </p:txBody>
      </p:sp>
      <p:graphicFrame>
        <p:nvGraphicFramePr>
          <p:cNvPr id="7" name="Chart 6"/>
          <p:cNvGraphicFramePr/>
          <p:nvPr/>
        </p:nvGraphicFramePr>
        <p:xfrm>
          <a:off x="1300162" y="2057400"/>
          <a:ext cx="6543676" cy="2743200"/>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23" descr="condon"/>
          <p:cNvPicPr>
            <a:picLocks noChangeAspect="1" noChangeArrowheads="1"/>
          </p:cNvPicPr>
          <p:nvPr/>
        </p:nvPicPr>
        <p:blipFill>
          <a:blip r:embed="rId3" cstate="print">
            <a:grayscl/>
          </a:blip>
          <a:srcRect/>
          <a:stretch>
            <a:fillRect/>
          </a:stretch>
        </p:blipFill>
        <p:spPr bwMode="auto">
          <a:xfrm>
            <a:off x="0" y="5571744"/>
            <a:ext cx="1475232" cy="128625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3" descr="condon"/>
          <p:cNvPicPr>
            <a:picLocks noGrp="1" noChangeAspect="1" noChangeArrowheads="1"/>
          </p:cNvPicPr>
          <p:nvPr>
            <p:ph idx="1"/>
          </p:nvPr>
        </p:nvPicPr>
        <p:blipFill>
          <a:blip r:embed="rId2" cstate="print">
            <a:grayscl/>
          </a:blip>
          <a:srcRect/>
          <a:stretch>
            <a:fillRect/>
          </a:stretch>
        </p:blipFill>
        <p:spPr bwMode="auto">
          <a:xfrm>
            <a:off x="0" y="5571744"/>
            <a:ext cx="1475232" cy="1286256"/>
          </a:xfrm>
          <a:prstGeom prst="rect">
            <a:avLst/>
          </a:prstGeom>
          <a:noFill/>
        </p:spPr>
      </p:pic>
      <p:sp>
        <p:nvSpPr>
          <p:cNvPr id="3" name="Title 2"/>
          <p:cNvSpPr>
            <a:spLocks noGrp="1"/>
          </p:cNvSpPr>
          <p:nvPr>
            <p:ph type="title"/>
          </p:nvPr>
        </p:nvSpPr>
        <p:spPr/>
        <p:txBody>
          <a:bodyPr>
            <a:normAutofit/>
          </a:bodyPr>
          <a:lstStyle/>
          <a:p>
            <a:pPr algn="ctr"/>
            <a:r>
              <a:rPr lang="en-US" u="sng" dirty="0" smtClean="0"/>
              <a:t>Debt Survey Country Clubs-2014</a:t>
            </a:r>
            <a:r>
              <a:rPr lang="en-US" dirty="0" smtClean="0"/>
              <a:t/>
            </a:r>
            <a:br>
              <a:rPr lang="en-US" dirty="0" smtClean="0"/>
            </a:br>
            <a:endParaRPr lang="en-US" dirty="0"/>
          </a:p>
        </p:txBody>
      </p:sp>
      <p:graphicFrame>
        <p:nvGraphicFramePr>
          <p:cNvPr id="9" name="Table 8"/>
          <p:cNvGraphicFramePr>
            <a:graphicFrameLocks noGrp="1"/>
          </p:cNvGraphicFramePr>
          <p:nvPr/>
        </p:nvGraphicFramePr>
        <p:xfrm>
          <a:off x="2057400" y="2057400"/>
          <a:ext cx="5499100" cy="3136900"/>
        </p:xfrm>
        <a:graphic>
          <a:graphicData uri="http://schemas.openxmlformats.org/drawingml/2006/table">
            <a:tbl>
              <a:tblPr/>
              <a:tblGrid>
                <a:gridCol w="609600"/>
                <a:gridCol w="2679700"/>
                <a:gridCol w="965200"/>
                <a:gridCol w="1244600"/>
              </a:tblGrid>
              <a:tr h="274320">
                <a:tc>
                  <a:txBody>
                    <a:bodyPr/>
                    <a:lstStyle/>
                    <a:p>
                      <a:pPr marL="0" marR="0">
                        <a:spcBef>
                          <a:spcPts val="0"/>
                        </a:spcBef>
                        <a:spcAft>
                          <a:spcPts val="0"/>
                        </a:spcAft>
                        <a:tabLst>
                          <a:tab pos="381000" algn="r"/>
                        </a:tabLst>
                      </a:pPr>
                      <a:endParaRPr lang="en-US" sz="1600" dirty="0">
                        <a:latin typeface="Times New Roman"/>
                        <a:ea typeface="Arial Unicode MS"/>
                        <a:cs typeface="Times New Roman"/>
                      </a:endParaRPr>
                    </a:p>
                  </a:txBody>
                  <a:tcPr marL="12700" marR="12700" marT="12700" marB="0" anchor="b">
                    <a:lnL>
                      <a:noFill/>
                    </a:lnL>
                    <a:lnR>
                      <a:noFill/>
                    </a:lnR>
                    <a:lnT>
                      <a:noFill/>
                    </a:lnT>
                    <a:lnB>
                      <a:noFill/>
                    </a:lnB>
                  </a:tcPr>
                </a:tc>
                <a:tc>
                  <a:txBody>
                    <a:bodyPr/>
                    <a:lstStyle/>
                    <a:p>
                      <a:pPr marL="0" marR="0">
                        <a:spcBef>
                          <a:spcPts val="0"/>
                        </a:spcBef>
                        <a:spcAft>
                          <a:spcPts val="0"/>
                        </a:spcAft>
                      </a:pPr>
                      <a:r>
                        <a:rPr lang="en-US" sz="1600" b="1" dirty="0">
                          <a:latin typeface="Times New Roman"/>
                          <a:ea typeface="Times New Roman"/>
                          <a:cs typeface="Times New Roman"/>
                        </a:rPr>
                        <a:t>Total debt carried by Clubs</a:t>
                      </a:r>
                      <a:endParaRPr lang="en-US" sz="1600" dirty="0">
                        <a:latin typeface="Times New Roman"/>
                        <a:ea typeface="Times New Roman"/>
                        <a:cs typeface="Times New Roman"/>
                      </a:endParaRPr>
                    </a:p>
                  </a:txBody>
                  <a:tcPr marL="12700" marR="12700" marT="12700" marB="0" anchor="b">
                    <a:lnL>
                      <a:noFill/>
                    </a:lnL>
                    <a:lnR>
                      <a:noFill/>
                    </a:lnR>
                    <a:lnT>
                      <a:noFill/>
                    </a:lnT>
                    <a:lnB>
                      <a:noFill/>
                    </a:lnB>
                  </a:tcPr>
                </a:tc>
                <a:tc>
                  <a:txBody>
                    <a:bodyPr/>
                    <a:lstStyle/>
                    <a:p>
                      <a:pPr marL="0" marR="0">
                        <a:spcBef>
                          <a:spcPts val="0"/>
                        </a:spcBef>
                        <a:spcAft>
                          <a:spcPts val="0"/>
                        </a:spcAft>
                      </a:pPr>
                      <a:endParaRPr lang="en-US" sz="1600" dirty="0">
                        <a:latin typeface="Times New Roman"/>
                        <a:ea typeface="Arial Unicode MS"/>
                        <a:cs typeface="Times New Roman"/>
                      </a:endParaRPr>
                    </a:p>
                  </a:txBody>
                  <a:tcPr marL="12700" marR="12700" marT="12700" marB="0" anchor="b">
                    <a:lnL>
                      <a:noFill/>
                    </a:lnL>
                    <a:lnR>
                      <a:noFill/>
                    </a:lnR>
                    <a:lnT>
                      <a:noFill/>
                    </a:lnT>
                    <a:lnB>
                      <a:noFill/>
                    </a:lnB>
                  </a:tcPr>
                </a:tc>
                <a:tc>
                  <a:txBody>
                    <a:bodyPr/>
                    <a:lstStyle/>
                    <a:p>
                      <a:pPr marL="0" marR="0">
                        <a:spcBef>
                          <a:spcPts val="0"/>
                        </a:spcBef>
                        <a:spcAft>
                          <a:spcPts val="0"/>
                        </a:spcAft>
                        <a:tabLst>
                          <a:tab pos="8890" algn="l"/>
                          <a:tab pos="685800" algn="dec"/>
                        </a:tabLst>
                      </a:pPr>
                      <a:r>
                        <a:rPr lang="en-US" sz="1600" b="1" u="sng" dirty="0">
                          <a:solidFill>
                            <a:srgbClr val="000000"/>
                          </a:solidFill>
                          <a:latin typeface="Times New Roman"/>
                          <a:ea typeface="Times New Roman"/>
                          <a:cs typeface="Times New Roman"/>
                        </a:rPr>
                        <a:t>$	117,725,505</a:t>
                      </a:r>
                      <a:endParaRPr lang="en-US" sz="1600" dirty="0">
                        <a:latin typeface="Times New Roman"/>
                        <a:ea typeface="Times New Roman"/>
                        <a:cs typeface="Times New Roman"/>
                      </a:endParaRPr>
                    </a:p>
                  </a:txBody>
                  <a:tcPr marL="12700" marR="12700" marT="12700" marB="0" anchor="b">
                    <a:lnL>
                      <a:noFill/>
                    </a:lnL>
                    <a:lnR>
                      <a:noFill/>
                    </a:lnR>
                    <a:lnT>
                      <a:noFill/>
                    </a:lnT>
                    <a:lnB>
                      <a:noFill/>
                    </a:lnB>
                  </a:tcPr>
                </a:tc>
              </a:tr>
              <a:tr h="274320">
                <a:tc>
                  <a:txBody>
                    <a:bodyPr/>
                    <a:lstStyle/>
                    <a:p>
                      <a:pPr marL="0" marR="0">
                        <a:spcBef>
                          <a:spcPts val="0"/>
                        </a:spcBef>
                        <a:spcAft>
                          <a:spcPts val="0"/>
                        </a:spcAft>
                        <a:tabLst>
                          <a:tab pos="381000" algn="r"/>
                        </a:tabLst>
                      </a:pPr>
                      <a:endParaRPr lang="en-US" sz="1600" dirty="0">
                        <a:latin typeface="Times New Roman"/>
                        <a:ea typeface="Arial Unicode MS"/>
                        <a:cs typeface="Times New Roman"/>
                      </a:endParaRPr>
                    </a:p>
                  </a:txBody>
                  <a:tcPr marL="12700" marR="12700" marT="12700" marB="0" anchor="b">
                    <a:lnL>
                      <a:noFill/>
                    </a:lnL>
                    <a:lnR>
                      <a:noFill/>
                    </a:lnR>
                    <a:lnT>
                      <a:noFill/>
                    </a:lnT>
                    <a:lnB>
                      <a:noFill/>
                    </a:lnB>
                  </a:tcPr>
                </a:tc>
                <a:tc>
                  <a:txBody>
                    <a:bodyPr/>
                    <a:lstStyle/>
                    <a:p>
                      <a:pPr marL="0" marR="0">
                        <a:spcBef>
                          <a:spcPts val="0"/>
                        </a:spcBef>
                        <a:spcAft>
                          <a:spcPts val="0"/>
                        </a:spcAft>
                      </a:pPr>
                      <a:r>
                        <a:rPr lang="en-US" sz="1600" b="1" dirty="0">
                          <a:latin typeface="Times New Roman"/>
                          <a:ea typeface="Times New Roman"/>
                          <a:cs typeface="Times New Roman"/>
                        </a:rPr>
                        <a:t>Average debt carried by Clubs with debt</a:t>
                      </a:r>
                      <a:endParaRPr lang="en-US" sz="1600" dirty="0">
                        <a:latin typeface="Times New Roman"/>
                        <a:ea typeface="Times New Roman"/>
                        <a:cs typeface="Times New Roman"/>
                      </a:endParaRPr>
                    </a:p>
                  </a:txBody>
                  <a:tcPr marL="12700" marR="12700" marT="12700" marB="0" anchor="b">
                    <a:lnL>
                      <a:noFill/>
                    </a:lnL>
                    <a:lnR>
                      <a:noFill/>
                    </a:lnR>
                    <a:lnT>
                      <a:noFill/>
                    </a:lnT>
                    <a:lnB>
                      <a:noFill/>
                    </a:lnB>
                  </a:tcPr>
                </a:tc>
                <a:tc>
                  <a:txBody>
                    <a:bodyPr/>
                    <a:lstStyle/>
                    <a:p>
                      <a:pPr marL="0" marR="0">
                        <a:spcBef>
                          <a:spcPts val="0"/>
                        </a:spcBef>
                        <a:spcAft>
                          <a:spcPts val="0"/>
                        </a:spcAft>
                      </a:pPr>
                      <a:endParaRPr lang="en-US" sz="1600" dirty="0">
                        <a:latin typeface="Times New Roman"/>
                        <a:ea typeface="Arial Unicode MS"/>
                        <a:cs typeface="Times New Roman"/>
                      </a:endParaRPr>
                    </a:p>
                  </a:txBody>
                  <a:tcPr marL="12700" marR="12700" marT="12700" marB="0" anchor="b">
                    <a:lnL>
                      <a:noFill/>
                    </a:lnL>
                    <a:lnR>
                      <a:noFill/>
                    </a:lnR>
                    <a:lnT>
                      <a:noFill/>
                    </a:lnT>
                    <a:lnB>
                      <a:noFill/>
                    </a:lnB>
                  </a:tcPr>
                </a:tc>
                <a:tc>
                  <a:txBody>
                    <a:bodyPr/>
                    <a:lstStyle/>
                    <a:p>
                      <a:pPr marL="0" marR="0">
                        <a:spcBef>
                          <a:spcPts val="0"/>
                        </a:spcBef>
                        <a:spcAft>
                          <a:spcPts val="0"/>
                        </a:spcAft>
                        <a:tabLst>
                          <a:tab pos="8890" algn="l"/>
                          <a:tab pos="685800" algn="dec"/>
                        </a:tabLst>
                      </a:pPr>
                      <a:r>
                        <a:rPr lang="en-US" sz="1600" b="1" u="sng" dirty="0" smtClean="0">
                          <a:solidFill>
                            <a:srgbClr val="000000"/>
                          </a:solidFill>
                          <a:latin typeface="Times New Roman"/>
                          <a:ea typeface="Times New Roman"/>
                          <a:cs typeface="Times New Roman"/>
                        </a:rPr>
                        <a:t>$	3,363,586</a:t>
                      </a:r>
                      <a:endParaRPr lang="en-US" sz="1600" dirty="0">
                        <a:latin typeface="Times New Roman"/>
                        <a:ea typeface="Times New Roman"/>
                        <a:cs typeface="Times New Roman"/>
                      </a:endParaRPr>
                    </a:p>
                  </a:txBody>
                  <a:tcPr marL="12700" marR="12700" marT="12700" marB="0" anchor="b">
                    <a:lnL>
                      <a:noFill/>
                    </a:lnL>
                    <a:lnR>
                      <a:noFill/>
                    </a:lnR>
                    <a:lnT>
                      <a:noFill/>
                    </a:lnT>
                    <a:lnB>
                      <a:noFill/>
                    </a:lnB>
                  </a:tcPr>
                </a:tc>
              </a:tr>
              <a:tr h="274320">
                <a:tc>
                  <a:txBody>
                    <a:bodyPr/>
                    <a:lstStyle/>
                    <a:p>
                      <a:pPr marL="0" marR="0">
                        <a:spcBef>
                          <a:spcPts val="0"/>
                        </a:spcBef>
                        <a:spcAft>
                          <a:spcPts val="0"/>
                        </a:spcAft>
                        <a:tabLst>
                          <a:tab pos="381000" algn="r"/>
                        </a:tabLst>
                      </a:pPr>
                      <a:endParaRPr lang="en-US" sz="1600" dirty="0">
                        <a:latin typeface="Times New Roman"/>
                        <a:ea typeface="Arial Unicode MS"/>
                        <a:cs typeface="Times New Roman"/>
                      </a:endParaRPr>
                    </a:p>
                  </a:txBody>
                  <a:tcPr marL="12700" marR="12700" marT="12700" marB="0" anchor="b">
                    <a:lnL>
                      <a:noFill/>
                    </a:lnL>
                    <a:lnR>
                      <a:noFill/>
                    </a:lnR>
                    <a:lnT>
                      <a:noFill/>
                    </a:lnT>
                    <a:lnB>
                      <a:noFill/>
                    </a:lnB>
                  </a:tcPr>
                </a:tc>
                <a:tc>
                  <a:txBody>
                    <a:bodyPr/>
                    <a:lstStyle/>
                    <a:p>
                      <a:pPr marL="0" marR="0">
                        <a:spcBef>
                          <a:spcPts val="0"/>
                        </a:spcBef>
                        <a:spcAft>
                          <a:spcPts val="0"/>
                        </a:spcAft>
                      </a:pPr>
                      <a:r>
                        <a:rPr lang="en-US" sz="1600" b="1" dirty="0">
                          <a:latin typeface="Times New Roman"/>
                          <a:ea typeface="Times New Roman"/>
                          <a:cs typeface="Times New Roman"/>
                        </a:rPr>
                        <a:t>Average of all Clubs</a:t>
                      </a:r>
                      <a:endParaRPr lang="en-US" sz="1600" dirty="0">
                        <a:latin typeface="Times New Roman"/>
                        <a:ea typeface="Times New Roman"/>
                        <a:cs typeface="Times New Roman"/>
                      </a:endParaRPr>
                    </a:p>
                  </a:txBody>
                  <a:tcPr marL="12700" marR="12700" marT="12700" marB="0" anchor="b">
                    <a:lnL>
                      <a:noFill/>
                    </a:lnL>
                    <a:lnR>
                      <a:noFill/>
                    </a:lnR>
                    <a:lnT>
                      <a:noFill/>
                    </a:lnT>
                    <a:lnB>
                      <a:noFill/>
                    </a:lnB>
                  </a:tcPr>
                </a:tc>
                <a:tc>
                  <a:txBody>
                    <a:bodyPr/>
                    <a:lstStyle/>
                    <a:p>
                      <a:pPr marL="0" marR="0">
                        <a:spcBef>
                          <a:spcPts val="0"/>
                        </a:spcBef>
                        <a:spcAft>
                          <a:spcPts val="0"/>
                        </a:spcAft>
                      </a:pPr>
                      <a:endParaRPr lang="en-US" sz="1600" dirty="0">
                        <a:latin typeface="Times New Roman"/>
                        <a:ea typeface="Arial Unicode MS"/>
                        <a:cs typeface="Times New Roman"/>
                      </a:endParaRPr>
                    </a:p>
                  </a:txBody>
                  <a:tcPr marL="12700" marR="12700" marT="12700" marB="0" anchor="b">
                    <a:lnL>
                      <a:noFill/>
                    </a:lnL>
                    <a:lnR>
                      <a:noFill/>
                    </a:lnR>
                    <a:lnT>
                      <a:noFill/>
                    </a:lnT>
                    <a:lnB>
                      <a:noFill/>
                    </a:lnB>
                  </a:tcPr>
                </a:tc>
                <a:tc>
                  <a:txBody>
                    <a:bodyPr/>
                    <a:lstStyle/>
                    <a:p>
                      <a:pPr marL="0" marR="0">
                        <a:spcBef>
                          <a:spcPts val="0"/>
                        </a:spcBef>
                        <a:spcAft>
                          <a:spcPts val="0"/>
                        </a:spcAft>
                        <a:tabLst>
                          <a:tab pos="8890" algn="l"/>
                          <a:tab pos="685800" algn="dec"/>
                        </a:tabLst>
                      </a:pPr>
                      <a:r>
                        <a:rPr lang="en-US" sz="1600" b="1" u="sng" dirty="0">
                          <a:solidFill>
                            <a:srgbClr val="000000"/>
                          </a:solidFill>
                          <a:latin typeface="Times New Roman"/>
                          <a:ea typeface="Times New Roman"/>
                          <a:cs typeface="Times New Roman"/>
                        </a:rPr>
                        <a:t>$	3,181,770</a:t>
                      </a:r>
                      <a:endParaRPr lang="en-US" sz="1600" dirty="0">
                        <a:latin typeface="Times New Roman"/>
                        <a:ea typeface="Times New Roman"/>
                        <a:cs typeface="Times New Roman"/>
                      </a:endParaRPr>
                    </a:p>
                  </a:txBody>
                  <a:tcPr marL="12700" marR="12700" marT="12700" marB="0" anchor="b">
                    <a:lnL>
                      <a:noFill/>
                    </a:lnL>
                    <a:lnR>
                      <a:noFill/>
                    </a:lnR>
                    <a:lnT>
                      <a:noFill/>
                    </a:lnT>
                    <a:lnB>
                      <a:noFill/>
                    </a:lnB>
                  </a:tcPr>
                </a:tc>
              </a:tr>
              <a:tr h="274320">
                <a:tc>
                  <a:txBody>
                    <a:bodyPr/>
                    <a:lstStyle/>
                    <a:p>
                      <a:pPr marL="0" marR="0">
                        <a:spcBef>
                          <a:spcPts val="0"/>
                        </a:spcBef>
                        <a:spcAft>
                          <a:spcPts val="0"/>
                        </a:spcAft>
                        <a:tabLst>
                          <a:tab pos="381000" algn="r"/>
                        </a:tabLst>
                      </a:pPr>
                      <a:endParaRPr lang="en-US" sz="1600" dirty="0">
                        <a:latin typeface="Times New Roman"/>
                        <a:ea typeface="Arial Unicode MS"/>
                        <a:cs typeface="Times New Roman"/>
                      </a:endParaRPr>
                    </a:p>
                  </a:txBody>
                  <a:tcPr marL="12700" marR="12700" marT="12700" marB="0" anchor="b">
                    <a:lnL>
                      <a:noFill/>
                    </a:lnL>
                    <a:lnR>
                      <a:noFill/>
                    </a:lnR>
                    <a:lnT>
                      <a:noFill/>
                    </a:lnT>
                    <a:lnB>
                      <a:noFill/>
                    </a:lnB>
                  </a:tcPr>
                </a:tc>
                <a:tc>
                  <a:txBody>
                    <a:bodyPr/>
                    <a:lstStyle/>
                    <a:p>
                      <a:pPr marL="0" marR="0">
                        <a:spcBef>
                          <a:spcPts val="0"/>
                        </a:spcBef>
                        <a:spcAft>
                          <a:spcPts val="0"/>
                        </a:spcAft>
                        <a:tabLst>
                          <a:tab pos="762000" algn="ctr"/>
                          <a:tab pos="1447800" algn="l"/>
                        </a:tabLst>
                      </a:pPr>
                      <a:r>
                        <a:rPr lang="en-US" sz="1600" b="1" u="sng" dirty="0">
                          <a:latin typeface="Times New Roman"/>
                          <a:ea typeface="Times New Roman"/>
                          <a:cs typeface="Times New Roman"/>
                        </a:rPr>
                        <a:t>	RECAP	</a:t>
                      </a:r>
                      <a:endParaRPr lang="en-US" sz="1600" dirty="0">
                        <a:latin typeface="Times New Roman"/>
                        <a:ea typeface="Times New Roman"/>
                        <a:cs typeface="Times New Roman"/>
                      </a:endParaRPr>
                    </a:p>
                  </a:txBody>
                  <a:tcPr marL="12700" marR="12700" marT="12700" marB="0" anchor="b">
                    <a:lnL>
                      <a:noFill/>
                    </a:lnL>
                    <a:lnR>
                      <a:noFill/>
                    </a:lnR>
                    <a:lnT>
                      <a:noFill/>
                    </a:lnT>
                    <a:lnB>
                      <a:noFill/>
                    </a:lnB>
                  </a:tcPr>
                </a:tc>
                <a:tc>
                  <a:txBody>
                    <a:bodyPr/>
                    <a:lstStyle/>
                    <a:p>
                      <a:pPr marL="0" marR="0" algn="ctr">
                        <a:spcBef>
                          <a:spcPts val="0"/>
                        </a:spcBef>
                        <a:spcAft>
                          <a:spcPts val="0"/>
                        </a:spcAft>
                      </a:pPr>
                      <a:r>
                        <a:rPr lang="en-US" sz="1600" b="1" u="sng" dirty="0">
                          <a:latin typeface="Times New Roman"/>
                          <a:ea typeface="Times New Roman"/>
                          <a:cs typeface="Times New Roman"/>
                        </a:rPr>
                        <a:t># of Clubs</a:t>
                      </a:r>
                      <a:endParaRPr lang="en-US" sz="1600" dirty="0">
                        <a:latin typeface="Times New Roman"/>
                        <a:ea typeface="Times New Roman"/>
                        <a:cs typeface="Times New Roman"/>
                      </a:endParaRPr>
                    </a:p>
                  </a:txBody>
                  <a:tcPr marL="12700" marR="12700" marT="12700" marB="0" anchor="b">
                    <a:lnL>
                      <a:noFill/>
                    </a:lnL>
                    <a:lnR>
                      <a:noFill/>
                    </a:lnR>
                    <a:lnT>
                      <a:noFill/>
                    </a:lnT>
                    <a:lnB>
                      <a:noFill/>
                    </a:lnB>
                  </a:tcPr>
                </a:tc>
                <a:tc>
                  <a:txBody>
                    <a:bodyPr/>
                    <a:lstStyle/>
                    <a:p>
                      <a:pPr marL="0" marR="0">
                        <a:spcBef>
                          <a:spcPts val="0"/>
                        </a:spcBef>
                        <a:spcAft>
                          <a:spcPts val="0"/>
                        </a:spcAft>
                      </a:pPr>
                      <a:r>
                        <a:rPr lang="en-US" sz="1600" b="1" u="sng" dirty="0">
                          <a:latin typeface="Times New Roman"/>
                          <a:ea typeface="Times New Roman"/>
                          <a:cs typeface="Times New Roman"/>
                        </a:rPr>
                        <a:t>Percentage</a:t>
                      </a:r>
                      <a:endParaRPr lang="en-US" sz="1600" dirty="0">
                        <a:latin typeface="Times New Roman"/>
                        <a:ea typeface="Times New Roman"/>
                        <a:cs typeface="Times New Roman"/>
                      </a:endParaRPr>
                    </a:p>
                  </a:txBody>
                  <a:tcPr marL="12700" marR="12700" marT="12700" marB="0" anchor="b">
                    <a:lnL>
                      <a:noFill/>
                    </a:lnL>
                    <a:lnR>
                      <a:noFill/>
                    </a:lnR>
                    <a:lnT>
                      <a:noFill/>
                    </a:lnT>
                    <a:lnB>
                      <a:noFill/>
                    </a:lnB>
                  </a:tcPr>
                </a:tc>
              </a:tr>
              <a:tr h="274320">
                <a:tc>
                  <a:txBody>
                    <a:bodyPr/>
                    <a:lstStyle/>
                    <a:p>
                      <a:pPr marL="0" marR="0">
                        <a:spcBef>
                          <a:spcPts val="0"/>
                        </a:spcBef>
                        <a:spcAft>
                          <a:spcPts val="0"/>
                        </a:spcAft>
                        <a:tabLst>
                          <a:tab pos="381000" algn="r"/>
                        </a:tabLst>
                      </a:pPr>
                      <a:endParaRPr lang="en-US" sz="1600" dirty="0">
                        <a:latin typeface="Times New Roman"/>
                        <a:ea typeface="Arial Unicode MS"/>
                        <a:cs typeface="Times New Roman"/>
                      </a:endParaRPr>
                    </a:p>
                  </a:txBody>
                  <a:tcPr marL="12700" marR="12700" marT="12700" marB="0" anchor="b">
                    <a:lnL>
                      <a:noFill/>
                    </a:lnL>
                    <a:lnR>
                      <a:noFill/>
                    </a:lnR>
                    <a:lnT>
                      <a:noFill/>
                    </a:lnT>
                    <a:lnB>
                      <a:noFill/>
                    </a:lnB>
                  </a:tcPr>
                </a:tc>
                <a:tc>
                  <a:txBody>
                    <a:bodyPr/>
                    <a:lstStyle/>
                    <a:p>
                      <a:pPr marL="0" marR="0">
                        <a:spcBef>
                          <a:spcPts val="0"/>
                        </a:spcBef>
                        <a:spcAft>
                          <a:spcPts val="0"/>
                        </a:spcAft>
                      </a:pPr>
                      <a:r>
                        <a:rPr lang="en-US" sz="1600" dirty="0">
                          <a:latin typeface="Times New Roman"/>
                          <a:ea typeface="Times New Roman"/>
                          <a:cs typeface="Times New Roman"/>
                        </a:rPr>
                        <a:t>No debt</a:t>
                      </a:r>
                    </a:p>
                  </a:txBody>
                  <a:tcPr marL="12700" marR="12700" marT="12700" marB="0" anchor="b">
                    <a:lnL>
                      <a:noFill/>
                    </a:lnL>
                    <a:lnR>
                      <a:noFill/>
                    </a:lnR>
                    <a:lnT>
                      <a:noFill/>
                    </a:lnT>
                    <a:lnB>
                      <a:noFill/>
                    </a:lnB>
                  </a:tcPr>
                </a:tc>
                <a:tc>
                  <a:txBody>
                    <a:bodyPr/>
                    <a:lstStyle/>
                    <a:p>
                      <a:pPr marL="0" marR="0">
                        <a:spcBef>
                          <a:spcPts val="0"/>
                        </a:spcBef>
                        <a:spcAft>
                          <a:spcPts val="0"/>
                        </a:spcAft>
                        <a:tabLst>
                          <a:tab pos="8890" algn="l"/>
                          <a:tab pos="450850" algn="dec"/>
                          <a:tab pos="685800" algn="l"/>
                        </a:tabLst>
                      </a:pPr>
                      <a:r>
                        <a:rPr lang="en-US" sz="1600" dirty="0">
                          <a:solidFill>
                            <a:srgbClr val="000000"/>
                          </a:solidFill>
                          <a:latin typeface="Times New Roman"/>
                          <a:ea typeface="Times New Roman"/>
                          <a:cs typeface="Times New Roman"/>
                        </a:rPr>
                        <a:t>		2</a:t>
                      </a:r>
                      <a:endParaRPr lang="en-US" sz="1600" dirty="0">
                        <a:latin typeface="Times New Roman"/>
                        <a:ea typeface="Times New Roman"/>
                        <a:cs typeface="Times New Roman"/>
                      </a:endParaRPr>
                    </a:p>
                  </a:txBody>
                  <a:tcPr marL="8890" marR="137160" marT="8890" marB="0" anchor="b">
                    <a:lnL>
                      <a:noFill/>
                    </a:lnL>
                    <a:lnR>
                      <a:noFill/>
                    </a:lnR>
                    <a:lnT>
                      <a:noFill/>
                    </a:lnT>
                    <a:lnB>
                      <a:noFill/>
                    </a:lnB>
                  </a:tcPr>
                </a:tc>
                <a:tc>
                  <a:txBody>
                    <a:bodyPr/>
                    <a:lstStyle/>
                    <a:p>
                      <a:pPr marL="0" marR="0">
                        <a:spcBef>
                          <a:spcPts val="0"/>
                        </a:spcBef>
                        <a:spcAft>
                          <a:spcPts val="0"/>
                        </a:spcAft>
                        <a:tabLst>
                          <a:tab pos="8890" algn="l"/>
                          <a:tab pos="338455" algn="dec"/>
                          <a:tab pos="685800" algn="l"/>
                        </a:tabLst>
                      </a:pPr>
                      <a:r>
                        <a:rPr lang="en-US" sz="1600" dirty="0">
                          <a:solidFill>
                            <a:srgbClr val="000000"/>
                          </a:solidFill>
                          <a:latin typeface="Times New Roman"/>
                          <a:ea typeface="Times New Roman"/>
                          <a:cs typeface="Times New Roman"/>
                        </a:rPr>
                        <a:t>		5.4%</a:t>
                      </a:r>
                      <a:endParaRPr lang="en-US" sz="1600" dirty="0">
                        <a:latin typeface="Times New Roman"/>
                        <a:ea typeface="Times New Roman"/>
                        <a:cs typeface="Times New Roman"/>
                      </a:endParaRPr>
                    </a:p>
                  </a:txBody>
                  <a:tcPr marL="12700" marR="12700" marT="12700" marB="0" anchor="b">
                    <a:lnL>
                      <a:noFill/>
                    </a:lnL>
                    <a:lnR>
                      <a:noFill/>
                    </a:lnR>
                    <a:lnT>
                      <a:noFill/>
                    </a:lnT>
                    <a:lnB>
                      <a:noFill/>
                    </a:lnB>
                  </a:tcPr>
                </a:tc>
              </a:tr>
              <a:tr h="0">
                <a:tc>
                  <a:txBody>
                    <a:bodyPr/>
                    <a:lstStyle/>
                    <a:p>
                      <a:pPr marL="0" marR="0">
                        <a:spcBef>
                          <a:spcPts val="0"/>
                        </a:spcBef>
                        <a:spcAft>
                          <a:spcPts val="0"/>
                        </a:spcAft>
                        <a:tabLst>
                          <a:tab pos="381000" algn="r"/>
                        </a:tabLst>
                      </a:pPr>
                      <a:endParaRPr lang="en-US" sz="1600" dirty="0">
                        <a:latin typeface="Times New Roman"/>
                        <a:ea typeface="Arial Unicode MS"/>
                        <a:cs typeface="Times New Roman"/>
                      </a:endParaRPr>
                    </a:p>
                  </a:txBody>
                  <a:tcPr marL="12700" marR="12700" marT="12700" marB="0" anchor="b">
                    <a:lnL>
                      <a:noFill/>
                    </a:lnL>
                    <a:lnR>
                      <a:noFill/>
                    </a:lnR>
                    <a:lnT>
                      <a:noFill/>
                    </a:lnT>
                    <a:lnB>
                      <a:noFill/>
                    </a:lnB>
                  </a:tcPr>
                </a:tc>
                <a:tc>
                  <a:txBody>
                    <a:bodyPr/>
                    <a:lstStyle/>
                    <a:p>
                      <a:pPr marL="0" marR="0">
                        <a:spcBef>
                          <a:spcPts val="0"/>
                        </a:spcBef>
                        <a:spcAft>
                          <a:spcPts val="0"/>
                        </a:spcAft>
                      </a:pPr>
                      <a:r>
                        <a:rPr lang="en-US" sz="1600" dirty="0">
                          <a:latin typeface="Times New Roman"/>
                          <a:ea typeface="Times New Roman"/>
                          <a:cs typeface="Times New Roman"/>
                        </a:rPr>
                        <a:t>Under $1,000,000</a:t>
                      </a:r>
                    </a:p>
                  </a:txBody>
                  <a:tcPr marL="12700" marR="12700" marT="12700" marB="0" anchor="b">
                    <a:lnL>
                      <a:noFill/>
                    </a:lnL>
                    <a:lnR>
                      <a:noFill/>
                    </a:lnR>
                    <a:lnT>
                      <a:noFill/>
                    </a:lnT>
                    <a:lnB>
                      <a:noFill/>
                    </a:lnB>
                  </a:tcPr>
                </a:tc>
                <a:tc>
                  <a:txBody>
                    <a:bodyPr/>
                    <a:lstStyle/>
                    <a:p>
                      <a:pPr marL="0" marR="0">
                        <a:spcBef>
                          <a:spcPts val="0"/>
                        </a:spcBef>
                        <a:spcAft>
                          <a:spcPts val="0"/>
                        </a:spcAft>
                        <a:tabLst>
                          <a:tab pos="8890" algn="l"/>
                          <a:tab pos="450850" algn="dec"/>
                          <a:tab pos="685800" algn="l"/>
                        </a:tabLst>
                      </a:pPr>
                      <a:r>
                        <a:rPr lang="en-US" sz="1600" dirty="0">
                          <a:solidFill>
                            <a:srgbClr val="000000"/>
                          </a:solidFill>
                          <a:latin typeface="Times New Roman"/>
                          <a:ea typeface="Times New Roman"/>
                          <a:cs typeface="Times New Roman"/>
                        </a:rPr>
                        <a:t>		8</a:t>
                      </a:r>
                      <a:endParaRPr lang="en-US" sz="1600" dirty="0">
                        <a:latin typeface="Times New Roman"/>
                        <a:ea typeface="Times New Roman"/>
                        <a:cs typeface="Times New Roman"/>
                      </a:endParaRPr>
                    </a:p>
                  </a:txBody>
                  <a:tcPr marL="8890" marR="137160" marT="8890" marB="0" anchor="b">
                    <a:lnL>
                      <a:noFill/>
                    </a:lnL>
                    <a:lnR>
                      <a:noFill/>
                    </a:lnR>
                    <a:lnT>
                      <a:noFill/>
                    </a:lnT>
                    <a:lnB>
                      <a:noFill/>
                    </a:lnB>
                  </a:tcPr>
                </a:tc>
                <a:tc>
                  <a:txBody>
                    <a:bodyPr/>
                    <a:lstStyle/>
                    <a:p>
                      <a:pPr marL="0" marR="0">
                        <a:spcBef>
                          <a:spcPts val="0"/>
                        </a:spcBef>
                        <a:spcAft>
                          <a:spcPts val="0"/>
                        </a:spcAft>
                        <a:tabLst>
                          <a:tab pos="8890" algn="l"/>
                          <a:tab pos="338455" algn="dec"/>
                          <a:tab pos="685800" algn="l"/>
                        </a:tabLst>
                      </a:pPr>
                      <a:r>
                        <a:rPr lang="en-US" sz="1600" dirty="0">
                          <a:solidFill>
                            <a:srgbClr val="000000"/>
                          </a:solidFill>
                          <a:latin typeface="Times New Roman"/>
                          <a:ea typeface="Times New Roman"/>
                          <a:cs typeface="Times New Roman"/>
                        </a:rPr>
                        <a:t>		21.6%</a:t>
                      </a:r>
                      <a:endParaRPr lang="en-US" sz="1600" dirty="0">
                        <a:latin typeface="Times New Roman"/>
                        <a:ea typeface="Times New Roman"/>
                        <a:cs typeface="Times New Roman"/>
                      </a:endParaRPr>
                    </a:p>
                  </a:txBody>
                  <a:tcPr marL="12700" marR="12700" marT="12700" marB="0" anchor="b">
                    <a:lnL>
                      <a:noFill/>
                    </a:lnL>
                    <a:lnR>
                      <a:noFill/>
                    </a:lnR>
                    <a:lnT>
                      <a:noFill/>
                    </a:lnT>
                    <a:lnB>
                      <a:noFill/>
                    </a:lnB>
                  </a:tcPr>
                </a:tc>
              </a:tr>
              <a:tr h="0">
                <a:tc>
                  <a:txBody>
                    <a:bodyPr/>
                    <a:lstStyle/>
                    <a:p>
                      <a:pPr marL="0" marR="0">
                        <a:spcBef>
                          <a:spcPts val="0"/>
                        </a:spcBef>
                        <a:spcAft>
                          <a:spcPts val="0"/>
                        </a:spcAft>
                        <a:tabLst>
                          <a:tab pos="381000" algn="r"/>
                        </a:tabLst>
                      </a:pPr>
                      <a:endParaRPr lang="en-US" sz="1600" dirty="0">
                        <a:latin typeface="Times New Roman"/>
                        <a:ea typeface="Arial Unicode MS"/>
                        <a:cs typeface="Times New Roman"/>
                      </a:endParaRPr>
                    </a:p>
                  </a:txBody>
                  <a:tcPr marL="12700" marR="12700" marT="12700" marB="0" anchor="b">
                    <a:lnL>
                      <a:noFill/>
                    </a:lnL>
                    <a:lnR>
                      <a:noFill/>
                    </a:lnR>
                    <a:lnT>
                      <a:noFill/>
                    </a:lnT>
                    <a:lnB>
                      <a:noFill/>
                    </a:lnB>
                  </a:tcPr>
                </a:tc>
                <a:tc>
                  <a:txBody>
                    <a:bodyPr/>
                    <a:lstStyle/>
                    <a:p>
                      <a:pPr marL="0" marR="0">
                        <a:spcBef>
                          <a:spcPts val="0"/>
                        </a:spcBef>
                        <a:spcAft>
                          <a:spcPts val="0"/>
                        </a:spcAft>
                      </a:pPr>
                      <a:r>
                        <a:rPr lang="en-US" sz="1600" dirty="0">
                          <a:latin typeface="Times New Roman"/>
                          <a:ea typeface="Times New Roman"/>
                          <a:cs typeface="Times New Roman"/>
                        </a:rPr>
                        <a:t>$1,000,000 to $3,000,000</a:t>
                      </a:r>
                    </a:p>
                  </a:txBody>
                  <a:tcPr marL="12700" marR="12700" marT="12700" marB="0" anchor="b">
                    <a:lnL>
                      <a:noFill/>
                    </a:lnL>
                    <a:lnR>
                      <a:noFill/>
                    </a:lnR>
                    <a:lnT>
                      <a:noFill/>
                    </a:lnT>
                    <a:lnB>
                      <a:noFill/>
                    </a:lnB>
                  </a:tcPr>
                </a:tc>
                <a:tc>
                  <a:txBody>
                    <a:bodyPr/>
                    <a:lstStyle/>
                    <a:p>
                      <a:pPr marL="0" marR="0">
                        <a:spcBef>
                          <a:spcPts val="0"/>
                        </a:spcBef>
                        <a:spcAft>
                          <a:spcPts val="0"/>
                        </a:spcAft>
                        <a:tabLst>
                          <a:tab pos="8890" algn="l"/>
                          <a:tab pos="450850" algn="dec"/>
                          <a:tab pos="685800" algn="l"/>
                        </a:tabLst>
                      </a:pPr>
                      <a:r>
                        <a:rPr lang="en-US" sz="1600" dirty="0">
                          <a:solidFill>
                            <a:srgbClr val="000000"/>
                          </a:solidFill>
                          <a:latin typeface="Times New Roman"/>
                          <a:ea typeface="Times New Roman"/>
                          <a:cs typeface="Times New Roman"/>
                        </a:rPr>
                        <a:t>		9</a:t>
                      </a:r>
                      <a:endParaRPr lang="en-US" sz="1600" dirty="0">
                        <a:latin typeface="Times New Roman"/>
                        <a:ea typeface="Times New Roman"/>
                        <a:cs typeface="Times New Roman"/>
                      </a:endParaRPr>
                    </a:p>
                  </a:txBody>
                  <a:tcPr marL="8890" marR="137160" marT="8890" marB="0" anchor="b">
                    <a:lnL>
                      <a:noFill/>
                    </a:lnL>
                    <a:lnR>
                      <a:noFill/>
                    </a:lnR>
                    <a:lnT>
                      <a:noFill/>
                    </a:lnT>
                    <a:lnB>
                      <a:noFill/>
                    </a:lnB>
                  </a:tcPr>
                </a:tc>
                <a:tc>
                  <a:txBody>
                    <a:bodyPr/>
                    <a:lstStyle/>
                    <a:p>
                      <a:pPr marL="0" marR="0">
                        <a:spcBef>
                          <a:spcPts val="0"/>
                        </a:spcBef>
                        <a:spcAft>
                          <a:spcPts val="0"/>
                        </a:spcAft>
                        <a:tabLst>
                          <a:tab pos="8890" algn="l"/>
                          <a:tab pos="338455" algn="dec"/>
                          <a:tab pos="685800" algn="l"/>
                        </a:tabLst>
                      </a:pPr>
                      <a:r>
                        <a:rPr lang="en-US" sz="1600" dirty="0">
                          <a:solidFill>
                            <a:srgbClr val="000000"/>
                          </a:solidFill>
                          <a:latin typeface="Times New Roman"/>
                          <a:ea typeface="Times New Roman"/>
                          <a:cs typeface="Times New Roman"/>
                        </a:rPr>
                        <a:t>		24.3%</a:t>
                      </a:r>
                      <a:endParaRPr lang="en-US" sz="1600" dirty="0">
                        <a:latin typeface="Times New Roman"/>
                        <a:ea typeface="Times New Roman"/>
                        <a:cs typeface="Times New Roman"/>
                      </a:endParaRPr>
                    </a:p>
                  </a:txBody>
                  <a:tcPr marL="12700" marR="12700" marT="12700" marB="0" anchor="b">
                    <a:lnL>
                      <a:noFill/>
                    </a:lnL>
                    <a:lnR>
                      <a:noFill/>
                    </a:lnR>
                    <a:lnT>
                      <a:noFill/>
                    </a:lnT>
                    <a:lnB>
                      <a:noFill/>
                    </a:lnB>
                  </a:tcPr>
                </a:tc>
              </a:tr>
              <a:tr h="0">
                <a:tc>
                  <a:txBody>
                    <a:bodyPr/>
                    <a:lstStyle/>
                    <a:p>
                      <a:pPr marL="0" marR="0">
                        <a:spcBef>
                          <a:spcPts val="0"/>
                        </a:spcBef>
                        <a:spcAft>
                          <a:spcPts val="0"/>
                        </a:spcAft>
                        <a:tabLst>
                          <a:tab pos="381000" algn="r"/>
                        </a:tabLst>
                      </a:pPr>
                      <a:endParaRPr lang="en-US" sz="1600" dirty="0">
                        <a:latin typeface="Times New Roman"/>
                        <a:ea typeface="Arial Unicode MS"/>
                        <a:cs typeface="Times New Roman"/>
                      </a:endParaRPr>
                    </a:p>
                  </a:txBody>
                  <a:tcPr marL="12700" marR="12700" marT="12700" marB="0" anchor="b">
                    <a:lnL>
                      <a:noFill/>
                    </a:lnL>
                    <a:lnR>
                      <a:noFill/>
                    </a:lnR>
                    <a:lnT>
                      <a:noFill/>
                    </a:lnT>
                    <a:lnB>
                      <a:noFill/>
                    </a:lnB>
                  </a:tcPr>
                </a:tc>
                <a:tc>
                  <a:txBody>
                    <a:bodyPr/>
                    <a:lstStyle/>
                    <a:p>
                      <a:pPr marL="0" marR="0">
                        <a:spcBef>
                          <a:spcPts val="0"/>
                        </a:spcBef>
                        <a:spcAft>
                          <a:spcPts val="0"/>
                        </a:spcAft>
                      </a:pPr>
                      <a:r>
                        <a:rPr lang="en-US" sz="1600" dirty="0">
                          <a:latin typeface="Times New Roman"/>
                          <a:ea typeface="Times New Roman"/>
                          <a:cs typeface="Times New Roman"/>
                        </a:rPr>
                        <a:t>$3,000,000 to $5,000,000</a:t>
                      </a:r>
                    </a:p>
                  </a:txBody>
                  <a:tcPr marL="12700" marR="12700" marT="12700" marB="0" anchor="b">
                    <a:lnL>
                      <a:noFill/>
                    </a:lnL>
                    <a:lnR>
                      <a:noFill/>
                    </a:lnR>
                    <a:lnT>
                      <a:noFill/>
                    </a:lnT>
                    <a:lnB>
                      <a:noFill/>
                    </a:lnB>
                  </a:tcPr>
                </a:tc>
                <a:tc>
                  <a:txBody>
                    <a:bodyPr/>
                    <a:lstStyle/>
                    <a:p>
                      <a:pPr marL="0" marR="0">
                        <a:spcBef>
                          <a:spcPts val="0"/>
                        </a:spcBef>
                        <a:spcAft>
                          <a:spcPts val="0"/>
                        </a:spcAft>
                        <a:tabLst>
                          <a:tab pos="8890" algn="l"/>
                          <a:tab pos="450850" algn="dec"/>
                          <a:tab pos="685800" algn="l"/>
                        </a:tabLst>
                      </a:pPr>
                      <a:r>
                        <a:rPr lang="en-US" sz="1600" dirty="0">
                          <a:solidFill>
                            <a:srgbClr val="000000"/>
                          </a:solidFill>
                          <a:latin typeface="Times New Roman"/>
                          <a:ea typeface="Times New Roman"/>
                          <a:cs typeface="Times New Roman"/>
                        </a:rPr>
                        <a:t>		11</a:t>
                      </a:r>
                      <a:endParaRPr lang="en-US" sz="1600" dirty="0">
                        <a:latin typeface="Times New Roman"/>
                        <a:ea typeface="Times New Roman"/>
                        <a:cs typeface="Times New Roman"/>
                      </a:endParaRPr>
                    </a:p>
                  </a:txBody>
                  <a:tcPr marL="8890" marR="137160" marT="8890" marB="0" anchor="b">
                    <a:lnL>
                      <a:noFill/>
                    </a:lnL>
                    <a:lnR>
                      <a:noFill/>
                    </a:lnR>
                    <a:lnT>
                      <a:noFill/>
                    </a:lnT>
                    <a:lnB>
                      <a:noFill/>
                    </a:lnB>
                  </a:tcPr>
                </a:tc>
                <a:tc>
                  <a:txBody>
                    <a:bodyPr/>
                    <a:lstStyle/>
                    <a:p>
                      <a:pPr marL="0" marR="0">
                        <a:spcBef>
                          <a:spcPts val="0"/>
                        </a:spcBef>
                        <a:spcAft>
                          <a:spcPts val="0"/>
                        </a:spcAft>
                        <a:tabLst>
                          <a:tab pos="8890" algn="l"/>
                          <a:tab pos="338455" algn="dec"/>
                          <a:tab pos="685800" algn="l"/>
                        </a:tabLst>
                      </a:pPr>
                      <a:r>
                        <a:rPr lang="en-US" sz="1600" dirty="0">
                          <a:solidFill>
                            <a:srgbClr val="000000"/>
                          </a:solidFill>
                          <a:latin typeface="Times New Roman"/>
                          <a:ea typeface="Times New Roman"/>
                          <a:cs typeface="Times New Roman"/>
                        </a:rPr>
                        <a:t>		29.7%</a:t>
                      </a:r>
                      <a:endParaRPr lang="en-US" sz="1600" dirty="0">
                        <a:latin typeface="Times New Roman"/>
                        <a:ea typeface="Times New Roman"/>
                        <a:cs typeface="Times New Roman"/>
                      </a:endParaRPr>
                    </a:p>
                  </a:txBody>
                  <a:tcPr marL="12700" marR="12700" marT="12700" marB="0" anchor="b">
                    <a:lnL>
                      <a:noFill/>
                    </a:lnL>
                    <a:lnR>
                      <a:noFill/>
                    </a:lnR>
                    <a:lnT>
                      <a:noFill/>
                    </a:lnT>
                    <a:lnB>
                      <a:noFill/>
                    </a:lnB>
                  </a:tcPr>
                </a:tc>
              </a:tr>
              <a:tr h="0">
                <a:tc>
                  <a:txBody>
                    <a:bodyPr/>
                    <a:lstStyle/>
                    <a:p>
                      <a:pPr marL="0" marR="0">
                        <a:spcBef>
                          <a:spcPts val="0"/>
                        </a:spcBef>
                        <a:spcAft>
                          <a:spcPts val="0"/>
                        </a:spcAft>
                        <a:tabLst>
                          <a:tab pos="381000" algn="r"/>
                        </a:tabLst>
                      </a:pPr>
                      <a:endParaRPr lang="en-US" sz="1600" dirty="0">
                        <a:latin typeface="Times New Roman"/>
                        <a:ea typeface="Arial Unicode MS"/>
                        <a:cs typeface="Times New Roman"/>
                      </a:endParaRPr>
                    </a:p>
                  </a:txBody>
                  <a:tcPr marL="12700" marR="12700" marT="12700" marB="0" anchor="b">
                    <a:lnL>
                      <a:noFill/>
                    </a:lnL>
                    <a:lnR>
                      <a:noFill/>
                    </a:lnR>
                    <a:lnT>
                      <a:noFill/>
                    </a:lnT>
                    <a:lnB>
                      <a:noFill/>
                    </a:lnB>
                  </a:tcPr>
                </a:tc>
                <a:tc>
                  <a:txBody>
                    <a:bodyPr/>
                    <a:lstStyle/>
                    <a:p>
                      <a:pPr marL="0" marR="0">
                        <a:spcBef>
                          <a:spcPts val="0"/>
                        </a:spcBef>
                        <a:spcAft>
                          <a:spcPts val="0"/>
                        </a:spcAft>
                      </a:pPr>
                      <a:r>
                        <a:rPr lang="en-US" sz="1600" dirty="0">
                          <a:latin typeface="Times New Roman"/>
                          <a:ea typeface="Times New Roman"/>
                          <a:cs typeface="Times New Roman"/>
                        </a:rPr>
                        <a:t>$5,000,000 to $7,000,000</a:t>
                      </a:r>
                    </a:p>
                  </a:txBody>
                  <a:tcPr marL="12700" marR="12700" marT="12700" marB="0" anchor="b">
                    <a:lnL>
                      <a:noFill/>
                    </a:lnL>
                    <a:lnR>
                      <a:noFill/>
                    </a:lnR>
                    <a:lnT>
                      <a:noFill/>
                    </a:lnT>
                    <a:lnB>
                      <a:noFill/>
                    </a:lnB>
                  </a:tcPr>
                </a:tc>
                <a:tc>
                  <a:txBody>
                    <a:bodyPr/>
                    <a:lstStyle/>
                    <a:p>
                      <a:pPr marL="0" marR="0">
                        <a:spcBef>
                          <a:spcPts val="0"/>
                        </a:spcBef>
                        <a:spcAft>
                          <a:spcPts val="0"/>
                        </a:spcAft>
                        <a:tabLst>
                          <a:tab pos="8890" algn="l"/>
                          <a:tab pos="450850" algn="dec"/>
                          <a:tab pos="685800" algn="l"/>
                        </a:tabLst>
                      </a:pPr>
                      <a:r>
                        <a:rPr lang="en-US" sz="1600" dirty="0">
                          <a:solidFill>
                            <a:srgbClr val="000000"/>
                          </a:solidFill>
                          <a:latin typeface="Times New Roman"/>
                          <a:ea typeface="Times New Roman"/>
                          <a:cs typeface="Times New Roman"/>
                        </a:rPr>
                        <a:t>		4</a:t>
                      </a:r>
                      <a:endParaRPr lang="en-US" sz="1600" dirty="0">
                        <a:latin typeface="Times New Roman"/>
                        <a:ea typeface="Times New Roman"/>
                        <a:cs typeface="Times New Roman"/>
                      </a:endParaRPr>
                    </a:p>
                  </a:txBody>
                  <a:tcPr marL="8890" marR="137160" marT="8890" marB="0" anchor="b">
                    <a:lnL>
                      <a:noFill/>
                    </a:lnL>
                    <a:lnR>
                      <a:noFill/>
                    </a:lnR>
                    <a:lnT>
                      <a:noFill/>
                    </a:lnT>
                    <a:lnB>
                      <a:noFill/>
                    </a:lnB>
                  </a:tcPr>
                </a:tc>
                <a:tc>
                  <a:txBody>
                    <a:bodyPr/>
                    <a:lstStyle/>
                    <a:p>
                      <a:pPr marL="0" marR="0">
                        <a:spcBef>
                          <a:spcPts val="0"/>
                        </a:spcBef>
                        <a:spcAft>
                          <a:spcPts val="0"/>
                        </a:spcAft>
                        <a:tabLst>
                          <a:tab pos="8890" algn="l"/>
                          <a:tab pos="338455" algn="dec"/>
                          <a:tab pos="685800" algn="l"/>
                        </a:tabLst>
                      </a:pPr>
                      <a:r>
                        <a:rPr lang="en-US" sz="1600" dirty="0">
                          <a:solidFill>
                            <a:srgbClr val="000000"/>
                          </a:solidFill>
                          <a:latin typeface="Times New Roman"/>
                          <a:ea typeface="Times New Roman"/>
                          <a:cs typeface="Times New Roman"/>
                        </a:rPr>
                        <a:t>		10.9%</a:t>
                      </a:r>
                      <a:endParaRPr lang="en-US" sz="1600" dirty="0">
                        <a:latin typeface="Times New Roman"/>
                        <a:ea typeface="Times New Roman"/>
                        <a:cs typeface="Times New Roman"/>
                      </a:endParaRPr>
                    </a:p>
                  </a:txBody>
                  <a:tcPr marL="12700" marR="12700" marT="12700" marB="0" anchor="b">
                    <a:lnL>
                      <a:noFill/>
                    </a:lnL>
                    <a:lnR>
                      <a:noFill/>
                    </a:lnR>
                    <a:lnT>
                      <a:noFill/>
                    </a:lnT>
                    <a:lnB>
                      <a:noFill/>
                    </a:lnB>
                  </a:tcPr>
                </a:tc>
              </a:tr>
              <a:tr h="0">
                <a:tc>
                  <a:txBody>
                    <a:bodyPr/>
                    <a:lstStyle/>
                    <a:p>
                      <a:pPr marL="0" marR="0">
                        <a:spcBef>
                          <a:spcPts val="0"/>
                        </a:spcBef>
                        <a:spcAft>
                          <a:spcPts val="0"/>
                        </a:spcAft>
                        <a:tabLst>
                          <a:tab pos="381000" algn="r"/>
                        </a:tabLst>
                      </a:pPr>
                      <a:endParaRPr lang="en-US" sz="1600" dirty="0">
                        <a:latin typeface="Times New Roman"/>
                        <a:ea typeface="Arial Unicode MS"/>
                        <a:cs typeface="Times New Roman"/>
                      </a:endParaRPr>
                    </a:p>
                  </a:txBody>
                  <a:tcPr marL="12700" marR="12700" marT="12700" marB="0" anchor="b">
                    <a:lnL>
                      <a:noFill/>
                    </a:lnL>
                    <a:lnR>
                      <a:noFill/>
                    </a:lnR>
                    <a:lnT>
                      <a:noFill/>
                    </a:lnT>
                    <a:lnB>
                      <a:noFill/>
                    </a:lnB>
                  </a:tcPr>
                </a:tc>
                <a:tc>
                  <a:txBody>
                    <a:bodyPr/>
                    <a:lstStyle/>
                    <a:p>
                      <a:pPr marL="0" marR="0">
                        <a:spcBef>
                          <a:spcPts val="0"/>
                        </a:spcBef>
                        <a:spcAft>
                          <a:spcPts val="0"/>
                        </a:spcAft>
                      </a:pPr>
                      <a:r>
                        <a:rPr lang="en-US" sz="1600" dirty="0">
                          <a:latin typeface="Times New Roman"/>
                          <a:ea typeface="Times New Roman"/>
                          <a:cs typeface="Times New Roman"/>
                        </a:rPr>
                        <a:t>$7,000,000 to $10,000,000</a:t>
                      </a:r>
                    </a:p>
                  </a:txBody>
                  <a:tcPr marL="12700" marR="12700" marT="12700" marB="0" anchor="b">
                    <a:lnL>
                      <a:noFill/>
                    </a:lnL>
                    <a:lnR>
                      <a:noFill/>
                    </a:lnR>
                    <a:lnT>
                      <a:noFill/>
                    </a:lnT>
                    <a:lnB>
                      <a:noFill/>
                    </a:lnB>
                  </a:tcPr>
                </a:tc>
                <a:tc>
                  <a:txBody>
                    <a:bodyPr/>
                    <a:lstStyle/>
                    <a:p>
                      <a:pPr marL="0" marR="0">
                        <a:spcBef>
                          <a:spcPts val="0"/>
                        </a:spcBef>
                        <a:spcAft>
                          <a:spcPts val="0"/>
                        </a:spcAft>
                        <a:tabLst>
                          <a:tab pos="8890" algn="l"/>
                          <a:tab pos="450850" algn="dec"/>
                          <a:tab pos="685800" algn="l"/>
                        </a:tabLst>
                      </a:pPr>
                      <a:r>
                        <a:rPr lang="en-US" sz="1600" u="sng" dirty="0">
                          <a:solidFill>
                            <a:srgbClr val="000000"/>
                          </a:solidFill>
                          <a:latin typeface="Times New Roman"/>
                          <a:ea typeface="Times New Roman"/>
                          <a:cs typeface="Times New Roman"/>
                        </a:rPr>
                        <a:t>		3	</a:t>
                      </a:r>
                      <a:endParaRPr lang="en-US" sz="1600" dirty="0">
                        <a:latin typeface="Times New Roman"/>
                        <a:ea typeface="Times New Roman"/>
                        <a:cs typeface="Times New Roman"/>
                      </a:endParaRPr>
                    </a:p>
                  </a:txBody>
                  <a:tcPr marL="8890" marR="137160" marT="8890" marB="0" anchor="b">
                    <a:lnL>
                      <a:noFill/>
                    </a:lnL>
                    <a:lnR>
                      <a:noFill/>
                    </a:lnR>
                    <a:lnT>
                      <a:noFill/>
                    </a:lnT>
                    <a:lnB>
                      <a:noFill/>
                    </a:lnB>
                  </a:tcPr>
                </a:tc>
                <a:tc>
                  <a:txBody>
                    <a:bodyPr/>
                    <a:lstStyle/>
                    <a:p>
                      <a:pPr marL="0" marR="0">
                        <a:spcBef>
                          <a:spcPts val="0"/>
                        </a:spcBef>
                        <a:spcAft>
                          <a:spcPts val="0"/>
                        </a:spcAft>
                        <a:tabLst>
                          <a:tab pos="8890" algn="l"/>
                          <a:tab pos="338455" algn="dec"/>
                          <a:tab pos="685800" algn="l"/>
                        </a:tabLst>
                      </a:pPr>
                      <a:r>
                        <a:rPr lang="en-US" sz="1600" u="sng" dirty="0">
                          <a:solidFill>
                            <a:srgbClr val="000000"/>
                          </a:solidFill>
                          <a:latin typeface="Times New Roman"/>
                          <a:ea typeface="Times New Roman"/>
                          <a:cs typeface="Times New Roman"/>
                        </a:rPr>
                        <a:t>		8.1%	</a:t>
                      </a:r>
                      <a:endParaRPr lang="en-US" sz="1600" dirty="0">
                        <a:latin typeface="Times New Roman"/>
                        <a:ea typeface="Times New Roman"/>
                        <a:cs typeface="Times New Roman"/>
                      </a:endParaRPr>
                    </a:p>
                  </a:txBody>
                  <a:tcPr marL="12700" marR="12700" marT="12700" marB="0" anchor="b">
                    <a:lnL>
                      <a:noFill/>
                    </a:lnL>
                    <a:lnR>
                      <a:noFill/>
                    </a:lnR>
                    <a:lnT>
                      <a:noFill/>
                    </a:lnT>
                    <a:lnB>
                      <a:noFill/>
                    </a:lnB>
                  </a:tcPr>
                </a:tc>
              </a:tr>
              <a:tr h="0">
                <a:tc>
                  <a:txBody>
                    <a:bodyPr/>
                    <a:lstStyle/>
                    <a:p>
                      <a:pPr marL="0" marR="0">
                        <a:spcBef>
                          <a:spcPts val="0"/>
                        </a:spcBef>
                        <a:spcAft>
                          <a:spcPts val="0"/>
                        </a:spcAft>
                        <a:tabLst>
                          <a:tab pos="381000" algn="r"/>
                        </a:tabLst>
                      </a:pPr>
                      <a:endParaRPr lang="en-US" sz="1600" dirty="0">
                        <a:latin typeface="Times New Roman"/>
                        <a:ea typeface="Arial Unicode MS"/>
                        <a:cs typeface="Times New Roman"/>
                      </a:endParaRPr>
                    </a:p>
                  </a:txBody>
                  <a:tcPr marL="12700" marR="12700" marT="12700" marB="0" anchor="b">
                    <a:lnL>
                      <a:noFill/>
                    </a:lnL>
                    <a:lnR>
                      <a:noFill/>
                    </a:lnR>
                    <a:lnT>
                      <a:noFill/>
                    </a:lnT>
                    <a:lnB>
                      <a:noFill/>
                    </a:lnB>
                  </a:tcPr>
                </a:tc>
                <a:tc>
                  <a:txBody>
                    <a:bodyPr/>
                    <a:lstStyle/>
                    <a:p>
                      <a:pPr marL="0" marR="0" algn="ctr">
                        <a:spcBef>
                          <a:spcPts val="0"/>
                        </a:spcBef>
                        <a:spcAft>
                          <a:spcPts val="0"/>
                        </a:spcAft>
                      </a:pPr>
                      <a:r>
                        <a:rPr lang="en-US" sz="1600" b="1" dirty="0">
                          <a:latin typeface="Times New Roman"/>
                          <a:ea typeface="Times New Roman"/>
                          <a:cs typeface="Times New Roman"/>
                        </a:rPr>
                        <a:t>Total</a:t>
                      </a:r>
                      <a:endParaRPr lang="en-US" sz="1600" dirty="0">
                        <a:latin typeface="Times New Roman"/>
                        <a:ea typeface="Times New Roman"/>
                        <a:cs typeface="Times New Roman"/>
                      </a:endParaRPr>
                    </a:p>
                  </a:txBody>
                  <a:tcPr marL="12700" marR="12700" marT="12700" marB="0" anchor="b">
                    <a:lnL>
                      <a:noFill/>
                    </a:lnL>
                    <a:lnR>
                      <a:noFill/>
                    </a:lnR>
                    <a:lnT>
                      <a:noFill/>
                    </a:lnT>
                    <a:lnB>
                      <a:noFill/>
                    </a:lnB>
                  </a:tcPr>
                </a:tc>
                <a:tc>
                  <a:txBody>
                    <a:bodyPr/>
                    <a:lstStyle/>
                    <a:p>
                      <a:pPr marL="0" marR="0">
                        <a:spcBef>
                          <a:spcPts val="0"/>
                        </a:spcBef>
                        <a:spcAft>
                          <a:spcPts val="0"/>
                        </a:spcAft>
                        <a:tabLst>
                          <a:tab pos="8890" algn="l"/>
                          <a:tab pos="450850" algn="dec"/>
                          <a:tab pos="685800" algn="l"/>
                        </a:tabLst>
                      </a:pPr>
                      <a:r>
                        <a:rPr lang="en-US" sz="1600" u="sng" dirty="0">
                          <a:latin typeface="Times New Roman"/>
                          <a:ea typeface="Arial Unicode MS"/>
                          <a:cs typeface="Times New Roman"/>
                        </a:rPr>
                        <a:t>		37	</a:t>
                      </a:r>
                      <a:endParaRPr lang="en-US" sz="1600" dirty="0">
                        <a:latin typeface="Times New Roman"/>
                        <a:ea typeface="Times New Roman"/>
                        <a:cs typeface="Times New Roman"/>
                      </a:endParaRPr>
                    </a:p>
                  </a:txBody>
                  <a:tcPr marL="8890" marR="137160" marT="8890" marB="0" anchor="b">
                    <a:lnL>
                      <a:noFill/>
                    </a:lnL>
                    <a:lnR>
                      <a:noFill/>
                    </a:lnR>
                    <a:lnT>
                      <a:noFill/>
                    </a:lnT>
                    <a:lnB>
                      <a:noFill/>
                    </a:lnB>
                  </a:tcPr>
                </a:tc>
                <a:tc>
                  <a:txBody>
                    <a:bodyPr/>
                    <a:lstStyle/>
                    <a:p>
                      <a:pPr marL="0" marR="0">
                        <a:spcBef>
                          <a:spcPts val="0"/>
                        </a:spcBef>
                        <a:spcAft>
                          <a:spcPts val="0"/>
                        </a:spcAft>
                        <a:tabLst>
                          <a:tab pos="8890" algn="l"/>
                          <a:tab pos="338455" algn="dec"/>
                          <a:tab pos="685800" algn="l"/>
                        </a:tabLst>
                      </a:pPr>
                      <a:r>
                        <a:rPr lang="en-US" sz="1600" u="sng" dirty="0">
                          <a:latin typeface="Times New Roman"/>
                          <a:ea typeface="Arial Unicode MS"/>
                          <a:cs typeface="Times New Roman"/>
                        </a:rPr>
                        <a:t>		100.0%	</a:t>
                      </a:r>
                      <a:endParaRPr lang="en-US" sz="1600" dirty="0">
                        <a:latin typeface="Times New Roman"/>
                        <a:ea typeface="Times New Roman"/>
                        <a:cs typeface="Times New Roman"/>
                      </a:endParaRPr>
                    </a:p>
                  </a:txBody>
                  <a:tcPr marL="12700" marR="12700" marT="1270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3" descr="condon"/>
          <p:cNvPicPr>
            <a:picLocks noGrp="1" noChangeAspect="1" noChangeArrowheads="1"/>
          </p:cNvPicPr>
          <p:nvPr>
            <p:ph idx="1"/>
          </p:nvPr>
        </p:nvPicPr>
        <p:blipFill>
          <a:blip r:embed="rId2" cstate="print">
            <a:grayscl/>
          </a:blip>
          <a:srcRect/>
          <a:stretch>
            <a:fillRect/>
          </a:stretch>
        </p:blipFill>
        <p:spPr bwMode="auto">
          <a:xfrm>
            <a:off x="0" y="5571744"/>
            <a:ext cx="1475232" cy="1286256"/>
          </a:xfrm>
          <a:prstGeom prst="rect">
            <a:avLst/>
          </a:prstGeom>
          <a:noFill/>
        </p:spPr>
      </p:pic>
      <p:sp>
        <p:nvSpPr>
          <p:cNvPr id="3" name="Title 2"/>
          <p:cNvSpPr>
            <a:spLocks noGrp="1"/>
          </p:cNvSpPr>
          <p:nvPr>
            <p:ph type="title"/>
          </p:nvPr>
        </p:nvSpPr>
        <p:spPr/>
        <p:txBody>
          <a:bodyPr>
            <a:normAutofit fontScale="90000"/>
          </a:bodyPr>
          <a:lstStyle/>
          <a:p>
            <a:pPr algn="ctr"/>
            <a:r>
              <a:rPr lang="en-US" u="sng" dirty="0" smtClean="0"/>
              <a:t>Debt Survey </a:t>
            </a:r>
            <a:br>
              <a:rPr lang="en-US" u="sng" dirty="0" smtClean="0"/>
            </a:br>
            <a:r>
              <a:rPr lang="en-US" u="sng" dirty="0" smtClean="0"/>
              <a:t>Country Clubs-2004</a:t>
            </a:r>
            <a:r>
              <a:rPr lang="en-US" dirty="0" smtClean="0"/>
              <a:t/>
            </a:r>
            <a:br>
              <a:rPr lang="en-US" dirty="0" smtClean="0"/>
            </a:br>
            <a:endParaRPr lang="en-US" dirty="0"/>
          </a:p>
        </p:txBody>
      </p:sp>
      <p:graphicFrame>
        <p:nvGraphicFramePr>
          <p:cNvPr id="4" name="Table 3"/>
          <p:cNvGraphicFramePr>
            <a:graphicFrameLocks noGrp="1"/>
          </p:cNvGraphicFramePr>
          <p:nvPr/>
        </p:nvGraphicFramePr>
        <p:xfrm>
          <a:off x="2209800" y="1447800"/>
          <a:ext cx="4889500" cy="525780"/>
        </p:xfrm>
        <a:graphic>
          <a:graphicData uri="http://schemas.openxmlformats.org/drawingml/2006/table">
            <a:tbl>
              <a:tblPr/>
              <a:tblGrid>
                <a:gridCol w="3581400"/>
                <a:gridCol w="63500"/>
                <a:gridCol w="1244600"/>
              </a:tblGrid>
              <a:tr h="525780">
                <a:tc>
                  <a:txBody>
                    <a:bodyPr/>
                    <a:lstStyle/>
                    <a:p>
                      <a:pPr marL="0" marR="0">
                        <a:spcBef>
                          <a:spcPts val="0"/>
                        </a:spcBef>
                        <a:spcAft>
                          <a:spcPts val="0"/>
                        </a:spcAft>
                      </a:pPr>
                      <a:r>
                        <a:rPr lang="en-US" sz="1600" b="1" dirty="0">
                          <a:latin typeface="Times New Roman"/>
                          <a:ea typeface="Times New Roman"/>
                          <a:cs typeface="Times New Roman"/>
                        </a:rPr>
                        <a:t>Average debt carried by Clubs with debt</a:t>
                      </a:r>
                      <a:endParaRPr lang="en-US" sz="1600" dirty="0">
                        <a:latin typeface="Times New Roman"/>
                        <a:ea typeface="Times New Roman"/>
                        <a:cs typeface="Times New Roman"/>
                      </a:endParaRPr>
                    </a:p>
                  </a:txBody>
                  <a:tcPr marL="12700" marR="12700" marT="12700" marB="0" anchor="b">
                    <a:lnL>
                      <a:noFill/>
                    </a:lnL>
                    <a:lnR>
                      <a:noFill/>
                    </a:lnR>
                    <a:lnT>
                      <a:noFill/>
                    </a:lnT>
                    <a:lnB>
                      <a:noFill/>
                    </a:lnB>
                  </a:tcPr>
                </a:tc>
                <a:tc>
                  <a:txBody>
                    <a:bodyPr/>
                    <a:lstStyle/>
                    <a:p>
                      <a:pPr marL="0" marR="0">
                        <a:spcBef>
                          <a:spcPts val="0"/>
                        </a:spcBef>
                        <a:spcAft>
                          <a:spcPts val="0"/>
                        </a:spcAft>
                      </a:pPr>
                      <a:endParaRPr lang="en-US" sz="1600" dirty="0">
                        <a:latin typeface="Times New Roman"/>
                        <a:ea typeface="Arial Unicode MS"/>
                        <a:cs typeface="Times New Roman"/>
                      </a:endParaRPr>
                    </a:p>
                  </a:txBody>
                  <a:tcPr marL="12700" marR="12700" marT="12700" marB="0" anchor="b">
                    <a:lnL>
                      <a:noFill/>
                    </a:lnL>
                    <a:lnR>
                      <a:noFill/>
                    </a:lnR>
                    <a:lnT>
                      <a:noFill/>
                    </a:lnT>
                    <a:lnB>
                      <a:noFill/>
                    </a:lnB>
                  </a:tcPr>
                </a:tc>
                <a:tc>
                  <a:txBody>
                    <a:bodyPr/>
                    <a:lstStyle/>
                    <a:p>
                      <a:pPr marL="0" marR="0">
                        <a:spcBef>
                          <a:spcPts val="0"/>
                        </a:spcBef>
                        <a:spcAft>
                          <a:spcPts val="0"/>
                        </a:spcAft>
                        <a:tabLst>
                          <a:tab pos="8890" algn="l"/>
                          <a:tab pos="685800" algn="dec"/>
                        </a:tabLst>
                      </a:pPr>
                      <a:r>
                        <a:rPr lang="en-US" sz="1600" b="1" u="sng" dirty="0">
                          <a:solidFill>
                            <a:srgbClr val="000000"/>
                          </a:solidFill>
                          <a:latin typeface="Times New Roman"/>
                          <a:ea typeface="Times New Roman"/>
                          <a:cs typeface="Times New Roman"/>
                        </a:rPr>
                        <a:t>$	</a:t>
                      </a:r>
                      <a:r>
                        <a:rPr lang="en-US" sz="1600" b="1" u="sng" dirty="0" smtClean="0">
                          <a:solidFill>
                            <a:srgbClr val="000000"/>
                          </a:solidFill>
                          <a:latin typeface="Times New Roman"/>
                          <a:ea typeface="Times New Roman"/>
                          <a:cs typeface="Times New Roman"/>
                        </a:rPr>
                        <a:t>1,834,000</a:t>
                      </a:r>
                      <a:endParaRPr lang="en-US" sz="1600" dirty="0">
                        <a:latin typeface="Times New Roman"/>
                        <a:ea typeface="Times New Roman"/>
                        <a:cs typeface="Times New Roman"/>
                      </a:endParaRPr>
                    </a:p>
                  </a:txBody>
                  <a:tcPr marL="12700" marR="12700" marT="12700" marB="0" anchor="b">
                    <a:lnL>
                      <a:noFill/>
                    </a:lnL>
                    <a:lnR>
                      <a:noFill/>
                    </a:lnR>
                    <a:lnT>
                      <a:noFill/>
                    </a:lnT>
                    <a:lnB>
                      <a:noFill/>
                    </a:lnB>
                  </a:tcPr>
                </a:tc>
              </a:tr>
            </a:tbl>
          </a:graphicData>
        </a:graphic>
      </p:graphicFrame>
      <p:graphicFrame>
        <p:nvGraphicFramePr>
          <p:cNvPr id="6" name="Table 5"/>
          <p:cNvGraphicFramePr>
            <a:graphicFrameLocks noGrp="1"/>
          </p:cNvGraphicFramePr>
          <p:nvPr/>
        </p:nvGraphicFramePr>
        <p:xfrm>
          <a:off x="2133600" y="2133600"/>
          <a:ext cx="4889500" cy="2313940"/>
        </p:xfrm>
        <a:graphic>
          <a:graphicData uri="http://schemas.openxmlformats.org/drawingml/2006/table">
            <a:tbl>
              <a:tblPr/>
              <a:tblGrid>
                <a:gridCol w="2743200"/>
                <a:gridCol w="901700"/>
                <a:gridCol w="1244600"/>
              </a:tblGrid>
              <a:tr h="274320">
                <a:tc>
                  <a:txBody>
                    <a:bodyPr/>
                    <a:lstStyle/>
                    <a:p>
                      <a:pPr marL="0" marR="0">
                        <a:spcBef>
                          <a:spcPts val="0"/>
                        </a:spcBef>
                        <a:spcAft>
                          <a:spcPts val="0"/>
                        </a:spcAft>
                        <a:tabLst>
                          <a:tab pos="762000" algn="ctr"/>
                          <a:tab pos="1447800" algn="l"/>
                        </a:tabLst>
                      </a:pPr>
                      <a:r>
                        <a:rPr lang="en-US" sz="1600" b="1" u="sng" dirty="0">
                          <a:latin typeface="Times New Roman"/>
                          <a:ea typeface="Times New Roman"/>
                          <a:cs typeface="Times New Roman"/>
                        </a:rPr>
                        <a:t>	RECAP	</a:t>
                      </a:r>
                      <a:endParaRPr lang="en-US" sz="1600" dirty="0">
                        <a:latin typeface="Times New Roman"/>
                        <a:ea typeface="Times New Roman"/>
                        <a:cs typeface="Times New Roman"/>
                      </a:endParaRPr>
                    </a:p>
                  </a:txBody>
                  <a:tcPr marL="12700" marR="12700" marT="12700" marB="0" anchor="b">
                    <a:lnL>
                      <a:noFill/>
                    </a:lnL>
                    <a:lnR>
                      <a:noFill/>
                    </a:lnR>
                    <a:lnT>
                      <a:noFill/>
                    </a:lnT>
                    <a:lnB>
                      <a:noFill/>
                    </a:lnB>
                  </a:tcPr>
                </a:tc>
                <a:tc>
                  <a:txBody>
                    <a:bodyPr/>
                    <a:lstStyle/>
                    <a:p>
                      <a:pPr marL="0" marR="0" algn="ctr">
                        <a:spcBef>
                          <a:spcPts val="0"/>
                        </a:spcBef>
                        <a:spcAft>
                          <a:spcPts val="0"/>
                        </a:spcAft>
                      </a:pPr>
                      <a:r>
                        <a:rPr lang="en-US" sz="1600" b="1" u="sng" dirty="0">
                          <a:latin typeface="Times New Roman"/>
                          <a:ea typeface="Times New Roman"/>
                          <a:cs typeface="Times New Roman"/>
                        </a:rPr>
                        <a:t># of Clubs</a:t>
                      </a:r>
                      <a:endParaRPr lang="en-US" sz="1600" dirty="0">
                        <a:latin typeface="Times New Roman"/>
                        <a:ea typeface="Times New Roman"/>
                        <a:cs typeface="Times New Roman"/>
                      </a:endParaRPr>
                    </a:p>
                  </a:txBody>
                  <a:tcPr marL="12700" marR="12700" marT="12700" marB="0" anchor="b">
                    <a:lnL>
                      <a:noFill/>
                    </a:lnL>
                    <a:lnR>
                      <a:noFill/>
                    </a:lnR>
                    <a:lnT>
                      <a:noFill/>
                    </a:lnT>
                    <a:lnB>
                      <a:noFill/>
                    </a:lnB>
                  </a:tcPr>
                </a:tc>
                <a:tc>
                  <a:txBody>
                    <a:bodyPr/>
                    <a:lstStyle/>
                    <a:p>
                      <a:pPr marL="0" marR="0">
                        <a:spcBef>
                          <a:spcPts val="0"/>
                        </a:spcBef>
                        <a:spcAft>
                          <a:spcPts val="0"/>
                        </a:spcAft>
                      </a:pPr>
                      <a:r>
                        <a:rPr lang="en-US" sz="1600" b="1" u="sng" dirty="0">
                          <a:latin typeface="Times New Roman"/>
                          <a:ea typeface="Times New Roman"/>
                          <a:cs typeface="Times New Roman"/>
                        </a:rPr>
                        <a:t>Percentage</a:t>
                      </a:r>
                      <a:endParaRPr lang="en-US" sz="1600" dirty="0">
                        <a:latin typeface="Times New Roman"/>
                        <a:ea typeface="Times New Roman"/>
                        <a:cs typeface="Times New Roman"/>
                      </a:endParaRPr>
                    </a:p>
                  </a:txBody>
                  <a:tcPr marL="12700" marR="12700" marT="12700" marB="0" anchor="b">
                    <a:lnL>
                      <a:noFill/>
                    </a:lnL>
                    <a:lnR>
                      <a:noFill/>
                    </a:lnR>
                    <a:lnT>
                      <a:noFill/>
                    </a:lnT>
                    <a:lnB>
                      <a:noFill/>
                    </a:lnB>
                  </a:tcPr>
                </a:tc>
              </a:tr>
              <a:tr h="274320">
                <a:tc>
                  <a:txBody>
                    <a:bodyPr/>
                    <a:lstStyle/>
                    <a:p>
                      <a:pPr marL="0" marR="0">
                        <a:spcBef>
                          <a:spcPts val="0"/>
                        </a:spcBef>
                        <a:spcAft>
                          <a:spcPts val="0"/>
                        </a:spcAft>
                      </a:pPr>
                      <a:r>
                        <a:rPr lang="en-US" sz="1600" dirty="0">
                          <a:latin typeface="Times New Roman"/>
                          <a:ea typeface="Times New Roman"/>
                          <a:cs typeface="Times New Roman"/>
                        </a:rPr>
                        <a:t>No debt</a:t>
                      </a:r>
                    </a:p>
                  </a:txBody>
                  <a:tcPr marL="12700" marR="12700" marT="12700" marB="0" anchor="b">
                    <a:lnL>
                      <a:noFill/>
                    </a:lnL>
                    <a:lnR>
                      <a:noFill/>
                    </a:lnR>
                    <a:lnT>
                      <a:noFill/>
                    </a:lnT>
                    <a:lnB>
                      <a:noFill/>
                    </a:lnB>
                  </a:tcPr>
                </a:tc>
                <a:tc>
                  <a:txBody>
                    <a:bodyPr/>
                    <a:lstStyle/>
                    <a:p>
                      <a:pPr marL="0" marR="0" algn="ctr">
                        <a:spcBef>
                          <a:spcPts val="0"/>
                        </a:spcBef>
                        <a:spcAft>
                          <a:spcPts val="0"/>
                        </a:spcAft>
                        <a:tabLst>
                          <a:tab pos="8890" algn="l"/>
                          <a:tab pos="450850" algn="dec"/>
                          <a:tab pos="685800" algn="l"/>
                        </a:tabLst>
                      </a:pPr>
                      <a:r>
                        <a:rPr lang="en-US" sz="1600" dirty="0" smtClean="0">
                          <a:latin typeface="Times New Roman"/>
                          <a:ea typeface="Times New Roman"/>
                          <a:cs typeface="Times New Roman"/>
                        </a:rPr>
                        <a:t>12</a:t>
                      </a:r>
                      <a:endParaRPr lang="en-US" sz="1600" dirty="0">
                        <a:latin typeface="Times New Roman"/>
                        <a:ea typeface="Times New Roman"/>
                        <a:cs typeface="Times New Roman"/>
                      </a:endParaRPr>
                    </a:p>
                  </a:txBody>
                  <a:tcPr marL="8890" marR="137160" marT="8890" marB="0" anchor="b">
                    <a:lnL>
                      <a:noFill/>
                    </a:lnL>
                    <a:lnR>
                      <a:noFill/>
                    </a:lnR>
                    <a:lnT>
                      <a:noFill/>
                    </a:lnT>
                    <a:lnB>
                      <a:noFill/>
                    </a:lnB>
                  </a:tcPr>
                </a:tc>
                <a:tc>
                  <a:txBody>
                    <a:bodyPr/>
                    <a:lstStyle/>
                    <a:p>
                      <a:pPr marL="0" marR="0">
                        <a:spcBef>
                          <a:spcPts val="0"/>
                        </a:spcBef>
                        <a:spcAft>
                          <a:spcPts val="0"/>
                        </a:spcAft>
                        <a:tabLst>
                          <a:tab pos="8890" algn="l"/>
                          <a:tab pos="338455" algn="dec"/>
                          <a:tab pos="685800" algn="l"/>
                        </a:tabLst>
                      </a:pPr>
                      <a:r>
                        <a:rPr lang="en-US" sz="1600" dirty="0">
                          <a:solidFill>
                            <a:srgbClr val="000000"/>
                          </a:solidFill>
                          <a:latin typeface="Times New Roman"/>
                          <a:ea typeface="Times New Roman"/>
                          <a:cs typeface="Times New Roman"/>
                        </a:rPr>
                        <a:t>		</a:t>
                      </a:r>
                      <a:r>
                        <a:rPr lang="en-US" sz="1600" dirty="0" smtClean="0">
                          <a:solidFill>
                            <a:srgbClr val="000000"/>
                          </a:solidFill>
                          <a:latin typeface="Times New Roman"/>
                          <a:ea typeface="Times New Roman"/>
                          <a:cs typeface="Times New Roman"/>
                        </a:rPr>
                        <a:t>32.4%</a:t>
                      </a:r>
                      <a:endParaRPr lang="en-US" sz="1600" dirty="0">
                        <a:latin typeface="Times New Roman"/>
                        <a:ea typeface="Times New Roman"/>
                        <a:cs typeface="Times New Roman"/>
                      </a:endParaRPr>
                    </a:p>
                  </a:txBody>
                  <a:tcPr marL="12700" marR="12700" marT="12700" marB="0" anchor="b">
                    <a:lnL>
                      <a:noFill/>
                    </a:lnL>
                    <a:lnR>
                      <a:noFill/>
                    </a:lnR>
                    <a:lnT>
                      <a:noFill/>
                    </a:lnT>
                    <a:lnB>
                      <a:noFill/>
                    </a:lnB>
                  </a:tcPr>
                </a:tc>
              </a:tr>
              <a:tr h="0">
                <a:tc>
                  <a:txBody>
                    <a:bodyPr/>
                    <a:lstStyle/>
                    <a:p>
                      <a:pPr marL="0" marR="0">
                        <a:spcBef>
                          <a:spcPts val="0"/>
                        </a:spcBef>
                        <a:spcAft>
                          <a:spcPts val="0"/>
                        </a:spcAft>
                      </a:pPr>
                      <a:r>
                        <a:rPr lang="en-US" sz="1600" dirty="0">
                          <a:latin typeface="Times New Roman"/>
                          <a:ea typeface="Times New Roman"/>
                          <a:cs typeface="Times New Roman"/>
                        </a:rPr>
                        <a:t>Under $1,000,000</a:t>
                      </a:r>
                    </a:p>
                  </a:txBody>
                  <a:tcPr marL="12700" marR="12700" marT="12700" marB="0" anchor="b">
                    <a:lnL>
                      <a:noFill/>
                    </a:lnL>
                    <a:lnR>
                      <a:noFill/>
                    </a:lnR>
                    <a:lnT>
                      <a:noFill/>
                    </a:lnT>
                    <a:lnB>
                      <a:noFill/>
                    </a:lnB>
                  </a:tcPr>
                </a:tc>
                <a:tc>
                  <a:txBody>
                    <a:bodyPr/>
                    <a:lstStyle/>
                    <a:p>
                      <a:pPr marL="0" marR="0" algn="ctr">
                        <a:spcBef>
                          <a:spcPts val="0"/>
                        </a:spcBef>
                        <a:spcAft>
                          <a:spcPts val="0"/>
                        </a:spcAft>
                        <a:tabLst>
                          <a:tab pos="8890" algn="l"/>
                          <a:tab pos="450850" algn="dec"/>
                          <a:tab pos="685800" algn="l"/>
                        </a:tabLst>
                      </a:pPr>
                      <a:r>
                        <a:rPr lang="en-US" sz="1600" dirty="0" smtClean="0">
                          <a:latin typeface="Times New Roman"/>
                          <a:ea typeface="Times New Roman"/>
                          <a:cs typeface="Times New Roman"/>
                        </a:rPr>
                        <a:t>9</a:t>
                      </a:r>
                      <a:endParaRPr lang="en-US" sz="1600" dirty="0">
                        <a:latin typeface="Times New Roman"/>
                        <a:ea typeface="Times New Roman"/>
                        <a:cs typeface="Times New Roman"/>
                      </a:endParaRPr>
                    </a:p>
                  </a:txBody>
                  <a:tcPr marL="8890" marR="137160" marT="8890" marB="0" anchor="b">
                    <a:lnL>
                      <a:noFill/>
                    </a:lnL>
                    <a:lnR>
                      <a:noFill/>
                    </a:lnR>
                    <a:lnT>
                      <a:noFill/>
                    </a:lnT>
                    <a:lnB>
                      <a:noFill/>
                    </a:lnB>
                  </a:tcPr>
                </a:tc>
                <a:tc>
                  <a:txBody>
                    <a:bodyPr/>
                    <a:lstStyle/>
                    <a:p>
                      <a:pPr marL="0" marR="0">
                        <a:spcBef>
                          <a:spcPts val="0"/>
                        </a:spcBef>
                        <a:spcAft>
                          <a:spcPts val="0"/>
                        </a:spcAft>
                        <a:tabLst>
                          <a:tab pos="8890" algn="l"/>
                          <a:tab pos="338455" algn="dec"/>
                          <a:tab pos="685800" algn="l"/>
                        </a:tabLst>
                      </a:pPr>
                      <a:r>
                        <a:rPr lang="en-US" sz="1600" dirty="0">
                          <a:solidFill>
                            <a:srgbClr val="000000"/>
                          </a:solidFill>
                          <a:latin typeface="Times New Roman"/>
                          <a:ea typeface="Times New Roman"/>
                          <a:cs typeface="Times New Roman"/>
                        </a:rPr>
                        <a:t>		</a:t>
                      </a:r>
                      <a:r>
                        <a:rPr lang="en-US" sz="1600" dirty="0" smtClean="0">
                          <a:solidFill>
                            <a:srgbClr val="000000"/>
                          </a:solidFill>
                          <a:latin typeface="Times New Roman"/>
                          <a:ea typeface="Times New Roman"/>
                          <a:cs typeface="Times New Roman"/>
                        </a:rPr>
                        <a:t>24.3%</a:t>
                      </a:r>
                      <a:endParaRPr lang="en-US" sz="1600" dirty="0">
                        <a:latin typeface="Times New Roman"/>
                        <a:ea typeface="Times New Roman"/>
                        <a:cs typeface="Times New Roman"/>
                      </a:endParaRPr>
                    </a:p>
                  </a:txBody>
                  <a:tcPr marL="12700" marR="12700" marT="12700" marB="0" anchor="b">
                    <a:lnL>
                      <a:noFill/>
                    </a:lnL>
                    <a:lnR>
                      <a:noFill/>
                    </a:lnR>
                    <a:lnT>
                      <a:noFill/>
                    </a:lnT>
                    <a:lnB>
                      <a:noFill/>
                    </a:lnB>
                  </a:tcPr>
                </a:tc>
              </a:tr>
              <a:tr h="0">
                <a:tc>
                  <a:txBody>
                    <a:bodyPr/>
                    <a:lstStyle/>
                    <a:p>
                      <a:pPr marL="0" marR="0">
                        <a:spcBef>
                          <a:spcPts val="0"/>
                        </a:spcBef>
                        <a:spcAft>
                          <a:spcPts val="0"/>
                        </a:spcAft>
                      </a:pPr>
                      <a:r>
                        <a:rPr lang="en-US" sz="1600" dirty="0">
                          <a:latin typeface="Times New Roman"/>
                          <a:ea typeface="Times New Roman"/>
                          <a:cs typeface="Times New Roman"/>
                        </a:rPr>
                        <a:t>$1,000,000 to $3,000,000</a:t>
                      </a:r>
                    </a:p>
                  </a:txBody>
                  <a:tcPr marL="12700" marR="12700" marT="12700" marB="0" anchor="b">
                    <a:lnL>
                      <a:noFill/>
                    </a:lnL>
                    <a:lnR>
                      <a:noFill/>
                    </a:lnR>
                    <a:lnT>
                      <a:noFill/>
                    </a:lnT>
                    <a:lnB>
                      <a:noFill/>
                    </a:lnB>
                  </a:tcPr>
                </a:tc>
                <a:tc>
                  <a:txBody>
                    <a:bodyPr/>
                    <a:lstStyle/>
                    <a:p>
                      <a:pPr marL="0" marR="0" algn="ctr">
                        <a:spcBef>
                          <a:spcPts val="0"/>
                        </a:spcBef>
                        <a:spcAft>
                          <a:spcPts val="0"/>
                        </a:spcAft>
                        <a:tabLst>
                          <a:tab pos="8890" algn="l"/>
                          <a:tab pos="450850" algn="dec"/>
                          <a:tab pos="685800" algn="l"/>
                        </a:tabLst>
                      </a:pPr>
                      <a:r>
                        <a:rPr lang="en-US" sz="1600" dirty="0" smtClean="0">
                          <a:latin typeface="Times New Roman"/>
                          <a:ea typeface="Times New Roman"/>
                          <a:cs typeface="Times New Roman"/>
                        </a:rPr>
                        <a:t>8</a:t>
                      </a:r>
                      <a:endParaRPr lang="en-US" sz="1600" dirty="0">
                        <a:latin typeface="Times New Roman"/>
                        <a:ea typeface="Times New Roman"/>
                        <a:cs typeface="Times New Roman"/>
                      </a:endParaRPr>
                    </a:p>
                  </a:txBody>
                  <a:tcPr marL="8890" marR="137160" marT="8890" marB="0" anchor="b">
                    <a:lnL>
                      <a:noFill/>
                    </a:lnL>
                    <a:lnR>
                      <a:noFill/>
                    </a:lnR>
                    <a:lnT>
                      <a:noFill/>
                    </a:lnT>
                    <a:lnB>
                      <a:noFill/>
                    </a:lnB>
                  </a:tcPr>
                </a:tc>
                <a:tc>
                  <a:txBody>
                    <a:bodyPr/>
                    <a:lstStyle/>
                    <a:p>
                      <a:pPr marL="0" marR="0">
                        <a:spcBef>
                          <a:spcPts val="0"/>
                        </a:spcBef>
                        <a:spcAft>
                          <a:spcPts val="0"/>
                        </a:spcAft>
                        <a:tabLst>
                          <a:tab pos="8890" algn="l"/>
                          <a:tab pos="338455" algn="dec"/>
                          <a:tab pos="685800" algn="l"/>
                        </a:tabLst>
                      </a:pPr>
                      <a:r>
                        <a:rPr lang="en-US" sz="1600" dirty="0">
                          <a:solidFill>
                            <a:srgbClr val="000000"/>
                          </a:solidFill>
                          <a:latin typeface="Times New Roman"/>
                          <a:ea typeface="Times New Roman"/>
                          <a:cs typeface="Times New Roman"/>
                        </a:rPr>
                        <a:t>		</a:t>
                      </a:r>
                      <a:r>
                        <a:rPr lang="en-US" sz="1600" dirty="0" smtClean="0">
                          <a:solidFill>
                            <a:srgbClr val="000000"/>
                          </a:solidFill>
                          <a:latin typeface="Times New Roman"/>
                          <a:ea typeface="Times New Roman"/>
                          <a:cs typeface="Times New Roman"/>
                        </a:rPr>
                        <a:t>21.6%</a:t>
                      </a:r>
                      <a:endParaRPr lang="en-US" sz="1600" dirty="0">
                        <a:latin typeface="Times New Roman"/>
                        <a:ea typeface="Times New Roman"/>
                        <a:cs typeface="Times New Roman"/>
                      </a:endParaRPr>
                    </a:p>
                  </a:txBody>
                  <a:tcPr marL="12700" marR="12700" marT="12700" marB="0" anchor="b">
                    <a:lnL>
                      <a:noFill/>
                    </a:lnL>
                    <a:lnR>
                      <a:noFill/>
                    </a:lnR>
                    <a:lnT>
                      <a:noFill/>
                    </a:lnT>
                    <a:lnB>
                      <a:noFill/>
                    </a:lnB>
                  </a:tcPr>
                </a:tc>
              </a:tr>
              <a:tr h="0">
                <a:tc>
                  <a:txBody>
                    <a:bodyPr/>
                    <a:lstStyle/>
                    <a:p>
                      <a:pPr marL="0" marR="0">
                        <a:spcBef>
                          <a:spcPts val="0"/>
                        </a:spcBef>
                        <a:spcAft>
                          <a:spcPts val="0"/>
                        </a:spcAft>
                      </a:pPr>
                      <a:r>
                        <a:rPr lang="en-US" sz="1600" dirty="0">
                          <a:latin typeface="Times New Roman"/>
                          <a:ea typeface="Times New Roman"/>
                          <a:cs typeface="Times New Roman"/>
                        </a:rPr>
                        <a:t>$3,000,000 to $5,000,000</a:t>
                      </a:r>
                    </a:p>
                  </a:txBody>
                  <a:tcPr marL="12700" marR="12700" marT="12700" marB="0" anchor="b">
                    <a:lnL>
                      <a:noFill/>
                    </a:lnL>
                    <a:lnR>
                      <a:noFill/>
                    </a:lnR>
                    <a:lnT>
                      <a:noFill/>
                    </a:lnT>
                    <a:lnB>
                      <a:noFill/>
                    </a:lnB>
                  </a:tcPr>
                </a:tc>
                <a:tc>
                  <a:txBody>
                    <a:bodyPr/>
                    <a:lstStyle/>
                    <a:p>
                      <a:pPr marL="0" marR="0" algn="ctr">
                        <a:spcBef>
                          <a:spcPts val="0"/>
                        </a:spcBef>
                        <a:spcAft>
                          <a:spcPts val="0"/>
                        </a:spcAft>
                        <a:tabLst>
                          <a:tab pos="8890" algn="l"/>
                          <a:tab pos="450850" algn="dec"/>
                          <a:tab pos="685800" algn="l"/>
                        </a:tabLst>
                      </a:pPr>
                      <a:r>
                        <a:rPr lang="en-US" sz="1600" dirty="0" smtClean="0">
                          <a:latin typeface="Times New Roman"/>
                          <a:ea typeface="Times New Roman"/>
                          <a:cs typeface="Times New Roman"/>
                        </a:rPr>
                        <a:t>3</a:t>
                      </a:r>
                      <a:endParaRPr lang="en-US" sz="1600" dirty="0">
                        <a:latin typeface="Times New Roman"/>
                        <a:ea typeface="Times New Roman"/>
                        <a:cs typeface="Times New Roman"/>
                      </a:endParaRPr>
                    </a:p>
                  </a:txBody>
                  <a:tcPr marL="8890" marR="137160" marT="8890" marB="0" anchor="b">
                    <a:lnL>
                      <a:noFill/>
                    </a:lnL>
                    <a:lnR>
                      <a:noFill/>
                    </a:lnR>
                    <a:lnT>
                      <a:noFill/>
                    </a:lnT>
                    <a:lnB>
                      <a:noFill/>
                    </a:lnB>
                  </a:tcPr>
                </a:tc>
                <a:tc>
                  <a:txBody>
                    <a:bodyPr/>
                    <a:lstStyle/>
                    <a:p>
                      <a:pPr marL="0" marR="0">
                        <a:spcBef>
                          <a:spcPts val="0"/>
                        </a:spcBef>
                        <a:spcAft>
                          <a:spcPts val="0"/>
                        </a:spcAft>
                        <a:tabLst>
                          <a:tab pos="8890" algn="l"/>
                          <a:tab pos="338455" algn="dec"/>
                          <a:tab pos="685800" algn="l"/>
                        </a:tabLst>
                      </a:pPr>
                      <a:r>
                        <a:rPr lang="en-US" sz="1600" dirty="0">
                          <a:solidFill>
                            <a:srgbClr val="000000"/>
                          </a:solidFill>
                          <a:latin typeface="Times New Roman"/>
                          <a:ea typeface="Times New Roman"/>
                          <a:cs typeface="Times New Roman"/>
                        </a:rPr>
                        <a:t>		</a:t>
                      </a:r>
                      <a:r>
                        <a:rPr lang="en-US" sz="1600" dirty="0" smtClean="0">
                          <a:solidFill>
                            <a:srgbClr val="000000"/>
                          </a:solidFill>
                          <a:latin typeface="Times New Roman"/>
                          <a:ea typeface="Times New Roman"/>
                          <a:cs typeface="Times New Roman"/>
                        </a:rPr>
                        <a:t>8.1%</a:t>
                      </a:r>
                      <a:endParaRPr lang="en-US" sz="1600" dirty="0">
                        <a:latin typeface="Times New Roman"/>
                        <a:ea typeface="Times New Roman"/>
                        <a:cs typeface="Times New Roman"/>
                      </a:endParaRPr>
                    </a:p>
                  </a:txBody>
                  <a:tcPr marL="12700" marR="12700" marT="12700" marB="0" anchor="b">
                    <a:lnL>
                      <a:noFill/>
                    </a:lnL>
                    <a:lnR>
                      <a:noFill/>
                    </a:lnR>
                    <a:lnT>
                      <a:noFill/>
                    </a:lnT>
                    <a:lnB>
                      <a:noFill/>
                    </a:lnB>
                  </a:tcPr>
                </a:tc>
              </a:tr>
              <a:tr h="0">
                <a:tc>
                  <a:txBody>
                    <a:bodyPr/>
                    <a:lstStyle/>
                    <a:p>
                      <a:pPr marL="0" marR="0">
                        <a:spcBef>
                          <a:spcPts val="0"/>
                        </a:spcBef>
                        <a:spcAft>
                          <a:spcPts val="0"/>
                        </a:spcAft>
                      </a:pPr>
                      <a:r>
                        <a:rPr lang="en-US" sz="1600" dirty="0">
                          <a:latin typeface="Times New Roman"/>
                          <a:ea typeface="Times New Roman"/>
                          <a:cs typeface="Times New Roman"/>
                        </a:rPr>
                        <a:t>$5,000,000 to $7,000,000</a:t>
                      </a:r>
                    </a:p>
                  </a:txBody>
                  <a:tcPr marL="12700" marR="12700" marT="12700" marB="0" anchor="b">
                    <a:lnL>
                      <a:noFill/>
                    </a:lnL>
                    <a:lnR>
                      <a:noFill/>
                    </a:lnR>
                    <a:lnT>
                      <a:noFill/>
                    </a:lnT>
                    <a:lnB>
                      <a:noFill/>
                    </a:lnB>
                  </a:tcPr>
                </a:tc>
                <a:tc>
                  <a:txBody>
                    <a:bodyPr/>
                    <a:lstStyle/>
                    <a:p>
                      <a:pPr marL="0" marR="0" algn="ctr">
                        <a:spcBef>
                          <a:spcPts val="0"/>
                        </a:spcBef>
                        <a:spcAft>
                          <a:spcPts val="0"/>
                        </a:spcAft>
                        <a:tabLst>
                          <a:tab pos="8890" algn="l"/>
                          <a:tab pos="450850" algn="dec"/>
                          <a:tab pos="685800" algn="l"/>
                        </a:tabLst>
                      </a:pPr>
                      <a:r>
                        <a:rPr lang="en-US" sz="1600" dirty="0" smtClean="0">
                          <a:latin typeface="Times New Roman"/>
                          <a:ea typeface="Times New Roman"/>
                          <a:cs typeface="Times New Roman"/>
                        </a:rPr>
                        <a:t>3</a:t>
                      </a:r>
                      <a:endParaRPr lang="en-US" sz="1600" dirty="0">
                        <a:latin typeface="Times New Roman"/>
                        <a:ea typeface="Times New Roman"/>
                        <a:cs typeface="Times New Roman"/>
                      </a:endParaRPr>
                    </a:p>
                  </a:txBody>
                  <a:tcPr marL="8890" marR="137160" marT="8890" marB="0" anchor="b">
                    <a:lnL>
                      <a:noFill/>
                    </a:lnL>
                    <a:lnR>
                      <a:noFill/>
                    </a:lnR>
                    <a:lnT>
                      <a:noFill/>
                    </a:lnT>
                    <a:lnB>
                      <a:noFill/>
                    </a:lnB>
                  </a:tcPr>
                </a:tc>
                <a:tc>
                  <a:txBody>
                    <a:bodyPr/>
                    <a:lstStyle/>
                    <a:p>
                      <a:pPr marL="0" marR="0">
                        <a:spcBef>
                          <a:spcPts val="0"/>
                        </a:spcBef>
                        <a:spcAft>
                          <a:spcPts val="0"/>
                        </a:spcAft>
                        <a:tabLst>
                          <a:tab pos="8890" algn="l"/>
                          <a:tab pos="338455" algn="dec"/>
                          <a:tab pos="685800" algn="l"/>
                        </a:tabLst>
                      </a:pPr>
                      <a:r>
                        <a:rPr lang="en-US" sz="1600" dirty="0">
                          <a:solidFill>
                            <a:srgbClr val="000000"/>
                          </a:solidFill>
                          <a:latin typeface="Times New Roman"/>
                          <a:ea typeface="Times New Roman"/>
                          <a:cs typeface="Times New Roman"/>
                        </a:rPr>
                        <a:t>		</a:t>
                      </a:r>
                      <a:r>
                        <a:rPr lang="en-US" sz="1600" dirty="0" smtClean="0">
                          <a:solidFill>
                            <a:srgbClr val="000000"/>
                          </a:solidFill>
                          <a:latin typeface="Times New Roman"/>
                          <a:ea typeface="Times New Roman"/>
                          <a:cs typeface="Times New Roman"/>
                        </a:rPr>
                        <a:t>8.1%</a:t>
                      </a:r>
                      <a:endParaRPr lang="en-US" sz="1600" dirty="0">
                        <a:latin typeface="Times New Roman"/>
                        <a:ea typeface="Times New Roman"/>
                        <a:cs typeface="Times New Roman"/>
                      </a:endParaRPr>
                    </a:p>
                  </a:txBody>
                  <a:tcPr marL="12700" marR="12700" marT="12700" marB="0" anchor="b">
                    <a:lnL>
                      <a:noFill/>
                    </a:lnL>
                    <a:lnR>
                      <a:noFill/>
                    </a:lnR>
                    <a:lnT>
                      <a:noFill/>
                    </a:lnT>
                    <a:lnB>
                      <a:noFill/>
                    </a:lnB>
                  </a:tcPr>
                </a:tc>
              </a:tr>
              <a:tr h="0">
                <a:tc>
                  <a:txBody>
                    <a:bodyPr/>
                    <a:lstStyle/>
                    <a:p>
                      <a:pPr marL="0" marR="0">
                        <a:spcBef>
                          <a:spcPts val="0"/>
                        </a:spcBef>
                        <a:spcAft>
                          <a:spcPts val="0"/>
                        </a:spcAft>
                      </a:pPr>
                      <a:r>
                        <a:rPr lang="en-US" sz="1600" dirty="0">
                          <a:latin typeface="Times New Roman"/>
                          <a:ea typeface="Times New Roman"/>
                          <a:cs typeface="Times New Roman"/>
                        </a:rPr>
                        <a:t>$7,000,000 to $10,000,000</a:t>
                      </a:r>
                    </a:p>
                  </a:txBody>
                  <a:tcPr marL="12700" marR="12700" marT="12700" marB="0" anchor="b">
                    <a:lnL>
                      <a:noFill/>
                    </a:lnL>
                    <a:lnR>
                      <a:noFill/>
                    </a:lnR>
                    <a:lnT>
                      <a:noFill/>
                    </a:lnT>
                    <a:lnB>
                      <a:noFill/>
                    </a:lnB>
                  </a:tcPr>
                </a:tc>
                <a:tc>
                  <a:txBody>
                    <a:bodyPr/>
                    <a:lstStyle/>
                    <a:p>
                      <a:pPr marL="0" marR="0" algn="ctr">
                        <a:spcBef>
                          <a:spcPts val="0"/>
                        </a:spcBef>
                        <a:spcAft>
                          <a:spcPts val="0"/>
                        </a:spcAft>
                        <a:tabLst>
                          <a:tab pos="8890" algn="l"/>
                          <a:tab pos="450850" algn="dec"/>
                          <a:tab pos="685800" algn="l"/>
                        </a:tabLst>
                      </a:pPr>
                      <a:r>
                        <a:rPr lang="en-US" sz="1600" u="sng" dirty="0" smtClean="0">
                          <a:solidFill>
                            <a:schemeClr val="tx1"/>
                          </a:solidFill>
                          <a:latin typeface="Times New Roman"/>
                          <a:ea typeface="Times New Roman"/>
                          <a:cs typeface="Times New Roman"/>
                        </a:rPr>
                        <a:t>2</a:t>
                      </a:r>
                      <a:endParaRPr lang="en-US" sz="1600" u="sng" dirty="0">
                        <a:solidFill>
                          <a:schemeClr val="tx1"/>
                        </a:solidFill>
                        <a:latin typeface="Times New Roman"/>
                        <a:ea typeface="Times New Roman"/>
                        <a:cs typeface="Times New Roman"/>
                      </a:endParaRPr>
                    </a:p>
                  </a:txBody>
                  <a:tcPr marL="8890" marR="137160" marT="8890" marB="0" anchor="b">
                    <a:lnL>
                      <a:noFill/>
                    </a:lnL>
                    <a:lnR>
                      <a:noFill/>
                    </a:lnR>
                    <a:lnT>
                      <a:noFill/>
                    </a:lnT>
                    <a:lnB>
                      <a:noFill/>
                    </a:lnB>
                  </a:tcPr>
                </a:tc>
                <a:tc>
                  <a:txBody>
                    <a:bodyPr/>
                    <a:lstStyle/>
                    <a:p>
                      <a:pPr marL="0" marR="0">
                        <a:spcBef>
                          <a:spcPts val="0"/>
                        </a:spcBef>
                        <a:spcAft>
                          <a:spcPts val="0"/>
                        </a:spcAft>
                        <a:tabLst>
                          <a:tab pos="8890" algn="l"/>
                          <a:tab pos="338455" algn="dec"/>
                          <a:tab pos="685800" algn="l"/>
                        </a:tabLst>
                      </a:pPr>
                      <a:r>
                        <a:rPr lang="en-US" sz="1600" u="sng" dirty="0">
                          <a:solidFill>
                            <a:srgbClr val="000000"/>
                          </a:solidFill>
                          <a:latin typeface="Times New Roman"/>
                          <a:ea typeface="Times New Roman"/>
                          <a:cs typeface="Times New Roman"/>
                        </a:rPr>
                        <a:t>		</a:t>
                      </a:r>
                      <a:r>
                        <a:rPr lang="en-US" sz="1600" u="sng" dirty="0" smtClean="0">
                          <a:solidFill>
                            <a:srgbClr val="000000"/>
                          </a:solidFill>
                          <a:latin typeface="Times New Roman"/>
                          <a:ea typeface="Times New Roman"/>
                          <a:cs typeface="Times New Roman"/>
                        </a:rPr>
                        <a:t>5.4%</a:t>
                      </a:r>
                      <a:r>
                        <a:rPr lang="en-US" sz="1600" u="sng" dirty="0">
                          <a:solidFill>
                            <a:srgbClr val="000000"/>
                          </a:solidFill>
                          <a:latin typeface="Times New Roman"/>
                          <a:ea typeface="Times New Roman"/>
                          <a:cs typeface="Times New Roman"/>
                        </a:rPr>
                        <a:t>	</a:t>
                      </a:r>
                      <a:endParaRPr lang="en-US" sz="1600" dirty="0">
                        <a:latin typeface="Times New Roman"/>
                        <a:ea typeface="Times New Roman"/>
                        <a:cs typeface="Times New Roman"/>
                      </a:endParaRPr>
                    </a:p>
                  </a:txBody>
                  <a:tcPr marL="12700" marR="12700" marT="12700" marB="0" anchor="b">
                    <a:lnL>
                      <a:noFill/>
                    </a:lnL>
                    <a:lnR>
                      <a:noFill/>
                    </a:lnR>
                    <a:lnT>
                      <a:noFill/>
                    </a:lnT>
                    <a:lnB>
                      <a:noFill/>
                    </a:lnB>
                  </a:tcPr>
                </a:tc>
              </a:tr>
              <a:tr h="0">
                <a:tc>
                  <a:txBody>
                    <a:bodyPr/>
                    <a:lstStyle/>
                    <a:p>
                      <a:pPr marL="0" marR="0" algn="ctr">
                        <a:spcBef>
                          <a:spcPts val="0"/>
                        </a:spcBef>
                        <a:spcAft>
                          <a:spcPts val="0"/>
                        </a:spcAft>
                      </a:pPr>
                      <a:r>
                        <a:rPr lang="en-US" sz="1600" b="1" dirty="0">
                          <a:latin typeface="Times New Roman"/>
                          <a:ea typeface="Times New Roman"/>
                          <a:cs typeface="Times New Roman"/>
                        </a:rPr>
                        <a:t>Total</a:t>
                      </a:r>
                      <a:endParaRPr lang="en-US" sz="1600" dirty="0">
                        <a:latin typeface="Times New Roman"/>
                        <a:ea typeface="Times New Roman"/>
                        <a:cs typeface="Times New Roman"/>
                      </a:endParaRPr>
                    </a:p>
                  </a:txBody>
                  <a:tcPr marL="12700" marR="12700" marT="12700" marB="0" anchor="b">
                    <a:lnL>
                      <a:noFill/>
                    </a:lnL>
                    <a:lnR>
                      <a:noFill/>
                    </a:lnR>
                    <a:lnT>
                      <a:noFill/>
                    </a:lnT>
                    <a:lnB>
                      <a:noFill/>
                    </a:lnB>
                  </a:tcPr>
                </a:tc>
                <a:tc>
                  <a:txBody>
                    <a:bodyPr/>
                    <a:lstStyle/>
                    <a:p>
                      <a:pPr marL="0" marR="0">
                        <a:spcBef>
                          <a:spcPts val="0"/>
                        </a:spcBef>
                        <a:spcAft>
                          <a:spcPts val="0"/>
                        </a:spcAft>
                        <a:tabLst>
                          <a:tab pos="8890" algn="l"/>
                          <a:tab pos="450850" algn="dec"/>
                          <a:tab pos="685800" algn="l"/>
                        </a:tabLst>
                      </a:pPr>
                      <a:r>
                        <a:rPr lang="en-US" sz="1600" u="sng" dirty="0">
                          <a:latin typeface="Times New Roman"/>
                          <a:ea typeface="Arial Unicode MS"/>
                          <a:cs typeface="Times New Roman"/>
                        </a:rPr>
                        <a:t>		37	</a:t>
                      </a:r>
                      <a:endParaRPr lang="en-US" sz="1600" dirty="0">
                        <a:latin typeface="Times New Roman"/>
                        <a:ea typeface="Times New Roman"/>
                        <a:cs typeface="Times New Roman"/>
                      </a:endParaRPr>
                    </a:p>
                  </a:txBody>
                  <a:tcPr marL="8890" marR="137160" marT="8890" marB="0" anchor="b">
                    <a:lnL>
                      <a:noFill/>
                    </a:lnL>
                    <a:lnR>
                      <a:noFill/>
                    </a:lnR>
                    <a:lnT>
                      <a:noFill/>
                    </a:lnT>
                    <a:lnB>
                      <a:noFill/>
                    </a:lnB>
                  </a:tcPr>
                </a:tc>
                <a:tc>
                  <a:txBody>
                    <a:bodyPr/>
                    <a:lstStyle/>
                    <a:p>
                      <a:pPr marL="0" marR="0">
                        <a:spcBef>
                          <a:spcPts val="0"/>
                        </a:spcBef>
                        <a:spcAft>
                          <a:spcPts val="0"/>
                        </a:spcAft>
                        <a:tabLst>
                          <a:tab pos="8890" algn="l"/>
                          <a:tab pos="338455" algn="dec"/>
                          <a:tab pos="685800" algn="l"/>
                        </a:tabLst>
                      </a:pPr>
                      <a:r>
                        <a:rPr lang="en-US" sz="1600" u="sng" dirty="0">
                          <a:latin typeface="Times New Roman"/>
                          <a:ea typeface="Arial Unicode MS"/>
                          <a:cs typeface="Times New Roman"/>
                        </a:rPr>
                        <a:t>		</a:t>
                      </a:r>
                      <a:r>
                        <a:rPr lang="en-US" sz="1600" u="sng" baseline="0" dirty="0">
                          <a:latin typeface="Times New Roman"/>
                          <a:ea typeface="Arial Unicode MS"/>
                          <a:cs typeface="Times New Roman"/>
                        </a:rPr>
                        <a:t>100.0</a:t>
                      </a:r>
                      <a:r>
                        <a:rPr lang="en-US" sz="1600" u="sng" dirty="0">
                          <a:latin typeface="Times New Roman"/>
                          <a:ea typeface="Arial Unicode MS"/>
                          <a:cs typeface="Times New Roman"/>
                        </a:rPr>
                        <a:t>%	</a:t>
                      </a:r>
                      <a:endParaRPr lang="en-US" sz="1600" dirty="0">
                        <a:latin typeface="Times New Roman"/>
                        <a:ea typeface="Times New Roman"/>
                        <a:cs typeface="Times New Roman"/>
                      </a:endParaRPr>
                    </a:p>
                  </a:txBody>
                  <a:tcPr marL="12700" marR="12700" marT="1270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City Clubs</a:t>
            </a:r>
          </a:p>
          <a:p>
            <a:pPr lvl="1"/>
            <a:r>
              <a:rPr lang="en-US" dirty="0" smtClean="0"/>
              <a:t>Average debt = $3.7 million – 2014</a:t>
            </a:r>
          </a:p>
          <a:p>
            <a:pPr lvl="1"/>
            <a:r>
              <a:rPr lang="en-US" dirty="0" smtClean="0"/>
              <a:t>Average debt = $ 3 million – 2007</a:t>
            </a:r>
          </a:p>
          <a:p>
            <a:pPr lvl="2"/>
            <a:r>
              <a:rPr lang="en-US" dirty="0" smtClean="0"/>
              <a:t>Up 23%</a:t>
            </a:r>
          </a:p>
          <a:p>
            <a:r>
              <a:rPr lang="en-US" dirty="0" smtClean="0"/>
              <a:t>Tennis, Beach and Yacht Clubs</a:t>
            </a:r>
          </a:p>
          <a:p>
            <a:pPr lvl="1"/>
            <a:r>
              <a:rPr lang="en-US" dirty="0" smtClean="0"/>
              <a:t>Average debt = $ 900 k – 2014</a:t>
            </a:r>
          </a:p>
          <a:p>
            <a:pPr lvl="1"/>
            <a:r>
              <a:rPr lang="en-US" dirty="0" smtClean="0"/>
              <a:t>Average debt = $ 605 k – 2007</a:t>
            </a:r>
          </a:p>
          <a:p>
            <a:pPr lvl="2"/>
            <a:r>
              <a:rPr lang="en-US" dirty="0" smtClean="0"/>
              <a:t>Up 50%</a:t>
            </a:r>
          </a:p>
        </p:txBody>
      </p:sp>
      <p:sp>
        <p:nvSpPr>
          <p:cNvPr id="3" name="Title 2"/>
          <p:cNvSpPr>
            <a:spLocks noGrp="1"/>
          </p:cNvSpPr>
          <p:nvPr>
            <p:ph type="title"/>
          </p:nvPr>
        </p:nvSpPr>
        <p:spPr/>
        <p:txBody>
          <a:bodyPr/>
          <a:lstStyle/>
          <a:p>
            <a:r>
              <a:rPr lang="en-US" dirty="0" smtClean="0"/>
              <a:t>Debt Survey</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Amounts- due to resigned members on </a:t>
            </a:r>
            <a:r>
              <a:rPr lang="en-US" smtClean="0"/>
              <a:t>the increase </a:t>
            </a:r>
          </a:p>
          <a:p>
            <a:endParaRPr lang="en-US"/>
          </a:p>
        </p:txBody>
      </p:sp>
      <p:sp>
        <p:nvSpPr>
          <p:cNvPr id="3" name="Title 2"/>
          <p:cNvSpPr>
            <a:spLocks noGrp="1"/>
          </p:cNvSpPr>
          <p:nvPr>
            <p:ph type="title"/>
          </p:nvPr>
        </p:nvSpPr>
        <p:spPr/>
        <p:txBody>
          <a:bodyPr/>
          <a:lstStyle/>
          <a:p>
            <a:r>
              <a:rPr lang="en-US" dirty="0" smtClean="0"/>
              <a:t>Member Debt-Bonds</a:t>
            </a:r>
            <a:endParaRPr lang="en-US" dirty="0"/>
          </a:p>
        </p:txBody>
      </p:sp>
      <p:pic>
        <p:nvPicPr>
          <p:cNvPr id="4" name="Picture 23" descr="condon"/>
          <p:cNvPicPr>
            <a:picLocks noChangeAspect="1" noChangeArrowheads="1"/>
          </p:cNvPicPr>
          <p:nvPr/>
        </p:nvPicPr>
        <p:blipFill>
          <a:blip r:embed="rId2" cstate="print">
            <a:grayscl/>
          </a:blip>
          <a:srcRect/>
          <a:stretch>
            <a:fillRect/>
          </a:stretch>
        </p:blipFill>
        <p:spPr bwMode="auto">
          <a:xfrm>
            <a:off x="0" y="5571744"/>
            <a:ext cx="1475232" cy="1286256"/>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1447800" y="1447800"/>
          <a:ext cx="6096001" cy="3038475"/>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23" descr="condon"/>
          <p:cNvPicPr>
            <a:picLocks noChangeAspect="1" noChangeArrowheads="1"/>
          </p:cNvPicPr>
          <p:nvPr/>
        </p:nvPicPr>
        <p:blipFill>
          <a:blip r:embed="rId3" cstate="print">
            <a:grayscl/>
          </a:blip>
          <a:srcRect/>
          <a:stretch>
            <a:fillRect/>
          </a:stretch>
        </p:blipFill>
        <p:spPr bwMode="auto">
          <a:xfrm>
            <a:off x="0" y="5571744"/>
            <a:ext cx="1475232" cy="1286256"/>
          </a:xfrm>
          <a:prstGeom prst="rect">
            <a:avLst/>
          </a:prstGeom>
          <a:noFill/>
        </p:spPr>
      </p:pic>
      <p:sp>
        <p:nvSpPr>
          <p:cNvPr id="5" name="TextBox 4"/>
          <p:cNvSpPr txBox="1"/>
          <p:nvPr/>
        </p:nvSpPr>
        <p:spPr>
          <a:xfrm flipH="1">
            <a:off x="3200399" y="5029200"/>
            <a:ext cx="4114800" cy="1200329"/>
          </a:xfrm>
          <a:prstGeom prst="rect">
            <a:avLst/>
          </a:prstGeom>
          <a:noFill/>
        </p:spPr>
        <p:txBody>
          <a:bodyPr wrap="square" rtlCol="0">
            <a:spAutoFit/>
          </a:bodyPr>
          <a:lstStyle/>
          <a:p>
            <a:r>
              <a:rPr lang="en-US" dirty="0" smtClean="0"/>
              <a:t>Avg Initiation fee 2004 = $32,000</a:t>
            </a:r>
          </a:p>
          <a:p>
            <a:r>
              <a:rPr lang="en-US" dirty="0" smtClean="0"/>
              <a:t>Avg Initiation fee 2014 = $32,000</a:t>
            </a:r>
          </a:p>
          <a:p>
            <a:r>
              <a:rPr lang="en-US" dirty="0" smtClean="0"/>
              <a:t>Avg 10 Year = $550,000</a:t>
            </a:r>
          </a:p>
          <a:p>
            <a:r>
              <a:rPr lang="en-US" dirty="0" smtClean="0"/>
              <a:t>Down 17% from 2007</a:t>
            </a:r>
            <a:endParaRPr lang="en-US" dirty="0"/>
          </a:p>
        </p:txBody>
      </p:sp>
      <p:sp>
        <p:nvSpPr>
          <p:cNvPr id="6" name="TextBox 5"/>
          <p:cNvSpPr txBox="1"/>
          <p:nvPr/>
        </p:nvSpPr>
        <p:spPr>
          <a:xfrm>
            <a:off x="685800" y="838200"/>
            <a:ext cx="9118493" cy="584775"/>
          </a:xfrm>
          <a:prstGeom prst="rect">
            <a:avLst/>
          </a:prstGeom>
          <a:noFill/>
        </p:spPr>
        <p:txBody>
          <a:bodyPr wrap="square" rtlCol="0">
            <a:spAutoFit/>
          </a:bodyPr>
          <a:lstStyle/>
          <a:p>
            <a:r>
              <a:rPr lang="en-US" sz="3200" b="1" u="sng" dirty="0" smtClean="0"/>
              <a:t>Initiation Fees –Country Clubs-10 Years</a:t>
            </a:r>
            <a:endParaRPr lang="en-US" sz="3200" b="1" u="sng"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504950" y="1600200"/>
          <a:ext cx="61341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905000" y="533400"/>
            <a:ext cx="6477000" cy="1077218"/>
          </a:xfrm>
          <a:prstGeom prst="rect">
            <a:avLst/>
          </a:prstGeom>
          <a:noFill/>
        </p:spPr>
        <p:txBody>
          <a:bodyPr wrap="square" rtlCol="0">
            <a:spAutoFit/>
          </a:bodyPr>
          <a:lstStyle/>
          <a:p>
            <a:pPr algn="ctr"/>
            <a:r>
              <a:rPr lang="en-US" sz="3200" b="1" u="sng" dirty="0" smtClean="0"/>
              <a:t>Capital Expenditures –Country Clubs– 10 years</a:t>
            </a:r>
            <a:endParaRPr lang="en-US" sz="3200" b="1" u="sng" dirty="0"/>
          </a:p>
        </p:txBody>
      </p:sp>
      <p:pic>
        <p:nvPicPr>
          <p:cNvPr id="5" name="Picture 23" descr="condon"/>
          <p:cNvPicPr>
            <a:picLocks noChangeAspect="1" noChangeArrowheads="1"/>
          </p:cNvPicPr>
          <p:nvPr/>
        </p:nvPicPr>
        <p:blipFill>
          <a:blip r:embed="rId3" cstate="print">
            <a:grayscl/>
          </a:blip>
          <a:srcRect/>
          <a:stretch>
            <a:fillRect/>
          </a:stretch>
        </p:blipFill>
        <p:spPr bwMode="auto">
          <a:xfrm>
            <a:off x="0" y="5571744"/>
            <a:ext cx="1475232" cy="1286256"/>
          </a:xfrm>
          <a:prstGeom prst="rect">
            <a:avLst/>
          </a:prstGeom>
          <a:noFill/>
        </p:spPr>
      </p:pic>
      <p:sp>
        <p:nvSpPr>
          <p:cNvPr id="6" name="TextBox 5"/>
          <p:cNvSpPr txBox="1"/>
          <p:nvPr/>
        </p:nvSpPr>
        <p:spPr>
          <a:xfrm>
            <a:off x="4419600" y="5791200"/>
            <a:ext cx="3187091" cy="646331"/>
          </a:xfrm>
          <a:prstGeom prst="rect">
            <a:avLst/>
          </a:prstGeom>
          <a:noFill/>
        </p:spPr>
        <p:txBody>
          <a:bodyPr wrap="none" rtlCol="0">
            <a:spAutoFit/>
          </a:bodyPr>
          <a:lstStyle/>
          <a:p>
            <a:r>
              <a:rPr lang="en-US" dirty="0" smtClean="0"/>
              <a:t>$384 Million </a:t>
            </a:r>
          </a:p>
          <a:p>
            <a:r>
              <a:rPr lang="en-US" dirty="0" smtClean="0"/>
              <a:t>10 Year Avg = $1,039,000</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clubs are spending capital on?</a:t>
            </a:r>
            <a:endParaRPr lang="en-US" dirty="0"/>
          </a:p>
        </p:txBody>
      </p:sp>
      <p:sp>
        <p:nvSpPr>
          <p:cNvPr id="3" name="Content Placeholder 2"/>
          <p:cNvSpPr>
            <a:spLocks noGrp="1"/>
          </p:cNvSpPr>
          <p:nvPr>
            <p:ph idx="1"/>
          </p:nvPr>
        </p:nvSpPr>
        <p:spPr/>
        <p:txBody>
          <a:bodyPr>
            <a:normAutofit/>
          </a:bodyPr>
          <a:lstStyle/>
          <a:p>
            <a:r>
              <a:rPr lang="en-US" sz="2000" dirty="0" smtClean="0"/>
              <a:t>Golf</a:t>
            </a:r>
          </a:p>
          <a:p>
            <a:pPr lvl="1"/>
            <a:r>
              <a:rPr lang="en-US" sz="2000" dirty="0" smtClean="0"/>
              <a:t>Practice, fitness &amp; training</a:t>
            </a:r>
          </a:p>
          <a:p>
            <a:pPr lvl="2"/>
            <a:r>
              <a:rPr lang="en-US" sz="2000" dirty="0" smtClean="0"/>
              <a:t>Indoor practice facilities</a:t>
            </a:r>
          </a:p>
          <a:p>
            <a:r>
              <a:rPr lang="en-US" sz="2000" dirty="0" smtClean="0"/>
              <a:t>Outdoor casual dining</a:t>
            </a:r>
          </a:p>
          <a:p>
            <a:pPr lvl="1"/>
            <a:r>
              <a:rPr lang="en-US" sz="2000" dirty="0" smtClean="0"/>
              <a:t>Pub feel</a:t>
            </a:r>
          </a:p>
          <a:p>
            <a:pPr lvl="1"/>
            <a:r>
              <a:rPr lang="en-US" sz="2000" dirty="0" smtClean="0"/>
              <a:t>Fire pits</a:t>
            </a:r>
          </a:p>
          <a:p>
            <a:r>
              <a:rPr lang="en-US" sz="2000" dirty="0" smtClean="0"/>
              <a:t>Pool facilities</a:t>
            </a:r>
          </a:p>
          <a:p>
            <a:pPr lvl="1"/>
            <a:r>
              <a:rPr lang="en-US" sz="2000" dirty="0" smtClean="0"/>
              <a:t>Resort style</a:t>
            </a:r>
          </a:p>
          <a:p>
            <a:r>
              <a:rPr lang="en-US" sz="2000" dirty="0" smtClean="0"/>
              <a:t>Tennis</a:t>
            </a:r>
          </a:p>
          <a:p>
            <a:pPr lvl="1"/>
            <a:r>
              <a:rPr lang="en-US" sz="2000" dirty="0" smtClean="0"/>
              <a:t>Still growing at 40%</a:t>
            </a:r>
          </a:p>
          <a:p>
            <a:r>
              <a:rPr lang="en-US" sz="2000" dirty="0" err="1" smtClean="0"/>
              <a:t>Tween</a:t>
            </a:r>
            <a:r>
              <a:rPr lang="en-US" sz="2000" dirty="0" smtClean="0"/>
              <a:t>/Teen rooms</a:t>
            </a: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Concern -- Misclassification results in lower tax revenues for government!</a:t>
            </a:r>
          </a:p>
          <a:p>
            <a:endParaRPr lang="en-US" dirty="0" smtClean="0"/>
          </a:p>
          <a:p>
            <a:endParaRPr lang="en-US" dirty="0"/>
          </a:p>
        </p:txBody>
      </p:sp>
      <p:sp>
        <p:nvSpPr>
          <p:cNvPr id="2" name="Title 1"/>
          <p:cNvSpPr>
            <a:spLocks noGrp="1"/>
          </p:cNvSpPr>
          <p:nvPr>
            <p:ph type="title"/>
          </p:nvPr>
        </p:nvSpPr>
        <p:spPr/>
        <p:txBody>
          <a:bodyPr>
            <a:normAutofit/>
          </a:bodyPr>
          <a:lstStyle/>
          <a:p>
            <a:r>
              <a:rPr lang="en-US" dirty="0" smtClean="0"/>
              <a:t>    DOL No. 2015-1 – Why is the DOL Concerned?</a:t>
            </a:r>
            <a:endParaRPr lang="en-US" dirty="0"/>
          </a:p>
        </p:txBody>
      </p:sp>
      <p:pic>
        <p:nvPicPr>
          <p:cNvPr id="8" name="Picture 7" descr="http://okp.com.au/wp-content/uploads/2015/09/Show-Me-the-Money.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95400" y="2895600"/>
            <a:ext cx="6268043" cy="2279921"/>
          </a:xfrm>
          <a:prstGeom prst="rect">
            <a:avLst/>
          </a:prstGeom>
          <a:noFill/>
          <a:ln>
            <a:noFill/>
          </a:ln>
        </p:spPr>
      </p:pic>
    </p:spTree>
    <p:extLst>
      <p:ext uri="{BB962C8B-B14F-4D97-AF65-F5344CB8AC3E}">
        <p14:creationId xmlns:p14="http://schemas.microsoft.com/office/powerpoint/2010/main" xmlns="" val="24707291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990600"/>
            <a:ext cx="8610600" cy="369332"/>
          </a:xfrm>
          <a:prstGeom prst="rect">
            <a:avLst/>
          </a:prstGeom>
        </p:spPr>
        <p:txBody>
          <a:bodyPr wrap="square">
            <a:spAutoFit/>
          </a:bodyPr>
          <a:lstStyle/>
          <a:p>
            <a:pPr algn="ctr"/>
            <a:r>
              <a:rPr lang="en-US" b="1" u="sng" dirty="0" smtClean="0"/>
              <a:t>Initiation Fees –City Clubs-10 Years</a:t>
            </a:r>
            <a:endParaRPr lang="en-US" b="1" u="sng" dirty="0"/>
          </a:p>
        </p:txBody>
      </p:sp>
      <p:graphicFrame>
        <p:nvGraphicFramePr>
          <p:cNvPr id="4" name="Chart 3"/>
          <p:cNvGraphicFramePr/>
          <p:nvPr/>
        </p:nvGraphicFramePr>
        <p:xfrm>
          <a:off x="1523999" y="1909762"/>
          <a:ext cx="6096001" cy="30384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533400"/>
            <a:ext cx="6477000" cy="1077218"/>
          </a:xfrm>
          <a:prstGeom prst="rect">
            <a:avLst/>
          </a:prstGeom>
          <a:noFill/>
        </p:spPr>
        <p:txBody>
          <a:bodyPr wrap="square" rtlCol="0">
            <a:spAutoFit/>
          </a:bodyPr>
          <a:lstStyle/>
          <a:p>
            <a:pPr algn="ctr"/>
            <a:r>
              <a:rPr lang="en-US" sz="3200" b="1" u="sng" dirty="0" smtClean="0"/>
              <a:t>Capital Expenditures –City Clubs– 10 years</a:t>
            </a:r>
            <a:endParaRPr lang="en-US" sz="3200" b="1" u="sng" dirty="0"/>
          </a:p>
        </p:txBody>
      </p:sp>
      <p:pic>
        <p:nvPicPr>
          <p:cNvPr id="5" name="Picture 23" descr="condon"/>
          <p:cNvPicPr>
            <a:picLocks noChangeAspect="1" noChangeArrowheads="1"/>
          </p:cNvPicPr>
          <p:nvPr/>
        </p:nvPicPr>
        <p:blipFill>
          <a:blip r:embed="rId2" cstate="print">
            <a:grayscl/>
          </a:blip>
          <a:srcRect/>
          <a:stretch>
            <a:fillRect/>
          </a:stretch>
        </p:blipFill>
        <p:spPr bwMode="auto">
          <a:xfrm>
            <a:off x="0" y="5571744"/>
            <a:ext cx="1475232" cy="1286256"/>
          </a:xfrm>
          <a:prstGeom prst="rect">
            <a:avLst/>
          </a:prstGeom>
          <a:noFill/>
        </p:spPr>
      </p:pic>
      <p:graphicFrame>
        <p:nvGraphicFramePr>
          <p:cNvPr id="7" name="Chart 6"/>
          <p:cNvGraphicFramePr/>
          <p:nvPr/>
        </p:nvGraphicFramePr>
        <p:xfrm>
          <a:off x="1504950" y="1600200"/>
          <a:ext cx="61341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condon"/>
          <p:cNvPicPr>
            <a:picLocks noChangeAspect="1" noChangeArrowheads="1"/>
          </p:cNvPicPr>
          <p:nvPr/>
        </p:nvPicPr>
        <p:blipFill>
          <a:blip r:embed="rId2" cstate="print">
            <a:grayscl/>
          </a:blip>
          <a:srcRect/>
          <a:stretch>
            <a:fillRect/>
          </a:stretch>
        </p:blipFill>
        <p:spPr bwMode="auto">
          <a:xfrm>
            <a:off x="0" y="5571744"/>
            <a:ext cx="1475232" cy="1286256"/>
          </a:xfrm>
          <a:prstGeom prst="rect">
            <a:avLst/>
          </a:prstGeom>
          <a:noFill/>
        </p:spPr>
      </p:pic>
      <p:sp>
        <p:nvSpPr>
          <p:cNvPr id="6" name="TextBox 5"/>
          <p:cNvSpPr txBox="1"/>
          <p:nvPr/>
        </p:nvSpPr>
        <p:spPr>
          <a:xfrm>
            <a:off x="685800" y="838200"/>
            <a:ext cx="9118493" cy="584775"/>
          </a:xfrm>
          <a:prstGeom prst="rect">
            <a:avLst/>
          </a:prstGeom>
          <a:noFill/>
        </p:spPr>
        <p:txBody>
          <a:bodyPr wrap="square" rtlCol="0">
            <a:spAutoFit/>
          </a:bodyPr>
          <a:lstStyle/>
          <a:p>
            <a:r>
              <a:rPr lang="en-US" sz="3200" b="1" u="sng" dirty="0" smtClean="0"/>
              <a:t>Initiation Fees –TBY Clubs-10 Years</a:t>
            </a:r>
            <a:endParaRPr lang="en-US" sz="3200" b="1" u="sng" dirty="0"/>
          </a:p>
        </p:txBody>
      </p:sp>
      <p:graphicFrame>
        <p:nvGraphicFramePr>
          <p:cNvPr id="7" name="Chart 6"/>
          <p:cNvGraphicFramePr/>
          <p:nvPr/>
        </p:nvGraphicFramePr>
        <p:xfrm>
          <a:off x="1523999" y="1909762"/>
          <a:ext cx="6096001" cy="30384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533400"/>
            <a:ext cx="6477000" cy="1077218"/>
          </a:xfrm>
          <a:prstGeom prst="rect">
            <a:avLst/>
          </a:prstGeom>
          <a:noFill/>
        </p:spPr>
        <p:txBody>
          <a:bodyPr wrap="square" rtlCol="0">
            <a:spAutoFit/>
          </a:bodyPr>
          <a:lstStyle/>
          <a:p>
            <a:pPr algn="ctr"/>
            <a:r>
              <a:rPr lang="en-US" sz="3200" b="1" u="sng" dirty="0" smtClean="0"/>
              <a:t>Capital Expenditures –TBY Clubs– 10 years</a:t>
            </a:r>
            <a:endParaRPr lang="en-US" sz="3200" b="1" u="sng" dirty="0"/>
          </a:p>
        </p:txBody>
      </p:sp>
      <p:pic>
        <p:nvPicPr>
          <p:cNvPr id="5" name="Picture 23" descr="condon"/>
          <p:cNvPicPr>
            <a:picLocks noChangeAspect="1" noChangeArrowheads="1"/>
          </p:cNvPicPr>
          <p:nvPr/>
        </p:nvPicPr>
        <p:blipFill>
          <a:blip r:embed="rId2" cstate="print">
            <a:grayscl/>
          </a:blip>
          <a:srcRect/>
          <a:stretch>
            <a:fillRect/>
          </a:stretch>
        </p:blipFill>
        <p:spPr bwMode="auto">
          <a:xfrm>
            <a:off x="0" y="5571744"/>
            <a:ext cx="1475232" cy="1286256"/>
          </a:xfrm>
          <a:prstGeom prst="rect">
            <a:avLst/>
          </a:prstGeom>
          <a:noFill/>
        </p:spPr>
      </p:pic>
      <p:graphicFrame>
        <p:nvGraphicFramePr>
          <p:cNvPr id="6" name="Chart 5"/>
          <p:cNvGraphicFramePr/>
          <p:nvPr/>
        </p:nvGraphicFramePr>
        <p:xfrm>
          <a:off x="1504950" y="1600200"/>
          <a:ext cx="61341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a:bodyPr>
          <a:lstStyle/>
          <a:p>
            <a:pPr algn="ctr"/>
            <a:r>
              <a:rPr lang="en-US" sz="3600" u="sng" dirty="0" smtClean="0">
                <a:latin typeface="Calibri" pitchFamily="34" charset="0"/>
              </a:rPr>
              <a:t>Club Operating and Management Data</a:t>
            </a:r>
            <a:endParaRPr lang="en-US" sz="3600" u="sng" dirty="0">
              <a:latin typeface="Calibri" pitchFamily="34" charset="0"/>
            </a:endParaRPr>
          </a:p>
        </p:txBody>
      </p:sp>
      <p:pic>
        <p:nvPicPr>
          <p:cNvPr id="5" name="Picture 23" descr="condon"/>
          <p:cNvPicPr>
            <a:picLocks noChangeAspect="1" noChangeArrowheads="1"/>
          </p:cNvPicPr>
          <p:nvPr/>
        </p:nvPicPr>
        <p:blipFill>
          <a:blip r:embed="rId3" cstate="print">
            <a:grayscl/>
          </a:blip>
          <a:srcRect/>
          <a:stretch>
            <a:fillRect/>
          </a:stretch>
        </p:blipFill>
        <p:spPr bwMode="auto">
          <a:xfrm>
            <a:off x="0" y="5571744"/>
            <a:ext cx="1475232" cy="1286256"/>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143000" y="2209800"/>
          <a:ext cx="6705600" cy="37973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a:bodyPr>
          <a:lstStyle/>
          <a:p>
            <a:pPr algn="ctr"/>
            <a:r>
              <a:rPr lang="en-US" sz="3600" u="sng" dirty="0" smtClean="0">
                <a:latin typeface="Calibri" pitchFamily="34" charset="0"/>
              </a:rPr>
              <a:t>Club Operating and Management Data</a:t>
            </a:r>
            <a:endParaRPr lang="en-US" sz="3600" u="sng" dirty="0"/>
          </a:p>
        </p:txBody>
      </p:sp>
      <p:sp>
        <p:nvSpPr>
          <p:cNvPr id="6" name="TextBox 5"/>
          <p:cNvSpPr txBox="1"/>
          <p:nvPr/>
        </p:nvSpPr>
        <p:spPr>
          <a:xfrm>
            <a:off x="2209800" y="1371600"/>
            <a:ext cx="5250788" cy="523220"/>
          </a:xfrm>
          <a:prstGeom prst="rect">
            <a:avLst/>
          </a:prstGeom>
          <a:noFill/>
        </p:spPr>
        <p:txBody>
          <a:bodyPr wrap="square" rtlCol="0">
            <a:spAutoFit/>
          </a:bodyPr>
          <a:lstStyle/>
          <a:p>
            <a:r>
              <a:rPr lang="en-US" sz="2800" b="1" dirty="0" smtClean="0"/>
              <a:t>……And Where It Went</a:t>
            </a:r>
            <a:endParaRPr lang="en-US" sz="2800" b="1" dirty="0"/>
          </a:p>
        </p:txBody>
      </p:sp>
      <p:pic>
        <p:nvPicPr>
          <p:cNvPr id="7" name="Picture 23" descr="condon"/>
          <p:cNvPicPr>
            <a:picLocks noChangeAspect="1" noChangeArrowheads="1"/>
          </p:cNvPicPr>
          <p:nvPr/>
        </p:nvPicPr>
        <p:blipFill>
          <a:blip r:embed="rId3" cstate="print">
            <a:grayscl/>
          </a:blip>
          <a:srcRect/>
          <a:stretch>
            <a:fillRect/>
          </a:stretch>
        </p:blipFill>
        <p:spPr bwMode="auto">
          <a:xfrm>
            <a:off x="0" y="5571744"/>
            <a:ext cx="1475232" cy="1286256"/>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2014 </a:t>
            </a:r>
          </a:p>
          <a:p>
            <a:pPr lvl="1"/>
            <a:r>
              <a:rPr lang="en-US" dirty="0" smtClean="0"/>
              <a:t>Food and Beverage Revenue $1,800,000 </a:t>
            </a:r>
          </a:p>
          <a:p>
            <a:pPr lvl="2"/>
            <a:r>
              <a:rPr lang="en-US" dirty="0" smtClean="0"/>
              <a:t>Average net loss % 0.50% </a:t>
            </a:r>
          </a:p>
          <a:p>
            <a:r>
              <a:rPr lang="en-US" dirty="0" smtClean="0"/>
              <a:t>2004 </a:t>
            </a:r>
          </a:p>
          <a:p>
            <a:pPr lvl="1"/>
            <a:r>
              <a:rPr lang="en-US" dirty="0" smtClean="0"/>
              <a:t>Food and Beverage Revenue $1,350,000 </a:t>
            </a:r>
          </a:p>
          <a:p>
            <a:pPr lvl="2"/>
            <a:r>
              <a:rPr lang="en-US" dirty="0" smtClean="0"/>
              <a:t>Average net loss % 3.3%</a:t>
            </a:r>
          </a:p>
          <a:p>
            <a:r>
              <a:rPr lang="en-US" dirty="0" smtClean="0"/>
              <a:t>Focus on members is casual dining</a:t>
            </a:r>
          </a:p>
          <a:p>
            <a:r>
              <a:rPr lang="en-US" dirty="0" smtClean="0"/>
              <a:t>Less formal</a:t>
            </a:r>
          </a:p>
          <a:p>
            <a:r>
              <a:rPr lang="en-US" dirty="0" smtClean="0"/>
              <a:t>More chef interaction with members</a:t>
            </a:r>
            <a:endParaRPr lang="en-US" dirty="0"/>
          </a:p>
        </p:txBody>
      </p:sp>
      <p:sp>
        <p:nvSpPr>
          <p:cNvPr id="3" name="Title 2"/>
          <p:cNvSpPr>
            <a:spLocks noGrp="1"/>
          </p:cNvSpPr>
          <p:nvPr>
            <p:ph type="title"/>
          </p:nvPr>
        </p:nvSpPr>
        <p:spPr/>
        <p:txBody>
          <a:bodyPr/>
          <a:lstStyle/>
          <a:p>
            <a:pPr algn="ctr"/>
            <a:r>
              <a:rPr lang="en-US" u="sng" dirty="0" smtClean="0"/>
              <a:t>Food and Beverage Trends</a:t>
            </a:r>
            <a:br>
              <a:rPr lang="en-US" u="sng" dirty="0" smtClean="0"/>
            </a:br>
            <a:r>
              <a:rPr lang="en-US" u="sng" dirty="0" smtClean="0"/>
              <a:t>Country Clubs</a:t>
            </a:r>
            <a:endParaRPr lang="en-US" u="sng" dirty="0"/>
          </a:p>
        </p:txBody>
      </p:sp>
      <p:pic>
        <p:nvPicPr>
          <p:cNvPr id="4" name="Picture 23" descr="condon"/>
          <p:cNvPicPr>
            <a:picLocks noChangeAspect="1" noChangeArrowheads="1"/>
          </p:cNvPicPr>
          <p:nvPr/>
        </p:nvPicPr>
        <p:blipFill>
          <a:blip r:embed="rId2" cstate="print">
            <a:grayscl/>
          </a:blip>
          <a:srcRect/>
          <a:stretch>
            <a:fillRect/>
          </a:stretch>
        </p:blipFill>
        <p:spPr bwMode="auto">
          <a:xfrm>
            <a:off x="0" y="5571744"/>
            <a:ext cx="1475232" cy="1286256"/>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2014 </a:t>
            </a:r>
          </a:p>
          <a:p>
            <a:pPr lvl="1"/>
            <a:r>
              <a:rPr lang="en-US" dirty="0" smtClean="0"/>
              <a:t>Gross cost per hole $78,000</a:t>
            </a:r>
          </a:p>
          <a:p>
            <a:pPr lvl="1"/>
            <a:r>
              <a:rPr lang="en-US" dirty="0" smtClean="0"/>
              <a:t>Net cost per hole $70,000</a:t>
            </a:r>
          </a:p>
          <a:p>
            <a:r>
              <a:rPr lang="en-US" dirty="0" smtClean="0"/>
              <a:t>2004</a:t>
            </a:r>
          </a:p>
          <a:p>
            <a:pPr lvl="1"/>
            <a:r>
              <a:rPr lang="en-US" dirty="0" smtClean="0"/>
              <a:t>Gross cost per hole $55,000</a:t>
            </a:r>
          </a:p>
          <a:p>
            <a:pPr lvl="1"/>
            <a:r>
              <a:rPr lang="en-US" dirty="0" smtClean="0"/>
              <a:t>Net cost per hole $38,000</a:t>
            </a:r>
          </a:p>
          <a:p>
            <a:endParaRPr lang="en-US" dirty="0" smtClean="0"/>
          </a:p>
          <a:p>
            <a:pPr lvl="1">
              <a:buNone/>
            </a:pPr>
            <a:r>
              <a:rPr lang="en-US" dirty="0" smtClean="0"/>
              <a:t>Percentage increase – Gross 42%</a:t>
            </a:r>
          </a:p>
          <a:p>
            <a:pPr lvl="1">
              <a:buNone/>
            </a:pPr>
            <a:r>
              <a:rPr lang="en-US" dirty="0" smtClean="0"/>
              <a:t>					Net 85%</a:t>
            </a:r>
          </a:p>
          <a:p>
            <a:pPr lvl="1">
              <a:buNone/>
            </a:pPr>
            <a:r>
              <a:rPr lang="en-US" dirty="0" smtClean="0"/>
              <a:t>Water Consumption</a:t>
            </a:r>
          </a:p>
          <a:p>
            <a:pPr lvl="1"/>
            <a:endParaRPr lang="en-US" dirty="0"/>
          </a:p>
        </p:txBody>
      </p:sp>
      <p:sp>
        <p:nvSpPr>
          <p:cNvPr id="3" name="Title 2"/>
          <p:cNvSpPr>
            <a:spLocks noGrp="1"/>
          </p:cNvSpPr>
          <p:nvPr>
            <p:ph type="title"/>
          </p:nvPr>
        </p:nvSpPr>
        <p:spPr/>
        <p:txBody>
          <a:bodyPr/>
          <a:lstStyle/>
          <a:p>
            <a:r>
              <a:rPr lang="en-US" u="sng" dirty="0" smtClean="0"/>
              <a:t>Golf Course Cost Per Hole</a:t>
            </a:r>
            <a:endParaRPr lang="en-US" u="sng" dirty="0"/>
          </a:p>
        </p:txBody>
      </p:sp>
      <p:pic>
        <p:nvPicPr>
          <p:cNvPr id="4" name="Picture 23" descr="condon"/>
          <p:cNvPicPr>
            <a:picLocks noChangeAspect="1" noChangeArrowheads="1"/>
          </p:cNvPicPr>
          <p:nvPr/>
        </p:nvPicPr>
        <p:blipFill>
          <a:blip r:embed="rId2" cstate="print">
            <a:grayscl/>
          </a:blip>
          <a:srcRect/>
          <a:stretch>
            <a:fillRect/>
          </a:stretch>
        </p:blipFill>
        <p:spPr bwMode="auto">
          <a:xfrm>
            <a:off x="0" y="5571744"/>
            <a:ext cx="1475232" cy="1286256"/>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lgn="ctr">
              <a:buNone/>
            </a:pPr>
            <a:r>
              <a:rPr lang="en-US" dirty="0" smtClean="0"/>
              <a:t>Condon O’Meara McGinty &amp; Donnelly LLP</a:t>
            </a:r>
          </a:p>
          <a:p>
            <a:pPr algn="ctr">
              <a:buNone/>
            </a:pPr>
            <a:r>
              <a:rPr lang="en-US" dirty="0" smtClean="0"/>
              <a:t>James J Reilly, CPA, JD</a:t>
            </a:r>
          </a:p>
          <a:p>
            <a:pPr algn="ctr">
              <a:buNone/>
            </a:pPr>
            <a:r>
              <a:rPr lang="en-US" dirty="0" smtClean="0"/>
              <a:t>Partner</a:t>
            </a:r>
          </a:p>
          <a:p>
            <a:pPr algn="ctr">
              <a:buNone/>
            </a:pPr>
            <a:r>
              <a:rPr lang="en-US" dirty="0" smtClean="0"/>
              <a:t>Direct: 646 438 6203</a:t>
            </a:r>
          </a:p>
          <a:p>
            <a:pPr algn="ctr">
              <a:buNone/>
            </a:pPr>
            <a:r>
              <a:rPr lang="en-US" dirty="0" smtClean="0"/>
              <a:t>Email: </a:t>
            </a:r>
            <a:r>
              <a:rPr lang="en-US" dirty="0" smtClean="0">
                <a:hlinkClick r:id="rId2"/>
              </a:rPr>
              <a:t>jreilly@comdcpa.com</a:t>
            </a:r>
            <a:endParaRPr lang="en-US" dirty="0" smtClean="0"/>
          </a:p>
          <a:p>
            <a:pPr algn="ctr">
              <a:buNone/>
            </a:pPr>
            <a:endParaRPr lang="en-US" dirty="0" smtClean="0"/>
          </a:p>
          <a:p>
            <a:pPr algn="ctr">
              <a:buNone/>
            </a:pPr>
            <a:r>
              <a:rPr lang="en-US" dirty="0" smtClean="0"/>
              <a:t>Kevin P. Foley, CPA</a:t>
            </a:r>
          </a:p>
          <a:p>
            <a:pPr algn="ctr">
              <a:buNone/>
            </a:pPr>
            <a:r>
              <a:rPr lang="en-US" dirty="0" smtClean="0"/>
              <a:t>Partner</a:t>
            </a:r>
          </a:p>
          <a:p>
            <a:pPr algn="ctr">
              <a:buNone/>
            </a:pPr>
            <a:r>
              <a:rPr lang="en-US" dirty="0" smtClean="0"/>
              <a:t>Direct: 646 438 6210</a:t>
            </a:r>
          </a:p>
          <a:p>
            <a:pPr algn="ctr">
              <a:buNone/>
            </a:pPr>
            <a:r>
              <a:rPr lang="en-US" dirty="0" smtClean="0"/>
              <a:t>Email: </a:t>
            </a:r>
            <a:r>
              <a:rPr lang="en-US" dirty="0" smtClean="0">
                <a:hlinkClick r:id="rId3"/>
              </a:rPr>
              <a:t>kfoley@comdcpa.com</a:t>
            </a:r>
            <a:endParaRPr lang="en-US" dirty="0" smtClean="0"/>
          </a:p>
          <a:p>
            <a:pPr algn="ctr">
              <a:buNone/>
            </a:pPr>
            <a:endParaRPr lang="en-US" dirty="0" smtClean="0"/>
          </a:p>
          <a:p>
            <a:pPr algn="ctr">
              <a:buNone/>
            </a:pPr>
            <a:r>
              <a:rPr lang="en-US" dirty="0" smtClean="0"/>
              <a:t>James J Hankowski, CPA</a:t>
            </a:r>
          </a:p>
          <a:p>
            <a:pPr algn="ctr">
              <a:buNone/>
            </a:pPr>
            <a:r>
              <a:rPr lang="en-US" dirty="0" smtClean="0"/>
              <a:t>Partner</a:t>
            </a:r>
          </a:p>
          <a:p>
            <a:pPr algn="ctr">
              <a:buNone/>
            </a:pPr>
            <a:r>
              <a:rPr lang="en-US" dirty="0" smtClean="0"/>
              <a:t>Direct : 646 438 6206</a:t>
            </a:r>
          </a:p>
          <a:p>
            <a:pPr algn="ctr">
              <a:buNone/>
            </a:pPr>
            <a:r>
              <a:rPr lang="en-US" dirty="0" smtClean="0"/>
              <a:t>Email: </a:t>
            </a:r>
            <a:r>
              <a:rPr lang="en-US" dirty="0" smtClean="0">
                <a:hlinkClick r:id="rId4"/>
              </a:rPr>
              <a:t>jimh@comdcpa.com</a:t>
            </a:r>
            <a:endParaRPr lang="en-US" dirty="0" smtClean="0"/>
          </a:p>
          <a:p>
            <a:pPr algn="ctr">
              <a:buNone/>
            </a:pPr>
            <a:endParaRPr lang="en-US" dirty="0" smtClean="0"/>
          </a:p>
          <a:p>
            <a:pPr algn="ctr">
              <a:buNone/>
            </a:pPr>
            <a:endParaRPr lang="en-US" dirty="0" smtClean="0"/>
          </a:p>
          <a:p>
            <a:pPr algn="ctr">
              <a:buNone/>
            </a:pPr>
            <a:endParaRPr lang="en-US" dirty="0"/>
          </a:p>
        </p:txBody>
      </p:sp>
      <p:sp>
        <p:nvSpPr>
          <p:cNvPr id="3" name="Title 2"/>
          <p:cNvSpPr>
            <a:spLocks noGrp="1"/>
          </p:cNvSpPr>
          <p:nvPr>
            <p:ph type="title"/>
          </p:nvPr>
        </p:nvSpPr>
        <p:spPr/>
        <p:txBody>
          <a:bodyPr/>
          <a:lstStyle/>
          <a:p>
            <a:pPr algn="ctr"/>
            <a:r>
              <a:rPr lang="en-US" dirty="0" smtClean="0"/>
              <a:t>Contact Information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DOL advised – key consideration in classification (employee vs. independent contractor) decision is whether the worker is economically dependent on the business.</a:t>
            </a:r>
          </a:p>
          <a:p>
            <a:r>
              <a:rPr lang="en-US" dirty="0" smtClean="0"/>
              <a:t>The DOL emphasized its view that most workers are employees under the FLSA.  </a:t>
            </a:r>
            <a:r>
              <a:rPr lang="en-US" sz="1100" dirty="0" smtClean="0"/>
              <a:t>jr4</a:t>
            </a:r>
          </a:p>
          <a:p>
            <a:endParaRPr lang="en-US" dirty="0" smtClean="0"/>
          </a:p>
          <a:p>
            <a:endParaRPr lang="en-US" dirty="0" smtClean="0"/>
          </a:p>
          <a:p>
            <a:endParaRPr lang="en-US" dirty="0"/>
          </a:p>
        </p:txBody>
      </p:sp>
      <p:sp>
        <p:nvSpPr>
          <p:cNvPr id="2" name="Title 1"/>
          <p:cNvSpPr>
            <a:spLocks noGrp="1"/>
          </p:cNvSpPr>
          <p:nvPr>
            <p:ph type="title"/>
          </p:nvPr>
        </p:nvSpPr>
        <p:spPr/>
        <p:txBody>
          <a:bodyPr>
            <a:normAutofit/>
          </a:bodyPr>
          <a:lstStyle/>
          <a:p>
            <a:r>
              <a:rPr lang="en-US" smtClean="0"/>
              <a:t>  DOL’s View - Most Workers Are Employees</a:t>
            </a:r>
            <a:endParaRPr lang="en-US" dirty="0"/>
          </a:p>
        </p:txBody>
      </p:sp>
    </p:spTree>
    <p:extLst>
      <p:ext uri="{BB962C8B-B14F-4D97-AF65-F5344CB8AC3E}">
        <p14:creationId xmlns:p14="http://schemas.microsoft.com/office/powerpoint/2010/main" xmlns="" val="1086524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r>
              <a:rPr lang="en-US" dirty="0" smtClean="0"/>
              <a:t>How far courts will go in accepting DOL July 15, 2015 advice?</a:t>
            </a:r>
          </a:p>
          <a:p>
            <a:r>
              <a:rPr lang="en-US" dirty="0" smtClean="0"/>
              <a:t>Employers should be aware that the DOL will apply a very broad definition of “employee” when investigating a company’s practices.</a:t>
            </a:r>
          </a:p>
          <a:p>
            <a:pPr lvl="8"/>
            <a:r>
              <a:rPr lang="en-US" dirty="0" smtClean="0"/>
              <a:t>												</a:t>
            </a:r>
            <a:r>
              <a:rPr lang="en-US" sz="1100" dirty="0" smtClean="0">
                <a:latin typeface="Arial Black" pitchFamily="34" charset="0"/>
              </a:rPr>
              <a:t>jr5</a:t>
            </a:r>
            <a:endParaRPr lang="en-US" sz="1100" dirty="0">
              <a:latin typeface="Arial Black" pitchFamily="34" charset="0"/>
            </a:endParaRPr>
          </a:p>
        </p:txBody>
      </p:sp>
      <p:sp>
        <p:nvSpPr>
          <p:cNvPr id="2" name="Title 1"/>
          <p:cNvSpPr>
            <a:spLocks noGrp="1"/>
          </p:cNvSpPr>
          <p:nvPr>
            <p:ph type="title"/>
          </p:nvPr>
        </p:nvSpPr>
        <p:spPr/>
        <p:txBody>
          <a:bodyPr>
            <a:normAutofit/>
          </a:bodyPr>
          <a:lstStyle/>
          <a:p>
            <a:r>
              <a:rPr lang="en-US" smtClean="0"/>
              <a:t>DOL’s July 15 View – What Do Courts Think?</a:t>
            </a:r>
            <a:endParaRPr lang="en-US" dirty="0"/>
          </a:p>
        </p:txBody>
      </p:sp>
    </p:spTree>
    <p:extLst>
      <p:ext uri="{BB962C8B-B14F-4D97-AF65-F5344CB8AC3E}">
        <p14:creationId xmlns:p14="http://schemas.microsoft.com/office/powerpoint/2010/main" xmlns="" val="2539282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Supreme Court previously advised that determination of relationship (employee vs. independent contractor) cannot be based on isolated factors or a single characteristic –relationship depends upon all circumstances.</a:t>
            </a:r>
          </a:p>
          <a:p>
            <a:r>
              <a:rPr lang="en-US" dirty="0" smtClean="0"/>
              <a:t>How does Supreme court’s prior advice comport with the DOL position previously mentioned – key consideration in classification (employee vs. independent contractor) decision is whether the worker is economically dependent on the business. 														</a:t>
            </a:r>
            <a:r>
              <a:rPr lang="en-US" sz="1200" dirty="0" smtClean="0"/>
              <a:t>jr6</a:t>
            </a:r>
          </a:p>
          <a:p>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  </a:t>
            </a:r>
            <a:r>
              <a:rPr lang="en-US" sz="2400" dirty="0" smtClean="0"/>
              <a:t>DOL’s July 15 View – What Do Courts Think - II?</a:t>
            </a:r>
            <a:endParaRPr lang="en-US" sz="2400" dirty="0"/>
          </a:p>
        </p:txBody>
      </p:sp>
    </p:spTree>
    <p:extLst>
      <p:ext uri="{BB962C8B-B14F-4D97-AF65-F5344CB8AC3E}">
        <p14:creationId xmlns:p14="http://schemas.microsoft.com/office/powerpoint/2010/main" xmlns="" val="1345435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smtClean="0"/>
              <a:t>A. Is the Work an Integral Part of the Employer’s Business?</a:t>
            </a:r>
          </a:p>
          <a:p>
            <a:r>
              <a:rPr lang="en-US" sz="2000" dirty="0" smtClean="0"/>
              <a:t>B. Does the Worker’s Managerial Skill Affect the Worker’s Opportunity for Profit or Loss?</a:t>
            </a:r>
          </a:p>
          <a:p>
            <a:r>
              <a:rPr lang="en-US" sz="2000" dirty="0" smtClean="0"/>
              <a:t>C. How Does the Worker’s Relative Investment Compare to the Employer’s Investment?</a:t>
            </a:r>
          </a:p>
          <a:p>
            <a:r>
              <a:rPr lang="en-US" sz="2000" dirty="0" smtClean="0"/>
              <a:t>D. Does the Work Performed Require Special Skill and Initiative?</a:t>
            </a:r>
          </a:p>
          <a:p>
            <a:r>
              <a:rPr lang="en-US" sz="2000" dirty="0" smtClean="0"/>
              <a:t>E. Is the Relationship between the Worker and the Employer Permanent or Indefinite?</a:t>
            </a:r>
          </a:p>
          <a:p>
            <a:r>
              <a:rPr lang="en-US" sz="2000" dirty="0" smtClean="0"/>
              <a:t>F. What is the Nature and Degree of the Employer’s Control?    					</a:t>
            </a:r>
            <a:r>
              <a:rPr lang="en-US" sz="1100" dirty="0" smtClean="0"/>
              <a:t>jr7</a:t>
            </a:r>
          </a:p>
          <a:p>
            <a:endParaRPr lang="en-US" dirty="0" smtClean="0"/>
          </a:p>
          <a:p>
            <a:endParaRPr lang="en-US" dirty="0"/>
          </a:p>
        </p:txBody>
      </p:sp>
      <p:sp>
        <p:nvSpPr>
          <p:cNvPr id="2" name="Title 1"/>
          <p:cNvSpPr>
            <a:spLocks noGrp="1"/>
          </p:cNvSpPr>
          <p:nvPr>
            <p:ph type="title"/>
          </p:nvPr>
        </p:nvSpPr>
        <p:spPr/>
        <p:txBody>
          <a:bodyPr>
            <a:normAutofit/>
          </a:bodyPr>
          <a:lstStyle/>
          <a:p>
            <a:pPr algn="l"/>
            <a:r>
              <a:rPr lang="en-US" dirty="0" smtClean="0"/>
              <a:t>		Economic Realities Factors </a:t>
            </a:r>
            <a:endParaRPr lang="en-US" dirty="0"/>
          </a:p>
        </p:txBody>
      </p:sp>
    </p:spTree>
    <p:extLst>
      <p:ext uri="{BB962C8B-B14F-4D97-AF65-F5344CB8AC3E}">
        <p14:creationId xmlns:p14="http://schemas.microsoft.com/office/powerpoint/2010/main" xmlns="" val="363422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A highly regarded law firm wrote that “[</a:t>
            </a:r>
            <a:r>
              <a:rPr lang="en-US" dirty="0" err="1" smtClean="0"/>
              <a:t>i</a:t>
            </a:r>
            <a:r>
              <a:rPr lang="en-US" dirty="0" smtClean="0"/>
              <a:t>]t is important to note that the factors described in the [July 15, 2015] guidance do not reflect a change in the law or in the DOL’s view of worker classification.  Prior DOL guidance and court decisions have long applied these and similar factors.</a:t>
            </a:r>
          </a:p>
          <a:p>
            <a:r>
              <a:rPr lang="en-US" dirty="0" smtClean="0"/>
              <a:t>In its guidance, the DOL goes out of its way to stress its view that most workers should be treated as employees and indicates that this will be an area of focus for the agency going forward.”</a:t>
            </a:r>
          </a:p>
          <a:p>
            <a:r>
              <a:rPr lang="en-US" dirty="0" smtClean="0"/>
              <a:t>“[I]t remains to be seen how far courts will go in accepting the DOL’s interpretation – employers should be aware that the DOL will apply a very broad definition of “employee” when investigating a company’s practices.”					          </a:t>
            </a:r>
          </a:p>
          <a:p>
            <a:pPr>
              <a:buNone/>
            </a:pPr>
            <a:r>
              <a:rPr lang="en-US" dirty="0" smtClean="0"/>
              <a:t>																</a:t>
            </a:r>
            <a:r>
              <a:rPr lang="en-US" sz="1800" dirty="0" smtClean="0"/>
              <a:t>jr8</a:t>
            </a:r>
          </a:p>
          <a:p>
            <a:endParaRPr lang="en-US" dirty="0" smtClean="0"/>
          </a:p>
          <a:p>
            <a:endParaRPr lang="en-US" dirty="0" smtClean="0"/>
          </a:p>
          <a:p>
            <a:r>
              <a:rPr lang="en-US" dirty="0" smtClean="0"/>
              <a:t> </a:t>
            </a:r>
            <a:endParaRPr lang="en-US" dirty="0"/>
          </a:p>
        </p:txBody>
      </p:sp>
      <p:sp>
        <p:nvSpPr>
          <p:cNvPr id="2" name="Title 1"/>
          <p:cNvSpPr>
            <a:spLocks noGrp="1"/>
          </p:cNvSpPr>
          <p:nvPr>
            <p:ph type="title"/>
          </p:nvPr>
        </p:nvSpPr>
        <p:spPr/>
        <p:txBody>
          <a:bodyPr/>
          <a:lstStyle/>
          <a:p>
            <a:r>
              <a:rPr lang="en-US" dirty="0" smtClean="0"/>
              <a:t>         </a:t>
            </a:r>
            <a:r>
              <a:rPr lang="en-US" dirty="0" smtClean="0">
                <a:solidFill>
                  <a:srgbClr val="FF0000"/>
                </a:solidFill>
              </a:rPr>
              <a:t>Major Law Firm Weighs In</a:t>
            </a:r>
            <a:endParaRPr lang="en-US" dirty="0">
              <a:solidFill>
                <a:srgbClr val="FF0000"/>
              </a:solidFill>
            </a:endParaRPr>
          </a:p>
        </p:txBody>
      </p:sp>
    </p:spTree>
    <p:extLst>
      <p:ext uri="{BB962C8B-B14F-4D97-AF65-F5344CB8AC3E}">
        <p14:creationId xmlns:p14="http://schemas.microsoft.com/office/powerpoint/2010/main" xmlns="" val="6935544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3171</TotalTime>
  <Words>2052</Words>
  <Application>Microsoft Office PowerPoint</Application>
  <PresentationFormat>On-screen Show (4:3)</PresentationFormat>
  <Paragraphs>388</Paragraphs>
  <Slides>48</Slides>
  <Notes>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48</vt:i4>
      </vt:variant>
    </vt:vector>
  </HeadingPairs>
  <TitlesOfParts>
    <vt:vector size="51" baseType="lpstr">
      <vt:lpstr>Concourse</vt:lpstr>
      <vt:lpstr>Custom Design</vt:lpstr>
      <vt:lpstr>Chart</vt:lpstr>
      <vt:lpstr>Club Java </vt:lpstr>
      <vt:lpstr>     DOL Administrator’s Interpretation No. 2015-1 </vt:lpstr>
      <vt:lpstr>    DOL No. 2015-1 – Why is the DOL Concerned?</vt:lpstr>
      <vt:lpstr>    DOL No. 2015-1 – Why is the DOL Concerned?</vt:lpstr>
      <vt:lpstr>  DOL’s View - Most Workers Are Employees</vt:lpstr>
      <vt:lpstr>DOL’s July 15 View – What Do Courts Think?</vt:lpstr>
      <vt:lpstr>  DOL’s July 15 View – What Do Courts Think - II?</vt:lpstr>
      <vt:lpstr>  Economic Realities Factors </vt:lpstr>
      <vt:lpstr>         Major Law Firm Weighs In</vt:lpstr>
      <vt:lpstr> Another Prominent Voice Weighs In</vt:lpstr>
      <vt:lpstr>   MAJOR CHANGES – IS THE SKY FALLING?</vt:lpstr>
      <vt:lpstr>  What a Prominent Labor Lawyer Told Me</vt:lpstr>
      <vt:lpstr>   Taxable Club vs. Tax-Exempt Club</vt:lpstr>
      <vt:lpstr>   Taxable Club vs. Tax-Exempt Club</vt:lpstr>
      <vt:lpstr>Capital Contributions - Taxable Clubs</vt:lpstr>
      <vt:lpstr>  Capital Contributions - Taxable Clubs - II</vt:lpstr>
      <vt:lpstr>  Insurance Proceeds</vt:lpstr>
      <vt:lpstr>Key Internal Control &amp; Accounting Areas</vt:lpstr>
      <vt:lpstr>Key Internal Control &amp; Accounting Areas (continued) </vt:lpstr>
      <vt:lpstr>Key Internal Control &amp; Accounting Areas (continued)</vt:lpstr>
      <vt:lpstr>Key Internal Control &amp; Accounting Areas (continued)</vt:lpstr>
      <vt:lpstr>Latest Developments / GAAP</vt:lpstr>
      <vt:lpstr>Latest Developments / GAAP (continued)</vt:lpstr>
      <vt:lpstr>Latest Developments / GAAP (continued)</vt:lpstr>
      <vt:lpstr>Latest Developments / GAAP (continued)</vt:lpstr>
      <vt:lpstr>Latest Developments / GAAP (continued)</vt:lpstr>
      <vt:lpstr>Slide 27</vt:lpstr>
      <vt:lpstr>Private Club Environment</vt:lpstr>
      <vt:lpstr>  Our Industry Has Been Shrinking (Country Clubs)  </vt:lpstr>
      <vt:lpstr>Distance From Home to Club</vt:lpstr>
      <vt:lpstr>Perceived Value</vt:lpstr>
      <vt:lpstr>Membership Trends </vt:lpstr>
      <vt:lpstr>Debt Survey Country Clubs-2014 </vt:lpstr>
      <vt:lpstr>Debt Survey  Country Clubs-2004 </vt:lpstr>
      <vt:lpstr>Debt Survey</vt:lpstr>
      <vt:lpstr>Member Debt-Bonds</vt:lpstr>
      <vt:lpstr>Slide 37</vt:lpstr>
      <vt:lpstr>Slide 38</vt:lpstr>
      <vt:lpstr>What clubs are spending capital on?</vt:lpstr>
      <vt:lpstr>Slide 40</vt:lpstr>
      <vt:lpstr>Slide 41</vt:lpstr>
      <vt:lpstr>Slide 42</vt:lpstr>
      <vt:lpstr>Slide 43</vt:lpstr>
      <vt:lpstr>Club Operating and Management Data</vt:lpstr>
      <vt:lpstr>Club Operating and Management Data</vt:lpstr>
      <vt:lpstr>Food and Beverage Trends Country Clubs</vt:lpstr>
      <vt:lpstr>Golf Course Cost Per Hole</vt:lpstr>
      <vt:lpstr>Contact Information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jhankowski</dc:creator>
  <cp:lastModifiedBy>jhankowski</cp:lastModifiedBy>
  <cp:revision>238</cp:revision>
  <dcterms:created xsi:type="dcterms:W3CDTF">2015-03-07T18:05:37Z</dcterms:created>
  <dcterms:modified xsi:type="dcterms:W3CDTF">2015-10-21T18:24:58Z</dcterms:modified>
</cp:coreProperties>
</file>